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50.jpg" ContentType="image/png"/>
  <Override PartName="/ppt/media/image51.jpg" ContentType="image/png"/>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Lst>
  <p:notesMasterIdLst>
    <p:notesMasterId r:id="rId64"/>
  </p:notesMasterIdLst>
  <p:sldIdLst>
    <p:sldId id="257" r:id="rId13"/>
    <p:sldId id="258"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8" r:id="rId39"/>
    <p:sldId id="289" r:id="rId40"/>
    <p:sldId id="300" r:id="rId41"/>
    <p:sldId id="301" r:id="rId42"/>
    <p:sldId id="302" r:id="rId43"/>
    <p:sldId id="307" r:id="rId44"/>
    <p:sldId id="305" r:id="rId45"/>
    <p:sldId id="309" r:id="rId46"/>
    <p:sldId id="311" r:id="rId47"/>
    <p:sldId id="290" r:id="rId48"/>
    <p:sldId id="304" r:id="rId49"/>
    <p:sldId id="310" r:id="rId50"/>
    <p:sldId id="292" r:id="rId51"/>
    <p:sldId id="293" r:id="rId52"/>
    <p:sldId id="308" r:id="rId53"/>
    <p:sldId id="306" r:id="rId54"/>
    <p:sldId id="294" r:id="rId55"/>
    <p:sldId id="295" r:id="rId56"/>
    <p:sldId id="296" r:id="rId57"/>
    <p:sldId id="297" r:id="rId58"/>
    <p:sldId id="298" r:id="rId59"/>
    <p:sldId id="299" r:id="rId60"/>
    <p:sldId id="284" r:id="rId61"/>
    <p:sldId id="285" r:id="rId62"/>
    <p:sldId id="287" r:id="rId6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23" autoAdjust="0"/>
    <p:restoredTop sz="95703" autoAdjust="0"/>
  </p:normalViewPr>
  <p:slideViewPr>
    <p:cSldViewPr snapToGrid="0">
      <p:cViewPr varScale="1">
        <p:scale>
          <a:sx n="107" d="100"/>
          <a:sy n="107" d="100"/>
        </p:scale>
        <p:origin x="492" y="96"/>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theme" Target="theme/theme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TW" altLang="en-US" sz="3200" b="0" dirty="0">
                <a:latin typeface="華康新特圓體" panose="020F0909000000000000" pitchFamily="49" charset="-120"/>
                <a:ea typeface="華康新特圓體" panose="020F0909000000000000" pitchFamily="49" charset="-120"/>
              </a:rPr>
              <a:t>初次尋職青年是否遭遇</a:t>
            </a:r>
            <a:r>
              <a:rPr lang="zh-TW" altLang="en-US" sz="3200" b="0" dirty="0" smtClean="0">
                <a:latin typeface="華康新特圓體" panose="020F0909000000000000" pitchFamily="49" charset="-120"/>
                <a:ea typeface="華康新特圓體" panose="020F0909000000000000" pitchFamily="49" charset="-120"/>
              </a:rPr>
              <a:t>困難？</a:t>
            </a:r>
            <a:endParaRPr lang="zh-TW" altLang="en-US" sz="3200" b="0" dirty="0">
              <a:latin typeface="華康新特圓體" panose="020F0909000000000000" pitchFamily="49" charset="-120"/>
              <a:ea typeface="華康新特圓體" panose="020F0909000000000000" pitchFamily="49" charset="-120"/>
            </a:endParaRPr>
          </a:p>
        </c:rich>
      </c:tx>
      <c:layout>
        <c:manualLayout>
          <c:xMode val="edge"/>
          <c:yMode val="edge"/>
          <c:x val="0.22670828544703289"/>
          <c:y val="3.643584435652136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manualLayout>
          <c:layoutTarget val="inner"/>
          <c:xMode val="edge"/>
          <c:yMode val="edge"/>
          <c:x val="0.28574803802654314"/>
          <c:y val="0.14160784259673515"/>
          <c:w val="0.30038200387994979"/>
          <c:h val="0.72591396025774146"/>
        </c:manualLayout>
      </c:layout>
      <c:pieChart>
        <c:varyColors val="1"/>
        <c:ser>
          <c:idx val="0"/>
          <c:order val="0"/>
          <c:tx>
            <c:strRef>
              <c:f>工作表1!$B$1</c:f>
              <c:strCache>
                <c:ptCount val="1"/>
                <c:pt idx="0">
                  <c:v>初次尋職青年是否遭遇困難</c:v>
                </c:pt>
              </c:strCache>
            </c:strRef>
          </c:tx>
          <c:spPr>
            <a:solidFill>
              <a:srgbClr val="FF0000"/>
            </a:solidFill>
          </c:spPr>
          <c:dPt>
            <c:idx val="0"/>
            <c:bubble3D val="0"/>
            <c:spPr>
              <a:solidFill>
                <a:srgbClr val="F2651D"/>
              </a:solidFill>
              <a:ln w="19050">
                <a:solidFill>
                  <a:schemeClr val="lt1"/>
                </a:solidFill>
              </a:ln>
              <a:effectLst/>
            </c:spPr>
            <c:extLst>
              <c:ext xmlns:c16="http://schemas.microsoft.com/office/drawing/2014/chart" uri="{C3380CC4-5D6E-409C-BE32-E72D297353CC}">
                <c16:uniqueId val="{00000002-EF6B-49F7-B92B-70F9735110D3}"/>
              </c:ext>
            </c:extLst>
          </c:dPt>
          <c:dPt>
            <c:idx val="1"/>
            <c:bubble3D val="0"/>
            <c:spPr>
              <a:solidFill>
                <a:srgbClr val="54CFD6"/>
              </a:solidFill>
              <a:ln w="19050">
                <a:solidFill>
                  <a:schemeClr val="lt1"/>
                </a:solidFill>
              </a:ln>
              <a:effectLst/>
            </c:spPr>
            <c:extLst>
              <c:ext xmlns:c16="http://schemas.microsoft.com/office/drawing/2014/chart" uri="{C3380CC4-5D6E-409C-BE32-E72D297353CC}">
                <c16:uniqueId val="{00000001-EF6B-49F7-B92B-70F9735110D3}"/>
              </c:ext>
            </c:extLst>
          </c:dPt>
          <c:dLbls>
            <c:dLbl>
              <c:idx val="0"/>
              <c:layout>
                <c:manualLayout>
                  <c:x val="-0.15825486135996572"/>
                  <c:y val="-3.9036268844203784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C707355E-0A59-4308-8CEA-88254E579058}" type="CATEGORYNAME">
                      <a:rPr lang="zh-TW" altLang="en-US" sz="4000">
                        <a:latin typeface="華康新特圓體" panose="020F0909000000000000" pitchFamily="49" charset="-120"/>
                        <a:ea typeface="華康新特圓體" panose="020F0909000000000000" pitchFamily="49" charset="-120"/>
                      </a:rPr>
                      <a:pPr>
                        <a:defRPr/>
                      </a:pPr>
                      <a:t>[類別名稱]</a:t>
                    </a:fld>
                    <a:r>
                      <a:rPr lang="zh-TW" altLang="en-US" sz="4000" baseline="0" dirty="0">
                        <a:latin typeface="華康新特圓體" panose="020F0909000000000000" pitchFamily="49" charset="-120"/>
                        <a:ea typeface="華康新特圓體" panose="020F0909000000000000" pitchFamily="49" charset="-120"/>
                      </a:rPr>
                      <a:t>
</a:t>
                    </a:r>
                    <a:fld id="{8D2E41CC-1B87-4752-8737-B32C2F1023DC}" type="PERCENTAGE">
                      <a:rPr lang="en-US" altLang="zh-TW" sz="4000" baseline="0">
                        <a:latin typeface="華康新特圓體" panose="020F0909000000000000" pitchFamily="49" charset="-120"/>
                        <a:ea typeface="華康新特圓體" panose="020F0909000000000000" pitchFamily="49" charset="-120"/>
                      </a:rPr>
                      <a:pPr>
                        <a:defRPr/>
                      </a:pPr>
                      <a:t>[百分比]</a:t>
                    </a:fld>
                    <a:endParaRPr lang="zh-TW" altLang="en-US" sz="4000" baseline="0" dirty="0">
                      <a:latin typeface="華康新特圓體" panose="020F0909000000000000" pitchFamily="49" charset="-120"/>
                      <a:ea typeface="華康新特圓體" panose="020F0909000000000000" pitchFamily="49" charset="-120"/>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zh-TW"/>
                </a:p>
              </c:txPr>
              <c:showLegendKey val="0"/>
              <c:showVal val="0"/>
              <c:showCatName val="1"/>
              <c:showSerName val="0"/>
              <c:showPercent val="1"/>
              <c:showBubbleSize val="0"/>
              <c:extLst>
                <c:ext xmlns:c15="http://schemas.microsoft.com/office/drawing/2012/chart" uri="{CE6537A1-D6FC-4f65-9D91-7224C49458BB}">
                  <c15:layout>
                    <c:manualLayout>
                      <c:w val="0.12763884134048462"/>
                      <c:h val="0.38580087320267931"/>
                    </c:manualLayout>
                  </c15:layout>
                  <c15:dlblFieldTable/>
                  <c15:showDataLabelsRange val="0"/>
                </c:ext>
                <c:ext xmlns:c16="http://schemas.microsoft.com/office/drawing/2014/chart" uri="{C3380CC4-5D6E-409C-BE32-E72D297353CC}">
                  <c16:uniqueId val="{00000002-EF6B-49F7-B92B-70F9735110D3}"/>
                </c:ext>
              </c:extLst>
            </c:dLbl>
            <c:dLbl>
              <c:idx val="1"/>
              <c:layout>
                <c:manualLayout>
                  <c:x val="0.15916005743847236"/>
                  <c:y val="-3.9033970700506375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D04C40C4-FF9E-424C-80A7-6B9DAE0F09EC}" type="CATEGORYNAME">
                      <a:rPr lang="zh-TW" altLang="en-US" sz="4000" dirty="0">
                        <a:latin typeface="華康新特圓體" panose="020F0909000000000000" pitchFamily="49" charset="-120"/>
                        <a:ea typeface="華康新特圓體" panose="020F0909000000000000" pitchFamily="49" charset="-120"/>
                      </a:rPr>
                      <a:pPr>
                        <a:defRPr/>
                      </a:pPr>
                      <a:t>[類別名稱]</a:t>
                    </a:fld>
                    <a:r>
                      <a:rPr lang="zh-TW" altLang="en-US" sz="4000" baseline="0" dirty="0">
                        <a:latin typeface="華康新特圓體" panose="020F0909000000000000" pitchFamily="49" charset="-120"/>
                        <a:ea typeface="華康新特圓體" panose="020F0909000000000000" pitchFamily="49" charset="-120"/>
                      </a:rPr>
                      <a:t>
</a:t>
                    </a:r>
                    <a:fld id="{9C6160A7-4020-4143-A512-B5033845132C}" type="PERCENTAGE">
                      <a:rPr lang="en-US" altLang="zh-TW" sz="4000" baseline="0" dirty="0">
                        <a:latin typeface="華康新特圓體" panose="020F0909000000000000" pitchFamily="49" charset="-120"/>
                        <a:ea typeface="華康新特圓體" panose="020F0909000000000000" pitchFamily="49" charset="-120"/>
                      </a:rPr>
                      <a:pPr>
                        <a:defRPr/>
                      </a:pPr>
                      <a:t>[百分比]</a:t>
                    </a:fld>
                    <a:endParaRPr lang="zh-TW" altLang="en-US" sz="4000" baseline="0" dirty="0">
                      <a:latin typeface="華康新特圓體" panose="020F0909000000000000" pitchFamily="49" charset="-120"/>
                      <a:ea typeface="華康新特圓體" panose="020F0909000000000000" pitchFamily="49" charset="-120"/>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zh-TW"/>
                </a:p>
              </c:txPr>
              <c:showLegendKey val="0"/>
              <c:showVal val="0"/>
              <c:showCatName val="1"/>
              <c:showSerName val="0"/>
              <c:showPercent val="1"/>
              <c:showBubbleSize val="0"/>
              <c:extLst>
                <c:ext xmlns:c15="http://schemas.microsoft.com/office/drawing/2012/chart" uri="{CE6537A1-D6FC-4f65-9D91-7224C49458BB}">
                  <c15:layout>
                    <c:manualLayout>
                      <c:w val="0.12643111187188555"/>
                      <c:h val="0.37996358821125825"/>
                    </c:manualLayout>
                  </c15:layout>
                  <c15:dlblFieldTable/>
                  <c15:showDataLabelsRange val="0"/>
                </c:ext>
                <c:ext xmlns:c16="http://schemas.microsoft.com/office/drawing/2014/chart" uri="{C3380CC4-5D6E-409C-BE32-E72D297353CC}">
                  <c16:uniqueId val="{00000001-EF6B-49F7-B92B-70F9735110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TW"/>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工作表1!$A$2:$A$3</c:f>
              <c:strCache>
                <c:ptCount val="2"/>
                <c:pt idx="0">
                  <c:v>是</c:v>
                </c:pt>
                <c:pt idx="1">
                  <c:v>否</c:v>
                </c:pt>
              </c:strCache>
            </c:strRef>
          </c:cat>
          <c:val>
            <c:numRef>
              <c:f>工作表1!$B$2:$B$3</c:f>
              <c:numCache>
                <c:formatCode>General</c:formatCode>
                <c:ptCount val="2"/>
                <c:pt idx="0">
                  <c:v>5</c:v>
                </c:pt>
                <c:pt idx="1">
                  <c:v>5</c:v>
                </c:pt>
              </c:numCache>
            </c:numRef>
          </c:val>
          <c:extLst>
            <c:ext xmlns:c16="http://schemas.microsoft.com/office/drawing/2014/chart" uri="{C3380CC4-5D6E-409C-BE32-E72D297353CC}">
              <c16:uniqueId val="{00000000-EF6B-49F7-B92B-70F9735110D3}"/>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TW" altLang="en-US" sz="3200" b="0" dirty="0">
                <a:latin typeface="華康新特圓體" panose="020F0909000000000000" pitchFamily="49" charset="-120"/>
                <a:ea typeface="華康新特圓體" panose="020F0909000000000000" pitchFamily="49" charset="-120"/>
              </a:rPr>
              <a:t>求職</a:t>
            </a:r>
            <a:r>
              <a:rPr lang="zh-TW" altLang="en-US" sz="3200" b="0" dirty="0" smtClean="0">
                <a:latin typeface="華康新特圓體" panose="020F0909000000000000" pitchFamily="49" charset="-120"/>
                <a:ea typeface="華康新特圓體" panose="020F0909000000000000" pitchFamily="49" charset="-120"/>
              </a:rPr>
              <a:t>方向不明確？</a:t>
            </a:r>
            <a:endParaRPr lang="zh-TW" altLang="en-US" sz="3200" b="0" dirty="0">
              <a:latin typeface="華康新特圓體" panose="020F0909000000000000" pitchFamily="49" charset="-120"/>
              <a:ea typeface="華康新特圓體" panose="020F0909000000000000" pitchFamily="49" charset="-120"/>
            </a:endParaRPr>
          </a:p>
        </c:rich>
      </c:tx>
      <c:layout>
        <c:manualLayout>
          <c:xMode val="edge"/>
          <c:yMode val="edge"/>
          <c:x val="0.25701293151641669"/>
          <c:y val="4.103378613296655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manualLayout>
          <c:layoutTarget val="inner"/>
          <c:xMode val="edge"/>
          <c:yMode val="edge"/>
          <c:x val="0.22215925538481335"/>
          <c:y val="0.1479276720360361"/>
          <c:w val="0.50218958668057379"/>
          <c:h val="0.75328438002086062"/>
        </c:manualLayout>
      </c:layout>
      <c:pieChart>
        <c:varyColors val="1"/>
        <c:ser>
          <c:idx val="0"/>
          <c:order val="0"/>
          <c:tx>
            <c:strRef>
              <c:f>工作表1!$B$1</c:f>
              <c:strCache>
                <c:ptCount val="1"/>
                <c:pt idx="0">
                  <c:v>求職方向不明確？</c:v>
                </c:pt>
              </c:strCache>
            </c:strRef>
          </c:tx>
          <c:dPt>
            <c:idx val="0"/>
            <c:bubble3D val="0"/>
            <c:spPr>
              <a:solidFill>
                <a:srgbClr val="F2651D"/>
              </a:solidFill>
              <a:ln w="19050">
                <a:solidFill>
                  <a:schemeClr val="lt1"/>
                </a:solidFill>
              </a:ln>
              <a:effectLst/>
            </c:spPr>
            <c:extLst>
              <c:ext xmlns:c16="http://schemas.microsoft.com/office/drawing/2014/chart" uri="{C3380CC4-5D6E-409C-BE32-E72D297353CC}">
                <c16:uniqueId val="{00000002-A11A-4FB5-87C0-A8AFEBEF7453}"/>
              </c:ext>
            </c:extLst>
          </c:dPt>
          <c:dPt>
            <c:idx val="1"/>
            <c:bubble3D val="0"/>
            <c:spPr>
              <a:solidFill>
                <a:srgbClr val="54CFD6"/>
              </a:solidFill>
              <a:ln w="19050">
                <a:solidFill>
                  <a:schemeClr val="lt1"/>
                </a:solidFill>
              </a:ln>
              <a:effectLst/>
            </c:spPr>
            <c:extLst>
              <c:ext xmlns:c16="http://schemas.microsoft.com/office/drawing/2014/chart" uri="{C3380CC4-5D6E-409C-BE32-E72D297353CC}">
                <c16:uniqueId val="{00000001-A11A-4FB5-87C0-A8AFEBEF7453}"/>
              </c:ext>
            </c:extLst>
          </c:dPt>
          <c:dLbls>
            <c:dLbl>
              <c:idx val="0"/>
              <c:layout>
                <c:manualLayout>
                  <c:x val="-0.22552621556203256"/>
                  <c:y val="-0.1570516625031973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97FD8A42-FDD6-441A-9B9F-A43F36896BF8}" type="CATEGORYNAME">
                      <a:rPr lang="zh-TW" altLang="en-US" sz="4000">
                        <a:latin typeface="華康新特圓體" panose="020F0909000000000000" pitchFamily="49" charset="-120"/>
                        <a:ea typeface="華康新特圓體" panose="020F0909000000000000" pitchFamily="49" charset="-120"/>
                      </a:rPr>
                      <a:pPr>
                        <a:defRPr/>
                      </a:pPr>
                      <a:t>[類別名稱]</a:t>
                    </a:fld>
                    <a:r>
                      <a:rPr lang="zh-TW" altLang="en-US" sz="4000" baseline="0" dirty="0">
                        <a:latin typeface="華康新特圓體" panose="020F0909000000000000" pitchFamily="49" charset="-120"/>
                        <a:ea typeface="華康新特圓體" panose="020F0909000000000000" pitchFamily="49" charset="-120"/>
                      </a:rPr>
                      <a:t>
</a:t>
                    </a:r>
                    <a:fld id="{6BABDBED-BEA9-41DC-AD18-C60BE03320F5}" type="PERCENTAGE">
                      <a:rPr lang="en-US" altLang="zh-TW" sz="4000" baseline="0">
                        <a:latin typeface="華康新特圓體" panose="020F0909000000000000" pitchFamily="49" charset="-120"/>
                        <a:ea typeface="華康新特圓體" panose="020F0909000000000000" pitchFamily="49" charset="-120"/>
                      </a:rPr>
                      <a:pPr>
                        <a:defRPr/>
                      </a:pPr>
                      <a:t>[百分比]</a:t>
                    </a:fld>
                    <a:endParaRPr lang="zh-TW" altLang="en-US" sz="4000" baseline="0" dirty="0">
                      <a:latin typeface="華康新特圓體" panose="020F0909000000000000" pitchFamily="49" charset="-120"/>
                      <a:ea typeface="華康新特圓體" panose="020F0909000000000000" pitchFamily="49" charset="-120"/>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zh-TW"/>
                </a:p>
              </c:txPr>
              <c:showLegendKey val="0"/>
              <c:showVal val="0"/>
              <c:showCatName val="1"/>
              <c:showSerName val="0"/>
              <c:showPercent val="1"/>
              <c:showBubbleSize val="0"/>
              <c:extLst>
                <c:ext xmlns:c15="http://schemas.microsoft.com/office/drawing/2012/chart" uri="{CE6537A1-D6FC-4f65-9D91-7224C49458BB}">
                  <c15:layout>
                    <c:manualLayout>
                      <c:w val="0.18124999999999999"/>
                      <c:h val="0.30175779393714358"/>
                    </c:manualLayout>
                  </c15:layout>
                  <c15:dlblFieldTable/>
                  <c15:showDataLabelsRange val="0"/>
                </c:ext>
                <c:ext xmlns:c16="http://schemas.microsoft.com/office/drawing/2014/chart" uri="{C3380CC4-5D6E-409C-BE32-E72D297353CC}">
                  <c16:uniqueId val="{00000002-A11A-4FB5-87C0-A8AFEBEF7453}"/>
                </c:ext>
              </c:extLst>
            </c:dLbl>
            <c:dLbl>
              <c:idx val="1"/>
              <c:layout>
                <c:manualLayout>
                  <c:x val="0.23216938708931367"/>
                  <c:y val="0.14482421530982487"/>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7DB1558C-3CE1-4741-A376-5D22F1B60FF5}" type="CATEGORYNAME">
                      <a:rPr lang="zh-TW" altLang="en-US" sz="4000" dirty="0">
                        <a:latin typeface="華康新特圓體" panose="020F0909000000000000" pitchFamily="49" charset="-120"/>
                        <a:ea typeface="華康新特圓體" panose="020F0909000000000000" pitchFamily="49" charset="-120"/>
                      </a:rPr>
                      <a:pPr>
                        <a:defRPr/>
                      </a:pPr>
                      <a:t>[類別名稱]</a:t>
                    </a:fld>
                    <a:r>
                      <a:rPr lang="zh-TW" altLang="en-US" sz="4000" baseline="0" dirty="0">
                        <a:latin typeface="華康新特圓體" panose="020F0909000000000000" pitchFamily="49" charset="-120"/>
                        <a:ea typeface="華康新特圓體" panose="020F0909000000000000" pitchFamily="49" charset="-120"/>
                      </a:rPr>
                      <a:t>
</a:t>
                    </a:r>
                    <a:fld id="{1578BE3B-6D74-4ACC-992F-6A9E9EEB2867}" type="PERCENTAGE">
                      <a:rPr lang="en-US" altLang="zh-TW" sz="4000" baseline="0" dirty="0">
                        <a:latin typeface="華康新特圓體" panose="020F0909000000000000" pitchFamily="49" charset="-120"/>
                        <a:ea typeface="華康新特圓體" panose="020F0909000000000000" pitchFamily="49" charset="-120"/>
                      </a:rPr>
                      <a:pPr>
                        <a:defRPr/>
                      </a:pPr>
                      <a:t>[百分比]</a:t>
                    </a:fld>
                    <a:endParaRPr lang="zh-TW" altLang="en-US" sz="4000" baseline="0" dirty="0">
                      <a:latin typeface="華康新特圓體" panose="020F0909000000000000" pitchFamily="49" charset="-120"/>
                      <a:ea typeface="華康新特圓體" panose="020F0909000000000000" pitchFamily="49" charset="-120"/>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zh-TW"/>
                </a:p>
              </c:txPr>
              <c:showLegendKey val="0"/>
              <c:showVal val="0"/>
              <c:showCatName val="1"/>
              <c:showSerName val="0"/>
              <c:showPercent val="1"/>
              <c:showBubbleSize val="0"/>
              <c:extLst>
                <c:ext xmlns:c15="http://schemas.microsoft.com/office/drawing/2012/chart" uri="{CE6537A1-D6FC-4f65-9D91-7224C49458BB}">
                  <c15:layout>
                    <c:manualLayout>
                      <c:w val="0.23749999999999999"/>
                      <c:h val="0.28124998269869694"/>
                    </c:manualLayout>
                  </c15:layout>
                  <c15:dlblFieldTable/>
                  <c15:showDataLabelsRange val="0"/>
                </c:ext>
                <c:ext xmlns:c16="http://schemas.microsoft.com/office/drawing/2014/chart" uri="{C3380CC4-5D6E-409C-BE32-E72D297353CC}">
                  <c16:uniqueId val="{00000001-A11A-4FB5-87C0-A8AFEBEF745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TW"/>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工作表1!$A$2:$A$3</c:f>
              <c:strCache>
                <c:ptCount val="2"/>
                <c:pt idx="0">
                  <c:v>是</c:v>
                </c:pt>
                <c:pt idx="1">
                  <c:v>否</c:v>
                </c:pt>
              </c:strCache>
            </c:strRef>
          </c:cat>
          <c:val>
            <c:numRef>
              <c:f>工作表1!$B$2:$B$3</c:f>
              <c:numCache>
                <c:formatCode>General</c:formatCode>
                <c:ptCount val="2"/>
                <c:pt idx="0">
                  <c:v>5.9</c:v>
                </c:pt>
                <c:pt idx="1">
                  <c:v>4.0999999999999996</c:v>
                </c:pt>
              </c:numCache>
            </c:numRef>
          </c:val>
          <c:extLst>
            <c:ext xmlns:c16="http://schemas.microsoft.com/office/drawing/2014/chart" uri="{C3380CC4-5D6E-409C-BE32-E72D297353CC}">
              <c16:uniqueId val="{00000000-A11A-4FB5-87C0-A8AFEBEF7453}"/>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C795A-2CBA-4047-83CE-AC37AEBDC43B}" type="datetimeFigureOut">
              <a:rPr lang="zh-TW" altLang="en-US" smtClean="0"/>
              <a:t>2018/12/20</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92B03E-C2B6-40EA-BFFC-5F42BA3B23CD}" type="slidenum">
              <a:rPr lang="zh-TW" altLang="en-US" smtClean="0"/>
              <a:t>‹#›</a:t>
            </a:fld>
            <a:endParaRPr lang="zh-TW" altLang="en-US"/>
          </a:p>
        </p:txBody>
      </p:sp>
    </p:spTree>
    <p:extLst>
      <p:ext uri="{BB962C8B-B14F-4D97-AF65-F5344CB8AC3E}">
        <p14:creationId xmlns:p14="http://schemas.microsoft.com/office/powerpoint/2010/main" val="287158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各位老師評審大家好</a:t>
            </a:r>
            <a:r>
              <a:rPr lang="en-US" altLang="zh-TW" dirty="0" smtClean="0"/>
              <a:t>,</a:t>
            </a:r>
            <a:r>
              <a:rPr lang="zh-TW" altLang="en-US" dirty="0" smtClean="0"/>
              <a:t>我們這組的</a:t>
            </a:r>
            <a:r>
              <a:rPr lang="en-US" altLang="zh-TW" dirty="0" smtClean="0"/>
              <a:t>APP</a:t>
            </a:r>
            <a:r>
              <a:rPr lang="zh-TW" altLang="en-US" dirty="0" smtClean="0"/>
              <a:t>主題是工無不課，工無不課是一個工作結合技能與課程的</a:t>
            </a:r>
            <a:r>
              <a:rPr lang="en-US" altLang="zh-TW" dirty="0" smtClean="0"/>
              <a:t>APP</a:t>
            </a:r>
            <a:r>
              <a:rPr lang="zh-TW" altLang="en-US" dirty="0" smtClean="0"/>
              <a:t>，你可以用這個</a:t>
            </a:r>
            <a:r>
              <a:rPr lang="en-US" altLang="zh-TW" dirty="0" smtClean="0"/>
              <a:t>APP</a:t>
            </a:r>
            <a:r>
              <a:rPr lang="zh-TW" altLang="en-US" dirty="0" smtClean="0"/>
              <a:t>找到你理想的工作，也可以用這個</a:t>
            </a:r>
            <a:r>
              <a:rPr lang="en-US" altLang="zh-TW" dirty="0" smtClean="0"/>
              <a:t>APP</a:t>
            </a:r>
            <a:r>
              <a:rPr lang="zh-TW" altLang="en-US" dirty="0" smtClean="0"/>
              <a:t>找到你應該去修甚麼課。</a:t>
            </a:r>
          </a:p>
          <a:p>
            <a:endParaRPr lang="zh-TW" altLang="en-US" dirty="0"/>
          </a:p>
        </p:txBody>
      </p:sp>
      <p:sp>
        <p:nvSpPr>
          <p:cNvPr id="4" name="投影片編號版面配置區 3"/>
          <p:cNvSpPr>
            <a:spLocks noGrp="1"/>
          </p:cNvSpPr>
          <p:nvPr>
            <p:ph type="sldNum" sz="quarter" idx="10"/>
          </p:nvPr>
        </p:nvSpPr>
        <p:spPr/>
        <p:txBody>
          <a:bodyPr/>
          <a:lstStyle/>
          <a:p>
            <a:fld id="{1AD1D1B2-FDEE-AC48-A85E-336B6BB2029A}" type="slidenum">
              <a:rPr kumimoji="1" lang="zh-CN" altLang="en-US" smtClean="0"/>
              <a:t>1</a:t>
            </a:fld>
            <a:endParaRPr kumimoji="1" lang="zh-CN" altLang="en-US"/>
          </a:p>
        </p:txBody>
      </p:sp>
    </p:spTree>
    <p:extLst>
      <p:ext uri="{BB962C8B-B14F-4D97-AF65-F5344CB8AC3E}">
        <p14:creationId xmlns:p14="http://schemas.microsoft.com/office/powerpoint/2010/main" val="3972626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在開發的過程中</a:t>
            </a:r>
            <a:r>
              <a:rPr lang="en-US" altLang="zh-TW" dirty="0" smtClean="0"/>
              <a:t>,</a:t>
            </a:r>
            <a:r>
              <a:rPr lang="zh-TW" altLang="en-US" dirty="0" smtClean="0"/>
              <a:t>我們發現到</a:t>
            </a:r>
            <a:r>
              <a:rPr lang="en-US" altLang="zh-TW" dirty="0" smtClean="0"/>
              <a:t>,</a:t>
            </a:r>
            <a:r>
              <a:rPr lang="zh-TW" altLang="en-US" dirty="0" smtClean="0"/>
              <a:t>市面上沒有一個</a:t>
            </a:r>
            <a:r>
              <a:rPr lang="en-US" altLang="zh-TW" dirty="0" smtClean="0"/>
              <a:t>APP</a:t>
            </a:r>
            <a:r>
              <a:rPr lang="zh-TW" altLang="en-US" dirty="0" smtClean="0"/>
              <a:t>是學校課程和所學技能與工作的職缺有關聯的</a:t>
            </a:r>
            <a:r>
              <a:rPr lang="en-US" altLang="zh-TW" dirty="0" smtClean="0"/>
              <a:t>,</a:t>
            </a:r>
            <a:r>
              <a:rPr lang="zh-TW" altLang="en-US" dirty="0" smtClean="0"/>
              <a:t>只有純粹找工作的</a:t>
            </a:r>
            <a:r>
              <a:rPr lang="en-US" altLang="zh-TW" dirty="0" smtClean="0"/>
              <a:t>APP(</a:t>
            </a:r>
            <a:r>
              <a:rPr lang="zh-TW" altLang="en-US" dirty="0" smtClean="0"/>
              <a:t>像是</a:t>
            </a:r>
            <a:r>
              <a:rPr lang="en-US" altLang="zh-TW" dirty="0" smtClean="0"/>
              <a:t>1111</a:t>
            </a:r>
            <a:r>
              <a:rPr lang="zh-TW" altLang="en-US" dirty="0" smtClean="0"/>
              <a:t> </a:t>
            </a:r>
            <a:r>
              <a:rPr lang="en-US" altLang="zh-TW" dirty="0" smtClean="0"/>
              <a:t>518</a:t>
            </a:r>
            <a:r>
              <a:rPr lang="zh-TW" altLang="en-US" dirty="0" smtClean="0"/>
              <a:t> </a:t>
            </a:r>
            <a:r>
              <a:rPr lang="en-US" altLang="zh-TW" dirty="0" smtClean="0"/>
              <a:t>104</a:t>
            </a:r>
            <a:r>
              <a:rPr lang="zh-TW" altLang="en-US" dirty="0" smtClean="0"/>
              <a:t>啊這些人力銀行</a:t>
            </a:r>
            <a:r>
              <a:rPr lang="en-US" altLang="zh-TW" dirty="0" smtClean="0"/>
              <a:t>),</a:t>
            </a:r>
            <a:r>
              <a:rPr lang="zh-TW" altLang="en-US" dirty="0" smtClean="0"/>
              <a:t>所以我們想藉此來製作一個工作結合學校課程和所學技能的</a:t>
            </a:r>
            <a:r>
              <a:rPr lang="en-US" altLang="zh-TW" dirty="0" smtClean="0"/>
              <a:t>APP</a:t>
            </a:r>
            <a:r>
              <a:rPr lang="zh-TW" altLang="en-US" dirty="0" smtClean="0"/>
              <a:t>。</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3500FB-3755-4054-9ADF-E0806029DB9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9962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以我們自己的角度去思考，我們想要甚麼功能，我們需要甚麼功能</a:t>
            </a:r>
            <a:r>
              <a:rPr lang="en-US" altLang="zh-TW" dirty="0" smtClean="0"/>
              <a:t/>
            </a:r>
            <a:br>
              <a:rPr lang="en-US" altLang="zh-TW" dirty="0" smtClean="0"/>
            </a:br>
            <a:r>
              <a:rPr lang="zh-TW" altLang="en-US" dirty="0" smtClean="0"/>
              <a:t>我們最後得出了三個主要功能，而這三個主要功能就是</a:t>
            </a:r>
            <a:r>
              <a:rPr lang="en-US" altLang="zh-TW" dirty="0" smtClean="0"/>
              <a:t>(</a:t>
            </a:r>
            <a:r>
              <a:rPr lang="zh-TW" altLang="en-US" dirty="0" smtClean="0"/>
              <a:t>下一頁</a:t>
            </a:r>
            <a:r>
              <a:rPr lang="en-US" altLang="zh-TW"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基於上述提到的這些東西，我們設計了這個工無不課</a:t>
            </a:r>
            <a:r>
              <a:rPr lang="en-US" altLang="zh-TW" dirty="0" smtClean="0"/>
              <a:t>APP</a:t>
            </a:r>
            <a:r>
              <a:rPr lang="zh-TW" altLang="en-US" dirty="0" smtClean="0"/>
              <a:t>，而這個</a:t>
            </a:r>
            <a:r>
              <a:rPr lang="en-US" altLang="zh-TW" dirty="0" smtClean="0"/>
              <a:t>APP</a:t>
            </a:r>
            <a:r>
              <a:rPr lang="zh-TW" altLang="en-US" dirty="0" smtClean="0"/>
              <a:t>呢包含了三個主要的功能，</a:t>
            </a:r>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D1D1B2-FDEE-AC48-A85E-336B6BB2029A}"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13015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那這三個主要的功能</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D1D1B2-FDEE-AC48-A85E-336B6BB2029A}"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06866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分別是找工作，找課程以及個人化</a:t>
            </a:r>
            <a:r>
              <a:rPr lang="en-US" altLang="zh-TW" dirty="0" smtClean="0"/>
              <a:t/>
            </a:r>
            <a:br>
              <a:rPr lang="en-US" altLang="zh-TW" dirty="0" smtClean="0"/>
            </a:br>
            <a:r>
              <a:rPr lang="zh-TW" altLang="en-US" dirty="0" smtClean="0"/>
              <a:t>未來畢業就會面臨到找工作，找工作顧名思義就是找到你理想的工作，可以透過最基本的篩選條件來找出符合你所希望的職缺，也可以透過你擅長的程式語言來找到你能夠勝任的工作。</a:t>
            </a:r>
            <a:endParaRPr lang="en-US" altLang="zh-TW" dirty="0" smtClean="0"/>
          </a:p>
          <a:p>
            <a:r>
              <a:rPr lang="zh-TW" altLang="en-US" dirty="0" smtClean="0"/>
              <a:t>找課程是利用你有興趣的工作職位找相關需要學習的課程，還可以依技能找課程，假如你想學某個程式語言，你可以回過頭來找哪門課程有教到這個程式語言，進而去選修那門課以學習新知識。</a:t>
            </a:r>
            <a:endParaRPr lang="en-US" altLang="zh-TW" dirty="0" smtClean="0"/>
          </a:p>
          <a:p>
            <a:r>
              <a:rPr lang="zh-TW" altLang="en-US" dirty="0" smtClean="0"/>
              <a:t>個人化則在分為三個小功能，我的最愛、技能紀錄及已修過的課，我的最愛能放入你有興趣的工作和你想修的課程，技能紀錄放入你所具備的特殊技能，已修過的課是將你已經修畢的課放入以便管理你的修課狀況</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3500FB-3755-4054-9ADF-E0806029DB9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13834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zh-TW"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1.</a:t>
            </a:r>
            <a:r>
              <a:rPr kumimoji="0" lang="zh-TW" altLang="en-US"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職缺經由</a:t>
            </a:r>
            <a:r>
              <a:rPr kumimoji="0" lang="en-US" altLang="zh-TW"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R</a:t>
            </a:r>
            <a:r>
              <a:rPr kumimoji="0" lang="zh-TW" altLang="en-US"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爬蟲  </a:t>
            </a:r>
            <a:r>
              <a:rPr kumimoji="0" lang="en-US" altLang="zh-TW"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2.</a:t>
            </a:r>
            <a:r>
              <a:rPr kumimoji="0" lang="zh-TW" altLang="en-US"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學校課程經由</a:t>
            </a:r>
            <a:r>
              <a:rPr kumimoji="0" lang="en-US" altLang="zh-TW"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R</a:t>
            </a:r>
            <a:r>
              <a:rPr kumimoji="0" lang="zh-TW" altLang="en-US"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爬蟲  </a:t>
            </a:r>
            <a:r>
              <a:rPr kumimoji="0" lang="en-US" altLang="zh-TW"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3.</a:t>
            </a:r>
            <a:r>
              <a:rPr kumimoji="0" lang="zh-TW" altLang="en-US"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將技能放入</a:t>
            </a:r>
            <a:r>
              <a:rPr kumimoji="0" lang="en-US" altLang="zh-TW" sz="3200" b="0" i="0" u="none" strike="noStrike" kern="1200" cap="none" spc="0" normalizeH="0" baseline="0" noProof="0" dirty="0" err="1"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mongoDB</a:t>
            </a:r>
            <a:r>
              <a:rPr kumimoji="0" lang="en-US" altLang="zh-TW"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  4.</a:t>
            </a:r>
            <a:r>
              <a:rPr kumimoji="0" lang="zh-TW" altLang="en-US"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將爬出的職缺及課程放入</a:t>
            </a:r>
            <a:r>
              <a:rPr kumimoji="0" lang="en-US" altLang="zh-TW" sz="3200" b="0" i="0" u="none" strike="noStrike" kern="1200" cap="none" spc="0" normalizeH="0" baseline="0" noProof="0" dirty="0" err="1"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mongoDB</a:t>
            </a:r>
            <a:r>
              <a:rPr kumimoji="0" lang="en-US" altLang="zh-TW"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  5.Node.js </a:t>
            </a:r>
            <a:r>
              <a:rPr kumimoji="0" lang="zh-TW" altLang="en-US"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與</a:t>
            </a:r>
            <a:r>
              <a:rPr kumimoji="0" lang="en-US" altLang="zh-TW" sz="3200" b="0" i="0" u="none" strike="noStrike" kern="1200" cap="none" spc="0" normalizeH="0" baseline="0" noProof="0" dirty="0" err="1"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mongoDB</a:t>
            </a:r>
            <a:r>
              <a:rPr kumimoji="0" lang="zh-TW" altLang="en-US"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連線  </a:t>
            </a:r>
            <a:endParaRPr kumimoji="0" lang="en-US" altLang="zh-TW"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zh-TW"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6.</a:t>
            </a:r>
            <a:r>
              <a:rPr kumimoji="0" lang="zh-TW" altLang="en-US"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使用 </a:t>
            </a:r>
            <a:r>
              <a:rPr kumimoji="0" lang="en-US" altLang="zh-TW"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Node.js </a:t>
            </a:r>
            <a:r>
              <a:rPr kumimoji="0" lang="zh-TW" altLang="en-US"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來建立 </a:t>
            </a:r>
            <a:r>
              <a:rPr kumimoji="0" lang="en-US" altLang="zh-TW"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RESTful API   7.</a:t>
            </a:r>
            <a:r>
              <a:rPr kumimoji="0" lang="zh-TW" altLang="en-US"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個人化透過</a:t>
            </a:r>
            <a:r>
              <a:rPr kumimoji="0" lang="en-US" altLang="zh-TW"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RESTful API</a:t>
            </a:r>
            <a:r>
              <a:rPr kumimoji="0" lang="zh-TW" altLang="en-US" sz="3200" b="0" i="0" u="none" strike="noStrike" kern="1200" cap="none" spc="0" normalizeH="0" baseline="0" noProof="0" dirty="0" smtClean="0">
                <a:ln>
                  <a:noFill/>
                </a:ln>
                <a:solidFill>
                  <a:prstClr val="black"/>
                </a:solidFill>
                <a:effectLst/>
                <a:uLnTx/>
                <a:uFillTx/>
                <a:latin typeface="華康新特圓體" panose="020F0909000000000000" pitchFamily="49" charset="-120"/>
                <a:ea typeface="華康新特圓體" panose="020F0909000000000000" pitchFamily="49" charset="-120"/>
                <a:cs typeface="+mn-cs"/>
              </a:rPr>
              <a:t>來獲取資料庫的資料</a:t>
            </a:r>
          </a:p>
          <a:p>
            <a:endParaRPr lang="zh-TW" altLang="en-US" dirty="0"/>
          </a:p>
        </p:txBody>
      </p:sp>
      <p:sp>
        <p:nvSpPr>
          <p:cNvPr id="4" name="投影片編號版面配置區 3"/>
          <p:cNvSpPr>
            <a:spLocks noGrp="1"/>
          </p:cNvSpPr>
          <p:nvPr>
            <p:ph type="sldNum" sz="quarter" idx="10"/>
          </p:nvPr>
        </p:nvSpPr>
        <p:spPr/>
        <p:txBody>
          <a:bodyPr/>
          <a:lstStyle/>
          <a:p>
            <a:fld id="{1AD1D1B2-FDEE-AC48-A85E-336B6BB2029A}" type="slidenum">
              <a:rPr kumimoji="1" lang="zh-CN" altLang="en-US" smtClean="0"/>
              <a:t>15</a:t>
            </a:fld>
            <a:endParaRPr kumimoji="1" lang="zh-CN" altLang="en-US"/>
          </a:p>
        </p:txBody>
      </p:sp>
    </p:spTree>
    <p:extLst>
      <p:ext uri="{BB962C8B-B14F-4D97-AF65-F5344CB8AC3E}">
        <p14:creationId xmlns:p14="http://schemas.microsoft.com/office/powerpoint/2010/main" val="767250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AD1D1B2-FDEE-AC48-A85E-336B6BB2029A}" type="slidenum">
              <a:rPr kumimoji="1" lang="zh-CN" altLang="en-US" smtClean="0"/>
              <a:t>16</a:t>
            </a:fld>
            <a:endParaRPr kumimoji="1" lang="zh-CN" altLang="en-US"/>
          </a:p>
        </p:txBody>
      </p:sp>
    </p:spTree>
    <p:extLst>
      <p:ext uri="{BB962C8B-B14F-4D97-AF65-F5344CB8AC3E}">
        <p14:creationId xmlns:p14="http://schemas.microsoft.com/office/powerpoint/2010/main" val="3063201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AD1D1B2-FDEE-AC48-A85E-336B6BB2029A}" type="slidenum">
              <a:rPr kumimoji="1" lang="zh-CN" altLang="en-US" smtClean="0"/>
              <a:t>17</a:t>
            </a:fld>
            <a:endParaRPr kumimoji="1" lang="zh-CN" altLang="en-US"/>
          </a:p>
        </p:txBody>
      </p:sp>
    </p:spTree>
    <p:extLst>
      <p:ext uri="{BB962C8B-B14F-4D97-AF65-F5344CB8AC3E}">
        <p14:creationId xmlns:p14="http://schemas.microsoft.com/office/powerpoint/2010/main" val="1972448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AD1D1B2-FDEE-AC48-A85E-336B6BB2029A}" type="slidenum">
              <a:rPr kumimoji="1" lang="zh-CN" altLang="en-US" smtClean="0"/>
              <a:t>18</a:t>
            </a:fld>
            <a:endParaRPr kumimoji="1" lang="zh-CN" altLang="en-US"/>
          </a:p>
        </p:txBody>
      </p:sp>
    </p:spTree>
    <p:extLst>
      <p:ext uri="{BB962C8B-B14F-4D97-AF65-F5344CB8AC3E}">
        <p14:creationId xmlns:p14="http://schemas.microsoft.com/office/powerpoint/2010/main" val="2722884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AD1D1B2-FDEE-AC48-A85E-336B6BB2029A}" type="slidenum">
              <a:rPr kumimoji="1" lang="zh-CN" altLang="en-US" smtClean="0"/>
              <a:t>19</a:t>
            </a:fld>
            <a:endParaRPr kumimoji="1" lang="zh-CN" altLang="en-US"/>
          </a:p>
        </p:txBody>
      </p:sp>
    </p:spTree>
    <p:extLst>
      <p:ext uri="{BB962C8B-B14F-4D97-AF65-F5344CB8AC3E}">
        <p14:creationId xmlns:p14="http://schemas.microsoft.com/office/powerpoint/2010/main" val="1938781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AD1D1B2-FDEE-AC48-A85E-336B6BB2029A}" type="slidenum">
              <a:rPr kumimoji="1" lang="zh-CN" altLang="en-US" smtClean="0"/>
              <a:t>20</a:t>
            </a:fld>
            <a:endParaRPr kumimoji="1" lang="zh-CN" altLang="en-US"/>
          </a:p>
        </p:txBody>
      </p:sp>
    </p:spTree>
    <p:extLst>
      <p:ext uri="{BB962C8B-B14F-4D97-AF65-F5344CB8AC3E}">
        <p14:creationId xmlns:p14="http://schemas.microsoft.com/office/powerpoint/2010/main" val="3024862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這是我們的組員，今天將會由我和林鈺潔來介紹我們整個</a:t>
            </a:r>
            <a:r>
              <a:rPr lang="en-US" altLang="zh-TW" dirty="0" smtClean="0"/>
              <a:t>APP</a:t>
            </a:r>
          </a:p>
          <a:p>
            <a:endParaRPr lang="zh-TW" altLang="en-US" dirty="0"/>
          </a:p>
        </p:txBody>
      </p:sp>
      <p:sp>
        <p:nvSpPr>
          <p:cNvPr id="4" name="投影片編號版面配置區 3"/>
          <p:cNvSpPr>
            <a:spLocks noGrp="1"/>
          </p:cNvSpPr>
          <p:nvPr>
            <p:ph type="sldNum" sz="quarter" idx="10"/>
          </p:nvPr>
        </p:nvSpPr>
        <p:spPr/>
        <p:txBody>
          <a:bodyPr/>
          <a:lstStyle/>
          <a:p>
            <a:fld id="{1AD1D1B2-FDEE-AC48-A85E-336B6BB2029A}" type="slidenum">
              <a:rPr kumimoji="1" lang="zh-CN" altLang="en-US" smtClean="0"/>
              <a:t>2</a:t>
            </a:fld>
            <a:endParaRPr kumimoji="1" lang="zh-CN" altLang="en-US"/>
          </a:p>
        </p:txBody>
      </p:sp>
    </p:spTree>
    <p:extLst>
      <p:ext uri="{BB962C8B-B14F-4D97-AF65-F5344CB8AC3E}">
        <p14:creationId xmlns:p14="http://schemas.microsoft.com/office/powerpoint/2010/main" val="2036737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AD1D1B2-FDEE-AC48-A85E-336B6BB2029A}" type="slidenum">
              <a:rPr kumimoji="1" lang="zh-CN" altLang="en-US" smtClean="0"/>
              <a:t>23</a:t>
            </a:fld>
            <a:endParaRPr kumimoji="1" lang="zh-CN" altLang="en-US"/>
          </a:p>
        </p:txBody>
      </p:sp>
    </p:spTree>
    <p:extLst>
      <p:ext uri="{BB962C8B-B14F-4D97-AF65-F5344CB8AC3E}">
        <p14:creationId xmlns:p14="http://schemas.microsoft.com/office/powerpoint/2010/main" val="3638865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AD1D1B2-FDEE-AC48-A85E-336B6BB2029A}" type="slidenum">
              <a:rPr kumimoji="1" lang="zh-CN" altLang="en-US" smtClean="0"/>
              <a:t>24</a:t>
            </a:fld>
            <a:endParaRPr kumimoji="1" lang="zh-CN" altLang="en-US"/>
          </a:p>
        </p:txBody>
      </p:sp>
    </p:spTree>
    <p:extLst>
      <p:ext uri="{BB962C8B-B14F-4D97-AF65-F5344CB8AC3E}">
        <p14:creationId xmlns:p14="http://schemas.microsoft.com/office/powerpoint/2010/main" val="2341800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我們這個</a:t>
            </a:r>
            <a:r>
              <a:rPr lang="en-US" altLang="zh-TW" dirty="0" smtClean="0"/>
              <a:t>APP</a:t>
            </a:r>
            <a:r>
              <a:rPr lang="zh-TW" altLang="en-US" dirty="0" smtClean="0"/>
              <a:t>的第一個主要的功能是找工作，我們利用兩種方法來協助使用者找到想要的工作</a:t>
            </a:r>
            <a:r>
              <a:rPr lang="en-US" altLang="zh-TW" dirty="0" smtClean="0"/>
              <a:t/>
            </a:r>
            <a:br>
              <a:rPr lang="en-US" altLang="zh-TW" dirty="0" smtClean="0"/>
            </a:br>
            <a:r>
              <a:rPr lang="zh-TW" altLang="en-US" dirty="0" smtClean="0"/>
              <a:t>一是以基本條件找相關職缺，二是依具備技能找相關職缺，甚麼叫做依基本條件找工作呢？就是以你本身希望的或是需求來選取條件</a:t>
            </a:r>
            <a:r>
              <a:rPr lang="en-US" altLang="zh-TW" dirty="0" smtClean="0"/>
              <a:t>(</a:t>
            </a:r>
            <a:r>
              <a:rPr lang="zh-TW" altLang="en-US" dirty="0" smtClean="0"/>
              <a:t>像是我可能住在桃園市，哦那我就希望我以後就待在桃園工作，因為這樣離家比較近比較方便嘛，這時，我就可以在工作地點選擇桃園市，這樣被篩選過的職缺就會都是桃園的工作</a:t>
            </a:r>
            <a:r>
              <a:rPr lang="en-US" altLang="zh-TW" dirty="0" smtClean="0"/>
              <a:t>)(</a:t>
            </a:r>
            <a:r>
              <a:rPr lang="zh-TW" altLang="en-US" dirty="0" smtClean="0"/>
              <a:t>又或者是我希望我未來的工作待遇有三萬塊以上，那我就選取薪資的要求範圍，得到的職缺也都會是薪資超過三萬塊的</a:t>
            </a:r>
            <a:r>
              <a:rPr lang="en-US" altLang="zh-TW" dirty="0" smtClean="0"/>
              <a:t>)</a:t>
            </a:r>
            <a:r>
              <a:rPr lang="zh-TW" altLang="en-US" dirty="0" smtClean="0"/>
              <a:t>就是可以透過像是工作地點、薪資待遇、工作經驗、科系要求等等之類的基本條件來篩選符合我需求的職缺</a:t>
            </a:r>
            <a:r>
              <a:rPr lang="en-US" altLang="zh-TW" dirty="0" smtClean="0"/>
              <a:t/>
            </a:r>
            <a:br>
              <a:rPr lang="en-US" altLang="zh-TW" dirty="0" smtClean="0"/>
            </a:br>
            <a:r>
              <a:rPr lang="zh-TW" altLang="en-US" dirty="0" smtClean="0"/>
              <a:t>那依具備技能找相關職缺又是甚麼呢？</a:t>
            </a:r>
            <a:r>
              <a:rPr lang="en-US" altLang="zh-TW" dirty="0" smtClean="0"/>
              <a:t>(</a:t>
            </a:r>
            <a:r>
              <a:rPr lang="zh-TW" altLang="en-US" dirty="0" smtClean="0"/>
              <a:t>哦</a:t>
            </a:r>
            <a:r>
              <a:rPr lang="en-US" altLang="zh-TW" dirty="0" smtClean="0"/>
              <a:t>~</a:t>
            </a:r>
            <a:r>
              <a:rPr lang="zh-TW" altLang="en-US" dirty="0" smtClean="0"/>
              <a:t>就是選取一些我會的程式語言，進行篩選，篩選出來的職缺就是需要會你選取的這些程式語言</a:t>
            </a:r>
            <a:r>
              <a:rPr lang="en-US" altLang="zh-TW" dirty="0" smtClean="0"/>
              <a:t>)</a:t>
            </a:r>
            <a:r>
              <a:rPr lang="zh-TW" altLang="en-US" dirty="0" smtClean="0"/>
              <a:t>這樣講似乎有點抽象，舉個例，假設我會</a:t>
            </a:r>
            <a:r>
              <a:rPr lang="en-US" altLang="zh-TW" dirty="0" smtClean="0"/>
              <a:t>JAVA</a:t>
            </a:r>
            <a:r>
              <a:rPr lang="zh-TW" altLang="en-US" dirty="0" smtClean="0"/>
              <a:t>，那我就選取</a:t>
            </a:r>
            <a:r>
              <a:rPr lang="en-US" altLang="zh-TW" dirty="0" smtClean="0"/>
              <a:t>JAVA</a:t>
            </a:r>
            <a:r>
              <a:rPr lang="zh-TW" altLang="en-US" dirty="0" smtClean="0"/>
              <a:t>，經過篩選得出的就會是必須要會</a:t>
            </a:r>
            <a:r>
              <a:rPr lang="en-US" altLang="zh-TW" dirty="0" smtClean="0"/>
              <a:t>JAVA</a:t>
            </a:r>
            <a:r>
              <a:rPr lang="zh-TW" altLang="en-US" dirty="0" smtClean="0"/>
              <a:t>這個程式語言的工作。</a:t>
            </a:r>
            <a:r>
              <a:rPr lang="en-US" altLang="zh-TW" dirty="0" smtClean="0"/>
              <a:t/>
            </a:r>
            <a:br>
              <a:rPr lang="en-US" altLang="zh-TW" dirty="0" smtClean="0"/>
            </a:br>
            <a:r>
              <a:rPr lang="zh-TW" altLang="en-US" dirty="0" smtClean="0"/>
              <a:t>這兩個方法能夠讓你找到更適合你的工作</a:t>
            </a:r>
            <a:endParaRPr lang="zh-TW" altLang="en-US" dirty="0"/>
          </a:p>
        </p:txBody>
      </p:sp>
      <p:sp>
        <p:nvSpPr>
          <p:cNvPr id="4" name="投影片編號版面配置區 3"/>
          <p:cNvSpPr>
            <a:spLocks noGrp="1"/>
          </p:cNvSpPr>
          <p:nvPr>
            <p:ph type="sldNum" sz="quarter" idx="10"/>
          </p:nvPr>
        </p:nvSpPr>
        <p:spPr/>
        <p:txBody>
          <a:bodyPr/>
          <a:lstStyle/>
          <a:p>
            <a:fld id="{1C3500FB-3755-4054-9ADF-E0806029DB96}" type="slidenum">
              <a:rPr lang="zh-TW" altLang="en-US" smtClean="0"/>
              <a:t>28</a:t>
            </a:fld>
            <a:endParaRPr lang="zh-TW" altLang="en-US"/>
          </a:p>
        </p:txBody>
      </p:sp>
    </p:spTree>
    <p:extLst>
      <p:ext uri="{BB962C8B-B14F-4D97-AF65-F5344CB8AC3E}">
        <p14:creationId xmlns:p14="http://schemas.microsoft.com/office/powerpoint/2010/main" val="1408684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我們這個</a:t>
            </a:r>
            <a:r>
              <a:rPr lang="en-US" altLang="zh-TW" dirty="0" smtClean="0"/>
              <a:t>APP</a:t>
            </a:r>
            <a:r>
              <a:rPr lang="zh-TW" altLang="en-US" dirty="0" smtClean="0"/>
              <a:t>的第一個主要的功能是找工作，我們利用兩種方法來協助使用者找到想要的工作</a:t>
            </a:r>
            <a:r>
              <a:rPr lang="en-US" altLang="zh-TW" dirty="0" smtClean="0"/>
              <a:t/>
            </a:r>
            <a:br>
              <a:rPr lang="en-US" altLang="zh-TW" dirty="0" smtClean="0"/>
            </a:br>
            <a:r>
              <a:rPr lang="zh-TW" altLang="en-US" dirty="0" smtClean="0"/>
              <a:t>一是以基本條件找相關職缺，二是依具備技能找相關職缺，甚麼叫做依基本條件找工作呢？就是以你本身希望的或是需求來選取條件</a:t>
            </a:r>
            <a:r>
              <a:rPr lang="en-US" altLang="zh-TW" dirty="0" smtClean="0"/>
              <a:t>(</a:t>
            </a:r>
            <a:r>
              <a:rPr lang="zh-TW" altLang="en-US" dirty="0" smtClean="0"/>
              <a:t>像是我可能住在桃園市，哦那我就希望我以後就待在桃園工作，因為這樣離家比較近比較方便嘛，這時，我就可以在工作地點選擇桃園市，這樣被篩選過的職缺就會都是桃園的工作</a:t>
            </a:r>
            <a:r>
              <a:rPr lang="en-US" altLang="zh-TW" dirty="0" smtClean="0"/>
              <a:t>)(</a:t>
            </a:r>
            <a:r>
              <a:rPr lang="zh-TW" altLang="en-US" dirty="0" smtClean="0"/>
              <a:t>又或者是我希望我未來的工作待遇有三萬塊以上，那我就選取薪資的要求範圍，得到的職缺也都會是薪資超過三萬塊的</a:t>
            </a:r>
            <a:r>
              <a:rPr lang="en-US" altLang="zh-TW" dirty="0" smtClean="0"/>
              <a:t>)</a:t>
            </a:r>
            <a:r>
              <a:rPr lang="zh-TW" altLang="en-US" dirty="0" smtClean="0"/>
              <a:t>就是可以透過像是工作地點、薪資待遇、工作經驗、科系要求等等之類的基本條件來篩選符合我需求的職缺</a:t>
            </a:r>
            <a:r>
              <a:rPr lang="en-US" altLang="zh-TW" dirty="0" smtClean="0"/>
              <a:t/>
            </a:r>
            <a:br>
              <a:rPr lang="en-US" altLang="zh-TW" dirty="0" smtClean="0"/>
            </a:br>
            <a:r>
              <a:rPr lang="zh-TW" altLang="en-US" dirty="0" smtClean="0"/>
              <a:t>那依具備技能找相關職缺又是甚麼呢？</a:t>
            </a:r>
            <a:r>
              <a:rPr lang="en-US" altLang="zh-TW" dirty="0" smtClean="0"/>
              <a:t>(</a:t>
            </a:r>
            <a:r>
              <a:rPr lang="zh-TW" altLang="en-US" dirty="0" smtClean="0"/>
              <a:t>哦</a:t>
            </a:r>
            <a:r>
              <a:rPr lang="en-US" altLang="zh-TW" dirty="0" smtClean="0"/>
              <a:t>~</a:t>
            </a:r>
            <a:r>
              <a:rPr lang="zh-TW" altLang="en-US" dirty="0" smtClean="0"/>
              <a:t>就是選取一些我會的程式語言，進行篩選，篩選出來的職缺就是需要會你選取的這些程式語言</a:t>
            </a:r>
            <a:r>
              <a:rPr lang="en-US" altLang="zh-TW" dirty="0" smtClean="0"/>
              <a:t>)</a:t>
            </a:r>
            <a:r>
              <a:rPr lang="zh-TW" altLang="en-US" dirty="0" smtClean="0"/>
              <a:t>這樣講似乎有點抽象，舉個例，假設我會</a:t>
            </a:r>
            <a:r>
              <a:rPr lang="en-US" altLang="zh-TW" dirty="0" smtClean="0"/>
              <a:t>JAVA</a:t>
            </a:r>
            <a:r>
              <a:rPr lang="zh-TW" altLang="en-US" dirty="0" smtClean="0"/>
              <a:t>，那我就選取</a:t>
            </a:r>
            <a:r>
              <a:rPr lang="en-US" altLang="zh-TW" dirty="0" smtClean="0"/>
              <a:t>JAVA</a:t>
            </a:r>
            <a:r>
              <a:rPr lang="zh-TW" altLang="en-US" dirty="0" smtClean="0"/>
              <a:t>，經過篩選得出的就會是必須要會</a:t>
            </a:r>
            <a:r>
              <a:rPr lang="en-US" altLang="zh-TW" dirty="0" smtClean="0"/>
              <a:t>JAVA</a:t>
            </a:r>
            <a:r>
              <a:rPr lang="zh-TW" altLang="en-US" dirty="0" smtClean="0"/>
              <a:t>這個程式語言的工作。</a:t>
            </a:r>
            <a:r>
              <a:rPr lang="en-US" altLang="zh-TW" dirty="0" smtClean="0"/>
              <a:t/>
            </a:r>
            <a:br>
              <a:rPr lang="en-US" altLang="zh-TW" dirty="0" smtClean="0"/>
            </a:br>
            <a:r>
              <a:rPr lang="zh-TW" altLang="en-US" dirty="0" smtClean="0"/>
              <a:t>這兩個方法能夠讓你找到更適合你的工作</a:t>
            </a:r>
            <a:endParaRPr lang="zh-TW" altLang="en-US" dirty="0"/>
          </a:p>
        </p:txBody>
      </p:sp>
      <p:sp>
        <p:nvSpPr>
          <p:cNvPr id="4" name="投影片編號版面配置區 3"/>
          <p:cNvSpPr>
            <a:spLocks noGrp="1"/>
          </p:cNvSpPr>
          <p:nvPr>
            <p:ph type="sldNum" sz="quarter" idx="10"/>
          </p:nvPr>
        </p:nvSpPr>
        <p:spPr/>
        <p:txBody>
          <a:bodyPr/>
          <a:lstStyle/>
          <a:p>
            <a:fld id="{1C3500FB-3755-4054-9ADF-E0806029DB96}" type="slidenum">
              <a:rPr lang="zh-TW" altLang="en-US" smtClean="0"/>
              <a:t>29</a:t>
            </a:fld>
            <a:endParaRPr lang="zh-TW" altLang="en-US"/>
          </a:p>
        </p:txBody>
      </p:sp>
    </p:spTree>
    <p:extLst>
      <p:ext uri="{BB962C8B-B14F-4D97-AF65-F5344CB8AC3E}">
        <p14:creationId xmlns:p14="http://schemas.microsoft.com/office/powerpoint/2010/main" val="4101333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我們這個</a:t>
            </a:r>
            <a:r>
              <a:rPr lang="en-US" altLang="zh-TW" dirty="0" smtClean="0"/>
              <a:t>APP</a:t>
            </a:r>
            <a:r>
              <a:rPr lang="zh-TW" altLang="en-US" dirty="0" smtClean="0"/>
              <a:t>的第一個主要的功能是找工作，我們利用兩種方法來協助使用者找到想要的工作</a:t>
            </a:r>
            <a:r>
              <a:rPr lang="en-US" altLang="zh-TW" dirty="0" smtClean="0"/>
              <a:t/>
            </a:r>
            <a:br>
              <a:rPr lang="en-US" altLang="zh-TW" dirty="0" smtClean="0"/>
            </a:br>
            <a:r>
              <a:rPr lang="zh-TW" altLang="en-US" dirty="0" smtClean="0"/>
              <a:t>一是以基本條件找相關職缺，二是依具備技能找相關職缺，甚麼叫做依基本條件找工作呢？就是以你本身希望的或是需求來選取條件</a:t>
            </a:r>
            <a:r>
              <a:rPr lang="en-US" altLang="zh-TW" dirty="0" smtClean="0"/>
              <a:t>(</a:t>
            </a:r>
            <a:r>
              <a:rPr lang="zh-TW" altLang="en-US" dirty="0" smtClean="0"/>
              <a:t>像是我可能住在桃園市，哦那我就希望我以後就待在桃園工作，因為這樣離家比較近比較方便嘛，這時，我就可以在工作地點選擇桃園市，這樣被篩選過的職缺就會都是桃園的工作</a:t>
            </a:r>
            <a:r>
              <a:rPr lang="en-US" altLang="zh-TW" dirty="0" smtClean="0"/>
              <a:t>)(</a:t>
            </a:r>
            <a:r>
              <a:rPr lang="zh-TW" altLang="en-US" dirty="0" smtClean="0"/>
              <a:t>又或者是我希望我未來的工作待遇有三萬塊以上，那我就選取薪資的要求範圍，得到的職缺也都會是薪資超過三萬塊的</a:t>
            </a:r>
            <a:r>
              <a:rPr lang="en-US" altLang="zh-TW" dirty="0" smtClean="0"/>
              <a:t>)</a:t>
            </a:r>
            <a:r>
              <a:rPr lang="zh-TW" altLang="en-US" dirty="0" smtClean="0"/>
              <a:t>就是可以透過像是工作地點、薪資待遇、工作經驗、科系要求等等之類的基本條件來篩選符合我需求的職缺</a:t>
            </a:r>
            <a:r>
              <a:rPr lang="en-US" altLang="zh-TW" dirty="0" smtClean="0"/>
              <a:t/>
            </a:r>
            <a:br>
              <a:rPr lang="en-US" altLang="zh-TW" dirty="0" smtClean="0"/>
            </a:br>
            <a:r>
              <a:rPr lang="zh-TW" altLang="en-US" dirty="0" smtClean="0"/>
              <a:t>那依具備技能找相關職缺又是甚麼呢？</a:t>
            </a:r>
            <a:r>
              <a:rPr lang="en-US" altLang="zh-TW" dirty="0" smtClean="0"/>
              <a:t>(</a:t>
            </a:r>
            <a:r>
              <a:rPr lang="zh-TW" altLang="en-US" dirty="0" smtClean="0"/>
              <a:t>哦</a:t>
            </a:r>
            <a:r>
              <a:rPr lang="en-US" altLang="zh-TW" dirty="0" smtClean="0"/>
              <a:t>~</a:t>
            </a:r>
            <a:r>
              <a:rPr lang="zh-TW" altLang="en-US" dirty="0" smtClean="0"/>
              <a:t>就是選取一些我會的程式語言，進行篩選，篩選出來的職缺就是需要會你選取的這些程式語言</a:t>
            </a:r>
            <a:r>
              <a:rPr lang="en-US" altLang="zh-TW" dirty="0" smtClean="0"/>
              <a:t>)</a:t>
            </a:r>
            <a:r>
              <a:rPr lang="zh-TW" altLang="en-US" dirty="0" smtClean="0"/>
              <a:t>這樣講似乎有點抽象，舉個例，假設我會</a:t>
            </a:r>
            <a:r>
              <a:rPr lang="en-US" altLang="zh-TW" dirty="0" smtClean="0"/>
              <a:t>JAVA</a:t>
            </a:r>
            <a:r>
              <a:rPr lang="zh-TW" altLang="en-US" dirty="0" smtClean="0"/>
              <a:t>，那我就選取</a:t>
            </a:r>
            <a:r>
              <a:rPr lang="en-US" altLang="zh-TW" dirty="0" smtClean="0"/>
              <a:t>JAVA</a:t>
            </a:r>
            <a:r>
              <a:rPr lang="zh-TW" altLang="en-US" dirty="0" smtClean="0"/>
              <a:t>，經過篩選得出的就會是必須要會</a:t>
            </a:r>
            <a:r>
              <a:rPr lang="en-US" altLang="zh-TW" dirty="0" smtClean="0"/>
              <a:t>JAVA</a:t>
            </a:r>
            <a:r>
              <a:rPr lang="zh-TW" altLang="en-US" dirty="0" smtClean="0"/>
              <a:t>這個程式語言的工作。</a:t>
            </a:r>
            <a:r>
              <a:rPr lang="en-US" altLang="zh-TW" dirty="0" smtClean="0"/>
              <a:t/>
            </a:r>
            <a:br>
              <a:rPr lang="en-US" altLang="zh-TW" dirty="0" smtClean="0"/>
            </a:br>
            <a:r>
              <a:rPr lang="zh-TW" altLang="en-US" dirty="0" smtClean="0"/>
              <a:t>這兩個方法能夠讓你找到更適合你的工作</a:t>
            </a:r>
            <a:endParaRPr lang="zh-TW" altLang="en-US" dirty="0"/>
          </a:p>
        </p:txBody>
      </p:sp>
      <p:sp>
        <p:nvSpPr>
          <p:cNvPr id="4" name="投影片編號版面配置區 3"/>
          <p:cNvSpPr>
            <a:spLocks noGrp="1"/>
          </p:cNvSpPr>
          <p:nvPr>
            <p:ph type="sldNum" sz="quarter" idx="10"/>
          </p:nvPr>
        </p:nvSpPr>
        <p:spPr/>
        <p:txBody>
          <a:bodyPr/>
          <a:lstStyle/>
          <a:p>
            <a:fld id="{1C3500FB-3755-4054-9ADF-E0806029DB96}" type="slidenum">
              <a:rPr lang="zh-TW" altLang="en-US" smtClean="0"/>
              <a:t>30</a:t>
            </a:fld>
            <a:endParaRPr lang="zh-TW" altLang="en-US"/>
          </a:p>
        </p:txBody>
      </p:sp>
    </p:spTree>
    <p:extLst>
      <p:ext uri="{BB962C8B-B14F-4D97-AF65-F5344CB8AC3E}">
        <p14:creationId xmlns:p14="http://schemas.microsoft.com/office/powerpoint/2010/main" val="1792393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我們這個</a:t>
            </a:r>
            <a:r>
              <a:rPr lang="en-US" altLang="zh-TW" dirty="0" smtClean="0"/>
              <a:t>APP</a:t>
            </a:r>
            <a:r>
              <a:rPr lang="zh-TW" altLang="en-US" dirty="0" smtClean="0"/>
              <a:t>的第一個主要的功能是找工作，我們利用兩種方法來協助使用者找到想要的工作</a:t>
            </a:r>
            <a:r>
              <a:rPr lang="en-US" altLang="zh-TW" dirty="0" smtClean="0"/>
              <a:t/>
            </a:r>
            <a:br>
              <a:rPr lang="en-US" altLang="zh-TW" dirty="0" smtClean="0"/>
            </a:br>
            <a:r>
              <a:rPr lang="zh-TW" altLang="en-US" dirty="0" smtClean="0"/>
              <a:t>一是以基本條件找相關職缺，二是依具備技能找相關職缺，甚麼叫做依基本條件找工作呢？就是以你本身希望的或是需求來選取條件</a:t>
            </a:r>
            <a:r>
              <a:rPr lang="en-US" altLang="zh-TW" dirty="0" smtClean="0"/>
              <a:t>(</a:t>
            </a:r>
            <a:r>
              <a:rPr lang="zh-TW" altLang="en-US" dirty="0" smtClean="0"/>
              <a:t>像是我可能住在桃園市，哦那我就希望我以後就待在桃園工作，因為這樣離家比較近比較方便嘛，這時，我就可以在工作地點選擇桃園市，這樣被篩選過的職缺就會都是桃園的工作</a:t>
            </a:r>
            <a:r>
              <a:rPr lang="en-US" altLang="zh-TW" dirty="0" smtClean="0"/>
              <a:t>)(</a:t>
            </a:r>
            <a:r>
              <a:rPr lang="zh-TW" altLang="en-US" dirty="0" smtClean="0"/>
              <a:t>又或者是我希望我未來的工作待遇有三萬塊以上，那我就選取薪資的要求範圍，得到的職缺也都會是薪資超過三萬塊的</a:t>
            </a:r>
            <a:r>
              <a:rPr lang="en-US" altLang="zh-TW" dirty="0" smtClean="0"/>
              <a:t>)</a:t>
            </a:r>
            <a:r>
              <a:rPr lang="zh-TW" altLang="en-US" dirty="0" smtClean="0"/>
              <a:t>就是可以透過像是工作地點、薪資待遇、工作經驗、科系要求等等之類的基本條件來篩選符合我需求的職缺</a:t>
            </a:r>
            <a:r>
              <a:rPr lang="en-US" altLang="zh-TW" dirty="0" smtClean="0"/>
              <a:t/>
            </a:r>
            <a:br>
              <a:rPr lang="en-US" altLang="zh-TW" dirty="0" smtClean="0"/>
            </a:br>
            <a:r>
              <a:rPr lang="zh-TW" altLang="en-US" dirty="0" smtClean="0"/>
              <a:t>那依具備技能找相關職缺又是甚麼呢？</a:t>
            </a:r>
            <a:r>
              <a:rPr lang="en-US" altLang="zh-TW" dirty="0" smtClean="0"/>
              <a:t>(</a:t>
            </a:r>
            <a:r>
              <a:rPr lang="zh-TW" altLang="en-US" dirty="0" smtClean="0"/>
              <a:t>哦</a:t>
            </a:r>
            <a:r>
              <a:rPr lang="en-US" altLang="zh-TW" dirty="0" smtClean="0"/>
              <a:t>~</a:t>
            </a:r>
            <a:r>
              <a:rPr lang="zh-TW" altLang="en-US" dirty="0" smtClean="0"/>
              <a:t>就是選取一些我會的程式語言，進行篩選，篩選出來的職缺就是需要會你選取的這些程式語言</a:t>
            </a:r>
            <a:r>
              <a:rPr lang="en-US" altLang="zh-TW" dirty="0" smtClean="0"/>
              <a:t>)</a:t>
            </a:r>
            <a:r>
              <a:rPr lang="zh-TW" altLang="en-US" dirty="0" smtClean="0"/>
              <a:t>這樣講似乎有點抽象，舉個例，假設我會</a:t>
            </a:r>
            <a:r>
              <a:rPr lang="en-US" altLang="zh-TW" dirty="0" smtClean="0"/>
              <a:t>JAVA</a:t>
            </a:r>
            <a:r>
              <a:rPr lang="zh-TW" altLang="en-US" dirty="0" smtClean="0"/>
              <a:t>，那我就選取</a:t>
            </a:r>
            <a:r>
              <a:rPr lang="en-US" altLang="zh-TW" dirty="0" smtClean="0"/>
              <a:t>JAVA</a:t>
            </a:r>
            <a:r>
              <a:rPr lang="zh-TW" altLang="en-US" dirty="0" smtClean="0"/>
              <a:t>，經過篩選得出的就會是必須要會</a:t>
            </a:r>
            <a:r>
              <a:rPr lang="en-US" altLang="zh-TW" dirty="0" smtClean="0"/>
              <a:t>JAVA</a:t>
            </a:r>
            <a:r>
              <a:rPr lang="zh-TW" altLang="en-US" dirty="0" smtClean="0"/>
              <a:t>這個程式語言的工作。</a:t>
            </a:r>
            <a:r>
              <a:rPr lang="en-US" altLang="zh-TW" dirty="0" smtClean="0"/>
              <a:t/>
            </a:r>
            <a:br>
              <a:rPr lang="en-US" altLang="zh-TW" dirty="0" smtClean="0"/>
            </a:br>
            <a:r>
              <a:rPr lang="zh-TW" altLang="en-US" dirty="0" smtClean="0"/>
              <a:t>這兩個方法能夠讓你找到更適合你的工作</a:t>
            </a:r>
            <a:endParaRPr lang="zh-TW" altLang="en-US" dirty="0"/>
          </a:p>
        </p:txBody>
      </p:sp>
      <p:sp>
        <p:nvSpPr>
          <p:cNvPr id="4" name="投影片編號版面配置區 3"/>
          <p:cNvSpPr>
            <a:spLocks noGrp="1"/>
          </p:cNvSpPr>
          <p:nvPr>
            <p:ph type="sldNum" sz="quarter" idx="10"/>
          </p:nvPr>
        </p:nvSpPr>
        <p:spPr/>
        <p:txBody>
          <a:bodyPr/>
          <a:lstStyle/>
          <a:p>
            <a:fld id="{1C3500FB-3755-4054-9ADF-E0806029DB96}" type="slidenum">
              <a:rPr lang="zh-TW" altLang="en-US" smtClean="0"/>
              <a:t>31</a:t>
            </a:fld>
            <a:endParaRPr lang="zh-TW" altLang="en-US"/>
          </a:p>
        </p:txBody>
      </p:sp>
    </p:spTree>
    <p:extLst>
      <p:ext uri="{BB962C8B-B14F-4D97-AF65-F5344CB8AC3E}">
        <p14:creationId xmlns:p14="http://schemas.microsoft.com/office/powerpoint/2010/main" val="3965884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我們這個</a:t>
            </a:r>
            <a:r>
              <a:rPr lang="en-US" altLang="zh-TW" dirty="0" smtClean="0"/>
              <a:t>APP</a:t>
            </a:r>
            <a:r>
              <a:rPr lang="zh-TW" altLang="en-US" dirty="0" smtClean="0"/>
              <a:t>的第一個主要的功能是找工作，我們利用兩種方法來協助使用者找到想要的工作</a:t>
            </a:r>
            <a:r>
              <a:rPr lang="en-US" altLang="zh-TW" dirty="0" smtClean="0"/>
              <a:t/>
            </a:r>
            <a:br>
              <a:rPr lang="en-US" altLang="zh-TW" dirty="0" smtClean="0"/>
            </a:br>
            <a:r>
              <a:rPr lang="zh-TW" altLang="en-US" dirty="0" smtClean="0"/>
              <a:t>一是以基本條件找相關職缺，二是依具備技能找相關職缺，甚麼叫做依基本條件找工作呢？就是以你本身希望的或是需求來選取條件</a:t>
            </a:r>
            <a:r>
              <a:rPr lang="en-US" altLang="zh-TW" dirty="0" smtClean="0"/>
              <a:t>(</a:t>
            </a:r>
            <a:r>
              <a:rPr lang="zh-TW" altLang="en-US" dirty="0" smtClean="0"/>
              <a:t>像是我可能住在桃園市，哦那我就希望我以後就待在桃園工作，因為這樣離家比較近比較方便嘛，這時，我就可以在工作地點選擇桃園市，這樣被篩選過的職缺就會都是桃園的工作</a:t>
            </a:r>
            <a:r>
              <a:rPr lang="en-US" altLang="zh-TW" dirty="0" smtClean="0"/>
              <a:t>)(</a:t>
            </a:r>
            <a:r>
              <a:rPr lang="zh-TW" altLang="en-US" dirty="0" smtClean="0"/>
              <a:t>又或者是我希望我未來的工作待遇有三萬塊以上，那我就選取薪資的要求範圍，得到的職缺也都會是薪資超過三萬塊的</a:t>
            </a:r>
            <a:r>
              <a:rPr lang="en-US" altLang="zh-TW" dirty="0" smtClean="0"/>
              <a:t>)</a:t>
            </a:r>
            <a:r>
              <a:rPr lang="zh-TW" altLang="en-US" dirty="0" smtClean="0"/>
              <a:t>就是可以透過像是工作地點、薪資待遇、工作經驗、科系要求等等之類的基本條件來篩選符合我需求的職缺</a:t>
            </a:r>
            <a:r>
              <a:rPr lang="en-US" altLang="zh-TW" dirty="0" smtClean="0"/>
              <a:t/>
            </a:r>
            <a:br>
              <a:rPr lang="en-US" altLang="zh-TW" dirty="0" smtClean="0"/>
            </a:br>
            <a:r>
              <a:rPr lang="zh-TW" altLang="en-US" dirty="0" smtClean="0"/>
              <a:t>那依具備技能找相關職缺又是甚麼呢？</a:t>
            </a:r>
            <a:r>
              <a:rPr lang="en-US" altLang="zh-TW" dirty="0" smtClean="0"/>
              <a:t>(</a:t>
            </a:r>
            <a:r>
              <a:rPr lang="zh-TW" altLang="en-US" dirty="0" smtClean="0"/>
              <a:t>哦</a:t>
            </a:r>
            <a:r>
              <a:rPr lang="en-US" altLang="zh-TW" dirty="0" smtClean="0"/>
              <a:t>~</a:t>
            </a:r>
            <a:r>
              <a:rPr lang="zh-TW" altLang="en-US" dirty="0" smtClean="0"/>
              <a:t>就是選取一些我會的程式語言，進行篩選，篩選出來的職缺就是需要會你選取的這些程式語言</a:t>
            </a:r>
            <a:r>
              <a:rPr lang="en-US" altLang="zh-TW" dirty="0" smtClean="0"/>
              <a:t>)</a:t>
            </a:r>
            <a:r>
              <a:rPr lang="zh-TW" altLang="en-US" dirty="0" smtClean="0"/>
              <a:t>這樣講似乎有點抽象，舉個例，假設我會</a:t>
            </a:r>
            <a:r>
              <a:rPr lang="en-US" altLang="zh-TW" dirty="0" smtClean="0"/>
              <a:t>JAVA</a:t>
            </a:r>
            <a:r>
              <a:rPr lang="zh-TW" altLang="en-US" dirty="0" smtClean="0"/>
              <a:t>，那我就選取</a:t>
            </a:r>
            <a:r>
              <a:rPr lang="en-US" altLang="zh-TW" dirty="0" smtClean="0"/>
              <a:t>JAVA</a:t>
            </a:r>
            <a:r>
              <a:rPr lang="zh-TW" altLang="en-US" dirty="0" smtClean="0"/>
              <a:t>，經過篩選得出的就會是必須要會</a:t>
            </a:r>
            <a:r>
              <a:rPr lang="en-US" altLang="zh-TW" dirty="0" smtClean="0"/>
              <a:t>JAVA</a:t>
            </a:r>
            <a:r>
              <a:rPr lang="zh-TW" altLang="en-US" dirty="0" smtClean="0"/>
              <a:t>這個程式語言的工作。</a:t>
            </a:r>
            <a:r>
              <a:rPr lang="en-US" altLang="zh-TW" dirty="0" smtClean="0"/>
              <a:t/>
            </a:r>
            <a:br>
              <a:rPr lang="en-US" altLang="zh-TW" dirty="0" smtClean="0"/>
            </a:br>
            <a:r>
              <a:rPr lang="zh-TW" altLang="en-US" dirty="0" smtClean="0"/>
              <a:t>這兩個方法能夠讓你找到更適合你的工作</a:t>
            </a:r>
            <a:endParaRPr lang="zh-TW" altLang="en-US" dirty="0"/>
          </a:p>
        </p:txBody>
      </p:sp>
      <p:sp>
        <p:nvSpPr>
          <p:cNvPr id="4" name="投影片編號版面配置區 3"/>
          <p:cNvSpPr>
            <a:spLocks noGrp="1"/>
          </p:cNvSpPr>
          <p:nvPr>
            <p:ph type="sldNum" sz="quarter" idx="10"/>
          </p:nvPr>
        </p:nvSpPr>
        <p:spPr/>
        <p:txBody>
          <a:bodyPr/>
          <a:lstStyle/>
          <a:p>
            <a:fld id="{1C3500FB-3755-4054-9ADF-E0806029DB96}" type="slidenum">
              <a:rPr lang="zh-TW" altLang="en-US" smtClean="0"/>
              <a:t>32</a:t>
            </a:fld>
            <a:endParaRPr lang="zh-TW" altLang="en-US"/>
          </a:p>
        </p:txBody>
      </p:sp>
    </p:spTree>
    <p:extLst>
      <p:ext uri="{BB962C8B-B14F-4D97-AF65-F5344CB8AC3E}">
        <p14:creationId xmlns:p14="http://schemas.microsoft.com/office/powerpoint/2010/main" val="3122687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第二個主要功能是找課程，也是分成兩種方式來查找。</a:t>
            </a:r>
            <a:r>
              <a:rPr lang="en-US" altLang="zh-TW" dirty="0" smtClean="0"/>
              <a:t/>
            </a:r>
            <a:br>
              <a:rPr lang="en-US" altLang="zh-TW" dirty="0" smtClean="0"/>
            </a:br>
            <a:r>
              <a:rPr lang="zh-TW" altLang="en-US" dirty="0" smtClean="0"/>
              <a:t>一個是依有興趣的職位找相關課程，另一個是依想學習的技能找相關課程</a:t>
            </a:r>
          </a:p>
          <a:p>
            <a:r>
              <a:rPr lang="zh-TW" altLang="en-US" dirty="0" smtClean="0"/>
              <a:t>分別來介紹這兩種方法，依有興趣的職位找課程就是當你無論如何就是想做這個工作的時候，但是你發現你並不符合這個工作所開出的徵才條件，你可以透過選修學校的課程來學習，並精進自己，讓自己的條件能夠符合此工作的需要，你就會成為這個工作所需要的人才！</a:t>
            </a:r>
            <a:r>
              <a:rPr lang="en-US" altLang="zh-TW" dirty="0" smtClean="0"/>
              <a:t>(</a:t>
            </a:r>
            <a:r>
              <a:rPr lang="zh-TW" altLang="en-US" dirty="0" smtClean="0"/>
              <a:t>打個比方，我想當程式設計師，做這個工作是我的夢想，但是我不會程式語言耶，那你可以透過選取你期望的工作職稱，此</a:t>
            </a:r>
            <a:r>
              <a:rPr lang="en-US" altLang="zh-TW" dirty="0" smtClean="0"/>
              <a:t>APP</a:t>
            </a:r>
            <a:r>
              <a:rPr lang="zh-TW" altLang="en-US" dirty="0" smtClean="0"/>
              <a:t>會引導你該修這些教導程式語言的課</a:t>
            </a:r>
            <a:r>
              <a:rPr lang="en-US" altLang="zh-TW" dirty="0" smtClean="0"/>
              <a:t>)</a:t>
            </a:r>
            <a:br>
              <a:rPr lang="en-US" altLang="zh-TW" dirty="0" smtClean="0"/>
            </a:br>
            <a:r>
              <a:rPr lang="zh-TW" altLang="en-US" dirty="0" smtClean="0"/>
              <a:t>依想學習的技能找課程就是假設我很想學習</a:t>
            </a:r>
            <a:r>
              <a:rPr lang="en-US" altLang="zh-TW" dirty="0" smtClean="0"/>
              <a:t>Python</a:t>
            </a:r>
            <a:r>
              <a:rPr lang="zh-TW" altLang="en-US" dirty="0" smtClean="0"/>
              <a:t>，那我就選取</a:t>
            </a:r>
            <a:r>
              <a:rPr lang="en-US" altLang="zh-TW" dirty="0" smtClean="0"/>
              <a:t>Python</a:t>
            </a:r>
            <a:r>
              <a:rPr lang="zh-TW" altLang="en-US" dirty="0" smtClean="0"/>
              <a:t>，然後將會篩選出學校教導</a:t>
            </a:r>
            <a:r>
              <a:rPr lang="en-US" altLang="zh-TW" dirty="0" smtClean="0"/>
              <a:t>Python</a:t>
            </a:r>
            <a:r>
              <a:rPr lang="zh-TW" altLang="en-US" dirty="0" smtClean="0"/>
              <a:t>此程式語言的課程供你參考，協助你選到你想修的課。</a:t>
            </a:r>
            <a:r>
              <a:rPr lang="en-US" altLang="zh-TW" dirty="0" smtClean="0"/>
              <a:t/>
            </a:r>
            <a:br>
              <a:rPr lang="en-US" altLang="zh-TW" dirty="0" smtClean="0"/>
            </a:br>
            <a:endParaRPr lang="zh-TW" altLang="en-US" dirty="0"/>
          </a:p>
        </p:txBody>
      </p:sp>
      <p:sp>
        <p:nvSpPr>
          <p:cNvPr id="4" name="投影片編號版面配置區 3"/>
          <p:cNvSpPr>
            <a:spLocks noGrp="1"/>
          </p:cNvSpPr>
          <p:nvPr>
            <p:ph type="sldNum" sz="quarter" idx="10"/>
          </p:nvPr>
        </p:nvSpPr>
        <p:spPr/>
        <p:txBody>
          <a:bodyPr/>
          <a:lstStyle/>
          <a:p>
            <a:fld id="{1C3500FB-3755-4054-9ADF-E0806029DB96}" type="slidenum">
              <a:rPr lang="zh-TW" altLang="en-US" smtClean="0"/>
              <a:t>33</a:t>
            </a:fld>
            <a:endParaRPr lang="zh-TW" altLang="en-US"/>
          </a:p>
        </p:txBody>
      </p:sp>
    </p:spTree>
    <p:extLst>
      <p:ext uri="{BB962C8B-B14F-4D97-AF65-F5344CB8AC3E}">
        <p14:creationId xmlns:p14="http://schemas.microsoft.com/office/powerpoint/2010/main" val="4132359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第二個主要功能是找課程，也是分成兩種方式來查找。</a:t>
            </a:r>
            <a:r>
              <a:rPr lang="en-US" altLang="zh-TW" dirty="0" smtClean="0"/>
              <a:t/>
            </a:r>
            <a:br>
              <a:rPr lang="en-US" altLang="zh-TW" dirty="0" smtClean="0"/>
            </a:br>
            <a:r>
              <a:rPr lang="zh-TW" altLang="en-US" dirty="0" smtClean="0"/>
              <a:t>一個是依有興趣的職位找相關課程，另一個是依想學習的技能找相關課程</a:t>
            </a:r>
          </a:p>
          <a:p>
            <a:r>
              <a:rPr lang="zh-TW" altLang="en-US" dirty="0" smtClean="0"/>
              <a:t>分別來介紹這兩種方法，依有興趣的職位找課程就是當你無論如何就是想做這個工作的時候，但是你發現你並不符合這個工作所開出的徵才條件，你可以透過選修學校的課程來學習，並精進自己，讓自己的條件能夠符合此工作的需要，你就會成為這個工作所需要的人才！</a:t>
            </a:r>
            <a:r>
              <a:rPr lang="en-US" altLang="zh-TW" dirty="0" smtClean="0"/>
              <a:t>(</a:t>
            </a:r>
            <a:r>
              <a:rPr lang="zh-TW" altLang="en-US" dirty="0" smtClean="0"/>
              <a:t>打個比方，我想當程式設計師，做這個工作是我的夢想，但是我不會程式語言耶，那你可以透過選取你期望的工作職稱，此</a:t>
            </a:r>
            <a:r>
              <a:rPr lang="en-US" altLang="zh-TW" dirty="0" smtClean="0"/>
              <a:t>APP</a:t>
            </a:r>
            <a:r>
              <a:rPr lang="zh-TW" altLang="en-US" dirty="0" smtClean="0"/>
              <a:t>會引導你該修這些教導程式語言的課</a:t>
            </a:r>
            <a:r>
              <a:rPr lang="en-US" altLang="zh-TW" dirty="0" smtClean="0"/>
              <a:t>)</a:t>
            </a:r>
            <a:br>
              <a:rPr lang="en-US" altLang="zh-TW" dirty="0" smtClean="0"/>
            </a:br>
            <a:r>
              <a:rPr lang="zh-TW" altLang="en-US" dirty="0" smtClean="0"/>
              <a:t>依想學習的技能找課程就是假設我很想學習</a:t>
            </a:r>
            <a:r>
              <a:rPr lang="en-US" altLang="zh-TW" dirty="0" smtClean="0"/>
              <a:t>Python</a:t>
            </a:r>
            <a:r>
              <a:rPr lang="zh-TW" altLang="en-US" dirty="0" smtClean="0"/>
              <a:t>，那我就選取</a:t>
            </a:r>
            <a:r>
              <a:rPr lang="en-US" altLang="zh-TW" dirty="0" smtClean="0"/>
              <a:t>Python</a:t>
            </a:r>
            <a:r>
              <a:rPr lang="zh-TW" altLang="en-US" dirty="0" smtClean="0"/>
              <a:t>，然後將會篩選出學校教導</a:t>
            </a:r>
            <a:r>
              <a:rPr lang="en-US" altLang="zh-TW" dirty="0" smtClean="0"/>
              <a:t>Python</a:t>
            </a:r>
            <a:r>
              <a:rPr lang="zh-TW" altLang="en-US" dirty="0" smtClean="0"/>
              <a:t>此程式語言的課程供你參考，協助你選到你想修的課。</a:t>
            </a:r>
            <a:r>
              <a:rPr lang="en-US" altLang="zh-TW" dirty="0" smtClean="0"/>
              <a:t/>
            </a:r>
            <a:br>
              <a:rPr lang="en-US" altLang="zh-TW" dirty="0" smtClean="0"/>
            </a:br>
            <a:endParaRPr lang="zh-TW" altLang="en-US" dirty="0"/>
          </a:p>
        </p:txBody>
      </p:sp>
      <p:sp>
        <p:nvSpPr>
          <p:cNvPr id="4" name="投影片編號版面配置區 3"/>
          <p:cNvSpPr>
            <a:spLocks noGrp="1"/>
          </p:cNvSpPr>
          <p:nvPr>
            <p:ph type="sldNum" sz="quarter" idx="10"/>
          </p:nvPr>
        </p:nvSpPr>
        <p:spPr/>
        <p:txBody>
          <a:bodyPr/>
          <a:lstStyle/>
          <a:p>
            <a:fld id="{1C3500FB-3755-4054-9ADF-E0806029DB96}" type="slidenum">
              <a:rPr lang="zh-TW" altLang="en-US" smtClean="0"/>
              <a:t>34</a:t>
            </a:fld>
            <a:endParaRPr lang="zh-TW" altLang="en-US"/>
          </a:p>
        </p:txBody>
      </p:sp>
    </p:spTree>
    <p:extLst>
      <p:ext uri="{BB962C8B-B14F-4D97-AF65-F5344CB8AC3E}">
        <p14:creationId xmlns:p14="http://schemas.microsoft.com/office/powerpoint/2010/main" val="2282393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第二個主要功能是找課程，也是分成兩種方式來查找。</a:t>
            </a:r>
            <a:r>
              <a:rPr lang="en-US" altLang="zh-TW" dirty="0" smtClean="0"/>
              <a:t/>
            </a:r>
            <a:br>
              <a:rPr lang="en-US" altLang="zh-TW" dirty="0" smtClean="0"/>
            </a:br>
            <a:r>
              <a:rPr lang="zh-TW" altLang="en-US" dirty="0" smtClean="0"/>
              <a:t>一個是依有興趣的職位找相關課程，另一個是依想學習的技能找相關課程</a:t>
            </a:r>
          </a:p>
          <a:p>
            <a:r>
              <a:rPr lang="zh-TW" altLang="en-US" dirty="0" smtClean="0"/>
              <a:t>分別來介紹這兩種方法，依有興趣的職位找課程就是當你無論如何就是想做這個工作的時候，但是你發現你並不符合這個工作所開出的徵才條件，你可以透過選修學校的課程來學習，並精進自己，讓自己的條件能夠符合此工作的需要，你就會成為這個工作所需要的人才！</a:t>
            </a:r>
            <a:r>
              <a:rPr lang="en-US" altLang="zh-TW" dirty="0" smtClean="0"/>
              <a:t>(</a:t>
            </a:r>
            <a:r>
              <a:rPr lang="zh-TW" altLang="en-US" dirty="0" smtClean="0"/>
              <a:t>打個比方，我想當程式設計師，做這個工作是我的夢想，但是我不會程式語言耶，那你可以透過選取你期望的工作職稱，此</a:t>
            </a:r>
            <a:r>
              <a:rPr lang="en-US" altLang="zh-TW" dirty="0" smtClean="0"/>
              <a:t>APP</a:t>
            </a:r>
            <a:r>
              <a:rPr lang="zh-TW" altLang="en-US" dirty="0" smtClean="0"/>
              <a:t>會引導你該修這些教導程式語言的課</a:t>
            </a:r>
            <a:r>
              <a:rPr lang="en-US" altLang="zh-TW" dirty="0" smtClean="0"/>
              <a:t>)</a:t>
            </a:r>
            <a:br>
              <a:rPr lang="en-US" altLang="zh-TW" dirty="0" smtClean="0"/>
            </a:br>
            <a:r>
              <a:rPr lang="zh-TW" altLang="en-US" dirty="0" smtClean="0"/>
              <a:t>依想學習的技能找課程就是假設我很想學習</a:t>
            </a:r>
            <a:r>
              <a:rPr lang="en-US" altLang="zh-TW" dirty="0" smtClean="0"/>
              <a:t>Python</a:t>
            </a:r>
            <a:r>
              <a:rPr lang="zh-TW" altLang="en-US" dirty="0" smtClean="0"/>
              <a:t>，那我就選取</a:t>
            </a:r>
            <a:r>
              <a:rPr lang="en-US" altLang="zh-TW" dirty="0" smtClean="0"/>
              <a:t>Python</a:t>
            </a:r>
            <a:r>
              <a:rPr lang="zh-TW" altLang="en-US" dirty="0" smtClean="0"/>
              <a:t>，然後將會篩選出學校教導</a:t>
            </a:r>
            <a:r>
              <a:rPr lang="en-US" altLang="zh-TW" dirty="0" smtClean="0"/>
              <a:t>Python</a:t>
            </a:r>
            <a:r>
              <a:rPr lang="zh-TW" altLang="en-US" dirty="0" smtClean="0"/>
              <a:t>此程式語言的課程供你參考，協助你選到你想修的課。</a:t>
            </a:r>
            <a:r>
              <a:rPr lang="en-US" altLang="zh-TW" dirty="0" smtClean="0"/>
              <a:t/>
            </a:r>
            <a:br>
              <a:rPr lang="en-US" altLang="zh-TW" dirty="0" smtClean="0"/>
            </a:br>
            <a:endParaRPr lang="zh-TW" altLang="en-US" dirty="0"/>
          </a:p>
        </p:txBody>
      </p:sp>
      <p:sp>
        <p:nvSpPr>
          <p:cNvPr id="4" name="投影片編號版面配置區 3"/>
          <p:cNvSpPr>
            <a:spLocks noGrp="1"/>
          </p:cNvSpPr>
          <p:nvPr>
            <p:ph type="sldNum" sz="quarter" idx="10"/>
          </p:nvPr>
        </p:nvSpPr>
        <p:spPr/>
        <p:txBody>
          <a:bodyPr/>
          <a:lstStyle/>
          <a:p>
            <a:fld id="{1C3500FB-3755-4054-9ADF-E0806029DB96}" type="slidenum">
              <a:rPr lang="zh-TW" altLang="en-US" smtClean="0"/>
              <a:t>35</a:t>
            </a:fld>
            <a:endParaRPr lang="zh-TW" altLang="en-US"/>
          </a:p>
        </p:txBody>
      </p:sp>
    </p:spTree>
    <p:extLst>
      <p:ext uri="{BB962C8B-B14F-4D97-AF65-F5344CB8AC3E}">
        <p14:creationId xmlns:p14="http://schemas.microsoft.com/office/powerpoint/2010/main" val="3358551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我們會依序介紹關於這個</a:t>
            </a:r>
            <a:r>
              <a:rPr lang="en-US" altLang="zh-TW" dirty="0" smtClean="0"/>
              <a:t>APP</a:t>
            </a:r>
            <a:r>
              <a:rPr lang="zh-TW" altLang="en-US" dirty="0" smtClean="0"/>
              <a:t>的內容，從我們為甚麼要做這個</a:t>
            </a:r>
            <a:r>
              <a:rPr lang="en-US" altLang="zh-TW" dirty="0" smtClean="0"/>
              <a:t>APP</a:t>
            </a:r>
            <a:r>
              <a:rPr lang="zh-TW" altLang="en-US" dirty="0" smtClean="0"/>
              <a:t>到這個系統是用甚麼技術開發的，還會介紹關於這個系統的功能與介面。</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D1D1B2-FDEE-AC48-A85E-336B6BB2029A}"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954586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第二個主要功能是找課程，也是分成兩種方式來查找。</a:t>
            </a:r>
            <a:r>
              <a:rPr lang="en-US" altLang="zh-TW" dirty="0" smtClean="0"/>
              <a:t/>
            </a:r>
            <a:br>
              <a:rPr lang="en-US" altLang="zh-TW" dirty="0" smtClean="0"/>
            </a:br>
            <a:r>
              <a:rPr lang="zh-TW" altLang="en-US" dirty="0" smtClean="0"/>
              <a:t>一個是依有興趣的職位找相關課程，另一個是依想學習的技能找相關課程</a:t>
            </a:r>
          </a:p>
          <a:p>
            <a:r>
              <a:rPr lang="zh-TW" altLang="en-US" dirty="0" smtClean="0"/>
              <a:t>分別來介紹這兩種方法，依有興趣的職位找課程就是當你無論如何就是想做這個工作的時候，但是你發現你並不符合這個工作所開出的徵才條件，你可以透過選修學校的課程來學習，並精進自己，讓自己的條件能夠符合此工作的需要，你就會成為這個工作所需要的人才！</a:t>
            </a:r>
            <a:r>
              <a:rPr lang="en-US" altLang="zh-TW" dirty="0" smtClean="0"/>
              <a:t>(</a:t>
            </a:r>
            <a:r>
              <a:rPr lang="zh-TW" altLang="en-US" dirty="0" smtClean="0"/>
              <a:t>打個比方，我想當程式設計師，做這個工作是我的夢想，但是我不會程式語言耶，那你可以透過選取你期望的工作職稱，此</a:t>
            </a:r>
            <a:r>
              <a:rPr lang="en-US" altLang="zh-TW" dirty="0" smtClean="0"/>
              <a:t>APP</a:t>
            </a:r>
            <a:r>
              <a:rPr lang="zh-TW" altLang="en-US" dirty="0" smtClean="0"/>
              <a:t>會引導你該修這些教導程式語言的課</a:t>
            </a:r>
            <a:r>
              <a:rPr lang="en-US" altLang="zh-TW" dirty="0" smtClean="0"/>
              <a:t>)</a:t>
            </a:r>
            <a:br>
              <a:rPr lang="en-US" altLang="zh-TW" dirty="0" smtClean="0"/>
            </a:br>
            <a:r>
              <a:rPr lang="zh-TW" altLang="en-US" dirty="0" smtClean="0"/>
              <a:t>依想學習的技能找課程就是假設我很想學習</a:t>
            </a:r>
            <a:r>
              <a:rPr lang="en-US" altLang="zh-TW" dirty="0" smtClean="0"/>
              <a:t>Python</a:t>
            </a:r>
            <a:r>
              <a:rPr lang="zh-TW" altLang="en-US" dirty="0" smtClean="0"/>
              <a:t>，那我就選取</a:t>
            </a:r>
            <a:r>
              <a:rPr lang="en-US" altLang="zh-TW" dirty="0" smtClean="0"/>
              <a:t>Python</a:t>
            </a:r>
            <a:r>
              <a:rPr lang="zh-TW" altLang="en-US" dirty="0" smtClean="0"/>
              <a:t>，然後將會篩選出學校教導</a:t>
            </a:r>
            <a:r>
              <a:rPr lang="en-US" altLang="zh-TW" dirty="0" smtClean="0"/>
              <a:t>Python</a:t>
            </a:r>
            <a:r>
              <a:rPr lang="zh-TW" altLang="en-US" dirty="0" smtClean="0"/>
              <a:t>此程式語言的課程供你參考，協助你選到你想修的課。</a:t>
            </a:r>
            <a:r>
              <a:rPr lang="en-US" altLang="zh-TW" dirty="0" smtClean="0"/>
              <a:t/>
            </a:r>
            <a:br>
              <a:rPr lang="en-US" altLang="zh-TW" dirty="0" smtClean="0"/>
            </a:br>
            <a:endParaRPr lang="zh-TW" altLang="en-US" dirty="0"/>
          </a:p>
        </p:txBody>
      </p:sp>
      <p:sp>
        <p:nvSpPr>
          <p:cNvPr id="4" name="投影片編號版面配置區 3"/>
          <p:cNvSpPr>
            <a:spLocks noGrp="1"/>
          </p:cNvSpPr>
          <p:nvPr>
            <p:ph type="sldNum" sz="quarter" idx="10"/>
          </p:nvPr>
        </p:nvSpPr>
        <p:spPr/>
        <p:txBody>
          <a:bodyPr/>
          <a:lstStyle/>
          <a:p>
            <a:fld id="{1C3500FB-3755-4054-9ADF-E0806029DB96}" type="slidenum">
              <a:rPr lang="zh-TW" altLang="en-US" smtClean="0"/>
              <a:t>36</a:t>
            </a:fld>
            <a:endParaRPr lang="zh-TW" altLang="en-US"/>
          </a:p>
        </p:txBody>
      </p:sp>
    </p:spTree>
    <p:extLst>
      <p:ext uri="{BB962C8B-B14F-4D97-AF65-F5344CB8AC3E}">
        <p14:creationId xmlns:p14="http://schemas.microsoft.com/office/powerpoint/2010/main" val="751717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第二個主要功能是找課程，也是分成兩種方式來查找。</a:t>
            </a:r>
            <a:r>
              <a:rPr lang="en-US" altLang="zh-TW" dirty="0" smtClean="0"/>
              <a:t/>
            </a:r>
            <a:br>
              <a:rPr lang="en-US" altLang="zh-TW" dirty="0" smtClean="0"/>
            </a:br>
            <a:r>
              <a:rPr lang="zh-TW" altLang="en-US" dirty="0" smtClean="0"/>
              <a:t>一個是依有興趣的職位找相關課程，另一個是依想學習的技能找相關課程</a:t>
            </a:r>
          </a:p>
          <a:p>
            <a:r>
              <a:rPr lang="zh-TW" altLang="en-US" dirty="0" smtClean="0"/>
              <a:t>分別來介紹這兩種方法，依有興趣的職位找課程就是當你無論如何就是想做這個工作的時候，但是你發現你並不符合這個工作所開出的徵才條件，你可以透過選修學校的課程來學習，並精進自己，讓自己的條件能夠符合此工作的需要，你就會成為這個工作所需要的人才！</a:t>
            </a:r>
            <a:r>
              <a:rPr lang="en-US" altLang="zh-TW" dirty="0" smtClean="0"/>
              <a:t>(</a:t>
            </a:r>
            <a:r>
              <a:rPr lang="zh-TW" altLang="en-US" dirty="0" smtClean="0"/>
              <a:t>打個比方，我想當程式設計師，做這個工作是我的夢想，但是我不會程式語言耶，那你可以透過選取你期望的工作職稱，此</a:t>
            </a:r>
            <a:r>
              <a:rPr lang="en-US" altLang="zh-TW" dirty="0" smtClean="0"/>
              <a:t>APP</a:t>
            </a:r>
            <a:r>
              <a:rPr lang="zh-TW" altLang="en-US" dirty="0" smtClean="0"/>
              <a:t>會引導你該修這些教導程式語言的課</a:t>
            </a:r>
            <a:r>
              <a:rPr lang="en-US" altLang="zh-TW" dirty="0" smtClean="0"/>
              <a:t>)</a:t>
            </a:r>
            <a:br>
              <a:rPr lang="en-US" altLang="zh-TW" dirty="0" smtClean="0"/>
            </a:br>
            <a:r>
              <a:rPr lang="zh-TW" altLang="en-US" dirty="0" smtClean="0"/>
              <a:t>依想學習的技能找課程就是假設我很想學習</a:t>
            </a:r>
            <a:r>
              <a:rPr lang="en-US" altLang="zh-TW" dirty="0" smtClean="0"/>
              <a:t>Python</a:t>
            </a:r>
            <a:r>
              <a:rPr lang="zh-TW" altLang="en-US" dirty="0" smtClean="0"/>
              <a:t>，那我就選取</a:t>
            </a:r>
            <a:r>
              <a:rPr lang="en-US" altLang="zh-TW" dirty="0" smtClean="0"/>
              <a:t>Python</a:t>
            </a:r>
            <a:r>
              <a:rPr lang="zh-TW" altLang="en-US" dirty="0" smtClean="0"/>
              <a:t>，然後將會篩選出學校教導</a:t>
            </a:r>
            <a:r>
              <a:rPr lang="en-US" altLang="zh-TW" dirty="0" smtClean="0"/>
              <a:t>Python</a:t>
            </a:r>
            <a:r>
              <a:rPr lang="zh-TW" altLang="en-US" dirty="0" smtClean="0"/>
              <a:t>此程式語言的課程供你參考，協助你選到你想修的課。</a:t>
            </a:r>
            <a:r>
              <a:rPr lang="en-US" altLang="zh-TW" dirty="0" smtClean="0"/>
              <a:t/>
            </a:r>
            <a:br>
              <a:rPr lang="en-US" altLang="zh-TW" dirty="0" smtClean="0"/>
            </a:br>
            <a:endParaRPr lang="zh-TW" altLang="en-US" dirty="0"/>
          </a:p>
        </p:txBody>
      </p:sp>
      <p:sp>
        <p:nvSpPr>
          <p:cNvPr id="4" name="投影片編號版面配置區 3"/>
          <p:cNvSpPr>
            <a:spLocks noGrp="1"/>
          </p:cNvSpPr>
          <p:nvPr>
            <p:ph type="sldNum" sz="quarter" idx="10"/>
          </p:nvPr>
        </p:nvSpPr>
        <p:spPr/>
        <p:txBody>
          <a:bodyPr/>
          <a:lstStyle/>
          <a:p>
            <a:fld id="{1C3500FB-3755-4054-9ADF-E0806029DB96}" type="slidenum">
              <a:rPr lang="zh-TW" altLang="en-US" smtClean="0"/>
              <a:t>37</a:t>
            </a:fld>
            <a:endParaRPr lang="zh-TW" altLang="en-US"/>
          </a:p>
        </p:txBody>
      </p:sp>
    </p:spTree>
    <p:extLst>
      <p:ext uri="{BB962C8B-B14F-4D97-AF65-F5344CB8AC3E}">
        <p14:creationId xmlns:p14="http://schemas.microsoft.com/office/powerpoint/2010/main" val="4079021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第三個主要功能是個人化，現在的</a:t>
            </a:r>
            <a:r>
              <a:rPr lang="en-US" altLang="zh-TW" dirty="0" smtClean="0"/>
              <a:t>APP</a:t>
            </a:r>
            <a:r>
              <a:rPr lang="zh-TW" altLang="en-US" dirty="0" smtClean="0"/>
              <a:t>都講求要登入，並且儲存個人的資料，這是個很方便的功能。</a:t>
            </a:r>
            <a:r>
              <a:rPr lang="en-US" altLang="zh-TW" dirty="0" smtClean="0"/>
              <a:t/>
            </a:r>
            <a:br>
              <a:rPr lang="en-US" altLang="zh-TW" dirty="0" smtClean="0"/>
            </a:br>
            <a:r>
              <a:rPr lang="zh-TW" altLang="en-US" dirty="0" smtClean="0"/>
              <a:t>個人化分為三小部分，我的最愛、技能紀錄以及已修過的課</a:t>
            </a:r>
            <a:r>
              <a:rPr lang="en-US" altLang="zh-TW" dirty="0" smtClean="0"/>
              <a:t/>
            </a:r>
            <a:br>
              <a:rPr lang="en-US" altLang="zh-TW" dirty="0" smtClean="0"/>
            </a:br>
            <a:r>
              <a:rPr lang="zh-TW" altLang="en-US" dirty="0" smtClean="0"/>
              <a:t>我的最愛顧名思義就是將我喜歡的東西放進來，在這</a:t>
            </a:r>
            <a:r>
              <a:rPr lang="en-US" altLang="zh-TW" dirty="0" smtClean="0"/>
              <a:t>APP</a:t>
            </a:r>
            <a:r>
              <a:rPr lang="zh-TW" altLang="en-US" dirty="0" smtClean="0"/>
              <a:t>裡，就是將使用者有興趣的課程和工作放到我的最愛，方便使用者在想閱讀的時候能夠輕鬆找到。</a:t>
            </a:r>
            <a:r>
              <a:rPr lang="en-US" altLang="zh-TW" dirty="0" smtClean="0"/>
              <a:t/>
            </a:r>
            <a:br>
              <a:rPr lang="en-US" altLang="zh-TW" dirty="0" smtClean="0"/>
            </a:br>
            <a:r>
              <a:rPr lang="zh-TW" altLang="en-US" dirty="0" smtClean="0"/>
              <a:t>技能紀錄就是紀錄自己所具備的技能，使用者會的程式語言都可以放進去。</a:t>
            </a:r>
            <a:r>
              <a:rPr lang="en-US" altLang="zh-TW" dirty="0" smtClean="0"/>
              <a:t/>
            </a:r>
            <a:br>
              <a:rPr lang="en-US" altLang="zh-TW" dirty="0" smtClean="0"/>
            </a:br>
            <a:r>
              <a:rPr lang="zh-TW" altLang="en-US" dirty="0" smtClean="0"/>
              <a:t>已修過的課可以放入使用者所修畢的課程，還能夠幫助使用者計算學分，隨時能夠監測自己還差多少學分才能畢業。</a:t>
            </a:r>
            <a:endParaRPr lang="zh-TW" altLang="en-US" dirty="0"/>
          </a:p>
        </p:txBody>
      </p:sp>
      <p:sp>
        <p:nvSpPr>
          <p:cNvPr id="4" name="投影片編號版面配置區 3"/>
          <p:cNvSpPr>
            <a:spLocks noGrp="1"/>
          </p:cNvSpPr>
          <p:nvPr>
            <p:ph type="sldNum" sz="quarter" idx="10"/>
          </p:nvPr>
        </p:nvSpPr>
        <p:spPr/>
        <p:txBody>
          <a:bodyPr/>
          <a:lstStyle/>
          <a:p>
            <a:fld id="{1C3500FB-3755-4054-9ADF-E0806029DB96}" type="slidenum">
              <a:rPr lang="zh-TW" altLang="en-US" smtClean="0"/>
              <a:t>38</a:t>
            </a:fld>
            <a:endParaRPr lang="zh-TW" altLang="en-US"/>
          </a:p>
        </p:txBody>
      </p:sp>
    </p:spTree>
    <p:extLst>
      <p:ext uri="{BB962C8B-B14F-4D97-AF65-F5344CB8AC3E}">
        <p14:creationId xmlns:p14="http://schemas.microsoft.com/office/powerpoint/2010/main" val="3258227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第三個主要功能是個人化，現在的</a:t>
            </a:r>
            <a:r>
              <a:rPr lang="en-US" altLang="zh-TW" dirty="0" smtClean="0"/>
              <a:t>APP</a:t>
            </a:r>
            <a:r>
              <a:rPr lang="zh-TW" altLang="en-US" dirty="0" smtClean="0"/>
              <a:t>都講求要登入，並且儲存個人的資料，這是個很方便的功能。</a:t>
            </a:r>
            <a:r>
              <a:rPr lang="en-US" altLang="zh-TW" dirty="0" smtClean="0"/>
              <a:t/>
            </a:r>
            <a:br>
              <a:rPr lang="en-US" altLang="zh-TW" dirty="0" smtClean="0"/>
            </a:br>
            <a:r>
              <a:rPr lang="zh-TW" altLang="en-US" dirty="0" smtClean="0"/>
              <a:t>個人化分為三小部分，我的最愛、技能紀錄以及已修過的課</a:t>
            </a:r>
            <a:r>
              <a:rPr lang="en-US" altLang="zh-TW" dirty="0" smtClean="0"/>
              <a:t/>
            </a:r>
            <a:br>
              <a:rPr lang="en-US" altLang="zh-TW" dirty="0" smtClean="0"/>
            </a:br>
            <a:r>
              <a:rPr lang="zh-TW" altLang="en-US" dirty="0" smtClean="0"/>
              <a:t>我的最愛顧名思義就是將我喜歡的東西放進來，在這</a:t>
            </a:r>
            <a:r>
              <a:rPr lang="en-US" altLang="zh-TW" dirty="0" smtClean="0"/>
              <a:t>APP</a:t>
            </a:r>
            <a:r>
              <a:rPr lang="zh-TW" altLang="en-US" dirty="0" smtClean="0"/>
              <a:t>裡，就是將使用者有興趣的課程和工作放到我的最愛，方便使用者在想閱讀的時候能夠輕鬆找到。</a:t>
            </a:r>
            <a:r>
              <a:rPr lang="en-US" altLang="zh-TW" dirty="0" smtClean="0"/>
              <a:t/>
            </a:r>
            <a:br>
              <a:rPr lang="en-US" altLang="zh-TW" dirty="0" smtClean="0"/>
            </a:br>
            <a:r>
              <a:rPr lang="zh-TW" altLang="en-US" dirty="0" smtClean="0"/>
              <a:t>技能紀錄就是紀錄自己所具備的技能，使用者會的程式語言都可以放進去。</a:t>
            </a:r>
            <a:r>
              <a:rPr lang="en-US" altLang="zh-TW" dirty="0" smtClean="0"/>
              <a:t/>
            </a:r>
            <a:br>
              <a:rPr lang="en-US" altLang="zh-TW" dirty="0" smtClean="0"/>
            </a:br>
            <a:r>
              <a:rPr lang="zh-TW" altLang="en-US" dirty="0" smtClean="0"/>
              <a:t>已修過的課可以放入使用者所修畢的課程，還能夠幫助使用者計算學分，隨時能夠監測自己還差多少學分才能畢業。</a:t>
            </a:r>
            <a:endParaRPr lang="zh-TW" altLang="en-US" dirty="0"/>
          </a:p>
        </p:txBody>
      </p:sp>
      <p:sp>
        <p:nvSpPr>
          <p:cNvPr id="4" name="投影片編號版面配置區 3"/>
          <p:cNvSpPr>
            <a:spLocks noGrp="1"/>
          </p:cNvSpPr>
          <p:nvPr>
            <p:ph type="sldNum" sz="quarter" idx="10"/>
          </p:nvPr>
        </p:nvSpPr>
        <p:spPr/>
        <p:txBody>
          <a:bodyPr/>
          <a:lstStyle/>
          <a:p>
            <a:fld id="{1C3500FB-3755-4054-9ADF-E0806029DB96}" type="slidenum">
              <a:rPr lang="zh-TW" altLang="en-US" smtClean="0"/>
              <a:t>39</a:t>
            </a:fld>
            <a:endParaRPr lang="zh-TW" altLang="en-US"/>
          </a:p>
        </p:txBody>
      </p:sp>
    </p:spTree>
    <p:extLst>
      <p:ext uri="{BB962C8B-B14F-4D97-AF65-F5344CB8AC3E}">
        <p14:creationId xmlns:p14="http://schemas.microsoft.com/office/powerpoint/2010/main" val="36384708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我們還有一個超酷的功能，是在已修過的課底下的一個東西。</a:t>
            </a:r>
            <a:r>
              <a:rPr lang="en-US" altLang="zh-TW" dirty="0" smtClean="0"/>
              <a:t/>
            </a:r>
            <a:br>
              <a:rPr lang="en-US" altLang="zh-TW" dirty="0" smtClean="0"/>
            </a:br>
            <a:r>
              <a:rPr lang="zh-TW" altLang="en-US" dirty="0" smtClean="0"/>
              <a:t>已修過的課原本是要使用者一個一個點選你修過的課，然後將這些</a:t>
            </a:r>
            <a:r>
              <a:rPr lang="zh-TW" altLang="en-US" smtClean="0"/>
              <a:t>選到的課程</a:t>
            </a:r>
            <a:r>
              <a:rPr lang="zh-TW" altLang="en-US" dirty="0" smtClean="0"/>
              <a:t>放入資料庫</a:t>
            </a:r>
            <a:r>
              <a:rPr lang="zh-TW" altLang="en-US" smtClean="0"/>
              <a:t>，但是這樣似乎有點</a:t>
            </a:r>
            <a:r>
              <a:rPr lang="zh-TW" altLang="en-US" dirty="0" smtClean="0"/>
              <a:t>太麻煩了，不知道要點</a:t>
            </a:r>
            <a:r>
              <a:rPr lang="zh-TW" altLang="en-US" smtClean="0"/>
              <a:t>到何時才點的完，</a:t>
            </a:r>
            <a:r>
              <a:rPr lang="zh-TW" altLang="en-US" dirty="0" smtClean="0"/>
              <a:t>所以就開發了一個功能，這個功能就是拍照辨識功能，那這個功能怎麼使用呢？你必須先登入校務資訊系統</a:t>
            </a:r>
            <a:r>
              <a:rPr lang="zh-TW" altLang="en-US" smtClean="0"/>
              <a:t>，並開啟成績</a:t>
            </a:r>
            <a:r>
              <a:rPr lang="zh-TW" altLang="en-US" dirty="0" smtClean="0"/>
              <a:t>查詢頁面，那裡有你所修過的所有課包含課</a:t>
            </a:r>
            <a:r>
              <a:rPr lang="zh-TW" altLang="en-US" smtClean="0"/>
              <a:t>號，這時，你就拿起</a:t>
            </a:r>
            <a:r>
              <a:rPr lang="zh-TW" altLang="en-US" dirty="0" smtClean="0"/>
              <a:t>手機對準課號拍攝</a:t>
            </a:r>
            <a:r>
              <a:rPr lang="en-US" altLang="zh-TW" dirty="0" smtClean="0"/>
              <a:t>(</a:t>
            </a:r>
            <a:r>
              <a:rPr lang="zh-TW" altLang="en-US" dirty="0" smtClean="0"/>
              <a:t>當然你也可以先拍好再從圖庫裡選擇照片</a:t>
            </a:r>
            <a:r>
              <a:rPr lang="en-US" altLang="zh-TW" dirty="0" smtClean="0"/>
              <a:t>)</a:t>
            </a:r>
            <a:r>
              <a:rPr lang="zh-TW" altLang="en-US" dirty="0" smtClean="0"/>
              <a:t>，登愣！此</a:t>
            </a:r>
            <a:r>
              <a:rPr lang="en-US" altLang="zh-TW" dirty="0" smtClean="0"/>
              <a:t>APP</a:t>
            </a:r>
            <a:r>
              <a:rPr lang="zh-TW" altLang="en-US" dirty="0" smtClean="0"/>
              <a:t>直接幫你辨識出這些你修過的課，你就不用再一個一個去點你修過的課了。</a:t>
            </a:r>
            <a:endParaRPr lang="zh-TW" altLang="en-US" dirty="0"/>
          </a:p>
        </p:txBody>
      </p:sp>
      <p:sp>
        <p:nvSpPr>
          <p:cNvPr id="4" name="投影片編號版面配置區 3"/>
          <p:cNvSpPr>
            <a:spLocks noGrp="1"/>
          </p:cNvSpPr>
          <p:nvPr>
            <p:ph type="sldNum" sz="quarter" idx="10"/>
          </p:nvPr>
        </p:nvSpPr>
        <p:spPr/>
        <p:txBody>
          <a:bodyPr/>
          <a:lstStyle/>
          <a:p>
            <a:fld id="{1C3500FB-3755-4054-9ADF-E0806029DB96}" type="slidenum">
              <a:rPr lang="zh-TW" altLang="en-US" smtClean="0"/>
              <a:t>40</a:t>
            </a:fld>
            <a:endParaRPr lang="zh-TW" altLang="en-US"/>
          </a:p>
        </p:txBody>
      </p:sp>
    </p:spTree>
    <p:extLst>
      <p:ext uri="{BB962C8B-B14F-4D97-AF65-F5344CB8AC3E}">
        <p14:creationId xmlns:p14="http://schemas.microsoft.com/office/powerpoint/2010/main" val="12469891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我們還有一個超酷的功能，是在已修過的課底下的一個東西。</a:t>
            </a:r>
            <a:r>
              <a:rPr lang="en-US" altLang="zh-TW" dirty="0" smtClean="0"/>
              <a:t/>
            </a:r>
            <a:br>
              <a:rPr lang="en-US" altLang="zh-TW" dirty="0" smtClean="0"/>
            </a:br>
            <a:r>
              <a:rPr lang="zh-TW" altLang="en-US" dirty="0" smtClean="0"/>
              <a:t>已修過的課原本是要使用者一個一個點選你修過的課，然後將這些</a:t>
            </a:r>
            <a:r>
              <a:rPr lang="zh-TW" altLang="en-US" smtClean="0"/>
              <a:t>選到的課程</a:t>
            </a:r>
            <a:r>
              <a:rPr lang="zh-TW" altLang="en-US" dirty="0" smtClean="0"/>
              <a:t>放入資料庫</a:t>
            </a:r>
            <a:r>
              <a:rPr lang="zh-TW" altLang="en-US" smtClean="0"/>
              <a:t>，但是這樣似乎有點</a:t>
            </a:r>
            <a:r>
              <a:rPr lang="zh-TW" altLang="en-US" dirty="0" smtClean="0"/>
              <a:t>太麻煩了，不知道要點</a:t>
            </a:r>
            <a:r>
              <a:rPr lang="zh-TW" altLang="en-US" smtClean="0"/>
              <a:t>到何時才點的完，</a:t>
            </a:r>
            <a:r>
              <a:rPr lang="zh-TW" altLang="en-US" dirty="0" smtClean="0"/>
              <a:t>所以就開發了一個功能，這個功能就是拍照辨識功能，那這個功能怎麼使用呢？你必須先登入校務資訊系統</a:t>
            </a:r>
            <a:r>
              <a:rPr lang="zh-TW" altLang="en-US" smtClean="0"/>
              <a:t>，並開啟成績</a:t>
            </a:r>
            <a:r>
              <a:rPr lang="zh-TW" altLang="en-US" dirty="0" smtClean="0"/>
              <a:t>查詢頁面，那裡有你所修過的所有課包含課</a:t>
            </a:r>
            <a:r>
              <a:rPr lang="zh-TW" altLang="en-US" smtClean="0"/>
              <a:t>號，這時，你就拿起</a:t>
            </a:r>
            <a:r>
              <a:rPr lang="zh-TW" altLang="en-US" dirty="0" smtClean="0"/>
              <a:t>手機對準課號拍攝</a:t>
            </a:r>
            <a:r>
              <a:rPr lang="en-US" altLang="zh-TW" dirty="0" smtClean="0"/>
              <a:t>(</a:t>
            </a:r>
            <a:r>
              <a:rPr lang="zh-TW" altLang="en-US" dirty="0" smtClean="0"/>
              <a:t>當然你也可以先拍好再從圖庫裡選擇照片</a:t>
            </a:r>
            <a:r>
              <a:rPr lang="en-US" altLang="zh-TW" dirty="0" smtClean="0"/>
              <a:t>)</a:t>
            </a:r>
            <a:r>
              <a:rPr lang="zh-TW" altLang="en-US" dirty="0" smtClean="0"/>
              <a:t>，登愣！此</a:t>
            </a:r>
            <a:r>
              <a:rPr lang="en-US" altLang="zh-TW" dirty="0" smtClean="0"/>
              <a:t>APP</a:t>
            </a:r>
            <a:r>
              <a:rPr lang="zh-TW" altLang="en-US" dirty="0" smtClean="0"/>
              <a:t>直接幫你辨識出這些你修過的課，你就不用再一個一個去點你修過的課了。</a:t>
            </a:r>
            <a:endParaRPr lang="zh-TW" altLang="en-US" dirty="0"/>
          </a:p>
        </p:txBody>
      </p:sp>
      <p:sp>
        <p:nvSpPr>
          <p:cNvPr id="4" name="投影片編號版面配置區 3"/>
          <p:cNvSpPr>
            <a:spLocks noGrp="1"/>
          </p:cNvSpPr>
          <p:nvPr>
            <p:ph type="sldNum" sz="quarter" idx="10"/>
          </p:nvPr>
        </p:nvSpPr>
        <p:spPr/>
        <p:txBody>
          <a:bodyPr/>
          <a:lstStyle/>
          <a:p>
            <a:fld id="{1C3500FB-3755-4054-9ADF-E0806029DB96}" type="slidenum">
              <a:rPr lang="zh-TW" altLang="en-US" smtClean="0"/>
              <a:t>41</a:t>
            </a:fld>
            <a:endParaRPr lang="zh-TW" altLang="en-US"/>
          </a:p>
        </p:txBody>
      </p:sp>
    </p:spTree>
    <p:extLst>
      <p:ext uri="{BB962C8B-B14F-4D97-AF65-F5344CB8AC3E}">
        <p14:creationId xmlns:p14="http://schemas.microsoft.com/office/powerpoint/2010/main" val="1686460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我們還有一個超酷的功能，是在已修過的課底下的一個東西。</a:t>
            </a:r>
            <a:r>
              <a:rPr lang="en-US" altLang="zh-TW" dirty="0" smtClean="0"/>
              <a:t/>
            </a:r>
            <a:br>
              <a:rPr lang="en-US" altLang="zh-TW" dirty="0" smtClean="0"/>
            </a:br>
            <a:r>
              <a:rPr lang="zh-TW" altLang="en-US" dirty="0" smtClean="0"/>
              <a:t>已修過的課原本是要使用者一個一個點選你修過的課，然後將這些</a:t>
            </a:r>
            <a:r>
              <a:rPr lang="zh-TW" altLang="en-US" smtClean="0"/>
              <a:t>選到的課程</a:t>
            </a:r>
            <a:r>
              <a:rPr lang="zh-TW" altLang="en-US" dirty="0" smtClean="0"/>
              <a:t>放入資料庫</a:t>
            </a:r>
            <a:r>
              <a:rPr lang="zh-TW" altLang="en-US" smtClean="0"/>
              <a:t>，但是這樣似乎有點</a:t>
            </a:r>
            <a:r>
              <a:rPr lang="zh-TW" altLang="en-US" dirty="0" smtClean="0"/>
              <a:t>太麻煩了，不知道要點</a:t>
            </a:r>
            <a:r>
              <a:rPr lang="zh-TW" altLang="en-US" smtClean="0"/>
              <a:t>到何時才點的完，</a:t>
            </a:r>
            <a:r>
              <a:rPr lang="zh-TW" altLang="en-US" dirty="0" smtClean="0"/>
              <a:t>所以就開發了一個功能，這個功能就是拍照辨識功能，那這個功能怎麼使用呢？你必須先登入校務資訊系統</a:t>
            </a:r>
            <a:r>
              <a:rPr lang="zh-TW" altLang="en-US" smtClean="0"/>
              <a:t>，並開啟成績</a:t>
            </a:r>
            <a:r>
              <a:rPr lang="zh-TW" altLang="en-US" dirty="0" smtClean="0"/>
              <a:t>查詢頁面，那裡有你所修過的所有課包含課</a:t>
            </a:r>
            <a:r>
              <a:rPr lang="zh-TW" altLang="en-US" smtClean="0"/>
              <a:t>號，這時，你就拿起</a:t>
            </a:r>
            <a:r>
              <a:rPr lang="zh-TW" altLang="en-US" dirty="0" smtClean="0"/>
              <a:t>手機對準課號拍攝</a:t>
            </a:r>
            <a:r>
              <a:rPr lang="en-US" altLang="zh-TW" dirty="0" smtClean="0"/>
              <a:t>(</a:t>
            </a:r>
            <a:r>
              <a:rPr lang="zh-TW" altLang="en-US" dirty="0" smtClean="0"/>
              <a:t>當然你也可以先拍好再從圖庫裡選擇照片</a:t>
            </a:r>
            <a:r>
              <a:rPr lang="en-US" altLang="zh-TW" dirty="0" smtClean="0"/>
              <a:t>)</a:t>
            </a:r>
            <a:r>
              <a:rPr lang="zh-TW" altLang="en-US" dirty="0" smtClean="0"/>
              <a:t>，登愣！此</a:t>
            </a:r>
            <a:r>
              <a:rPr lang="en-US" altLang="zh-TW" dirty="0" smtClean="0"/>
              <a:t>APP</a:t>
            </a:r>
            <a:r>
              <a:rPr lang="zh-TW" altLang="en-US" dirty="0" smtClean="0"/>
              <a:t>直接幫你辨識出這些你修過的課，你就不用再一個一個去點你修過的課了。</a:t>
            </a:r>
            <a:endParaRPr lang="zh-TW" altLang="en-US" dirty="0"/>
          </a:p>
        </p:txBody>
      </p:sp>
      <p:sp>
        <p:nvSpPr>
          <p:cNvPr id="4" name="投影片編號版面配置區 3"/>
          <p:cNvSpPr>
            <a:spLocks noGrp="1"/>
          </p:cNvSpPr>
          <p:nvPr>
            <p:ph type="sldNum" sz="quarter" idx="10"/>
          </p:nvPr>
        </p:nvSpPr>
        <p:spPr/>
        <p:txBody>
          <a:bodyPr/>
          <a:lstStyle/>
          <a:p>
            <a:fld id="{1C3500FB-3755-4054-9ADF-E0806029DB96}" type="slidenum">
              <a:rPr lang="zh-TW" altLang="en-US" smtClean="0"/>
              <a:t>42</a:t>
            </a:fld>
            <a:endParaRPr lang="zh-TW" altLang="en-US"/>
          </a:p>
        </p:txBody>
      </p:sp>
    </p:spTree>
    <p:extLst>
      <p:ext uri="{BB962C8B-B14F-4D97-AF65-F5344CB8AC3E}">
        <p14:creationId xmlns:p14="http://schemas.microsoft.com/office/powerpoint/2010/main" val="32870484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我們這個</a:t>
            </a:r>
            <a:r>
              <a:rPr lang="en-US" altLang="zh-TW" dirty="0" smtClean="0"/>
              <a:t>APP</a:t>
            </a:r>
            <a:r>
              <a:rPr lang="zh-TW" altLang="en-US" dirty="0" smtClean="0"/>
              <a:t>跟其他</a:t>
            </a:r>
            <a:r>
              <a:rPr lang="en-US" altLang="zh-TW" dirty="0" smtClean="0"/>
              <a:t>APP</a:t>
            </a:r>
            <a:r>
              <a:rPr lang="zh-TW" altLang="en-US" dirty="0" smtClean="0"/>
              <a:t>有甚麼不一樣，要怎麼樣吸引別人來使用我們這個</a:t>
            </a:r>
            <a:r>
              <a:rPr lang="en-US" altLang="zh-TW" dirty="0" smtClean="0"/>
              <a:t>APP</a:t>
            </a:r>
            <a:r>
              <a:rPr lang="zh-TW" altLang="en-US" dirty="0" smtClean="0"/>
              <a:t>而不是選擇其他</a:t>
            </a:r>
            <a:r>
              <a:rPr lang="en-US" altLang="zh-TW" dirty="0" smtClean="0"/>
              <a:t>APP</a:t>
            </a:r>
            <a:r>
              <a:rPr lang="zh-TW" altLang="en-US" dirty="0" smtClean="0"/>
              <a:t>呢</a:t>
            </a:r>
            <a:r>
              <a:rPr lang="en-US" altLang="zh-TW" dirty="0" smtClean="0"/>
              <a:t>?</a:t>
            </a:r>
            <a:br>
              <a:rPr lang="en-US" altLang="zh-TW" dirty="0" smtClean="0"/>
            </a:br>
            <a:r>
              <a:rPr lang="zh-TW" altLang="en-US" dirty="0" smtClean="0"/>
              <a:t>我們的</a:t>
            </a:r>
            <a:r>
              <a:rPr lang="en-US" altLang="zh-TW" dirty="0" smtClean="0"/>
              <a:t>APP</a:t>
            </a:r>
            <a:r>
              <a:rPr lang="zh-TW" altLang="en-US" dirty="0" smtClean="0"/>
              <a:t>有爬取多個人力銀行的職缺，其他人力銀行的職缺都只有一個來源，相較之下我們的較為廣泛</a:t>
            </a:r>
            <a:r>
              <a:rPr lang="en-US" altLang="zh-TW" dirty="0" smtClean="0"/>
              <a:t/>
            </a:r>
            <a:br>
              <a:rPr lang="en-US" altLang="zh-TW" dirty="0" smtClean="0"/>
            </a:br>
            <a:r>
              <a:rPr lang="zh-TW" altLang="en-US" dirty="0" smtClean="0"/>
              <a:t>我們的</a:t>
            </a:r>
            <a:r>
              <a:rPr lang="en-US" altLang="zh-TW" dirty="0" smtClean="0"/>
              <a:t>APP</a:t>
            </a:r>
            <a:r>
              <a:rPr lang="zh-TW" altLang="en-US" dirty="0" smtClean="0"/>
              <a:t>有結合學校的課程，這是我們最有優勢的地方，因為結合了學校課程可以讓使用者輕鬆地以課程找工作或是以工作找課程</a:t>
            </a:r>
            <a:r>
              <a:rPr lang="en-US" altLang="zh-TW" dirty="0" smtClean="0"/>
              <a:t/>
            </a:r>
            <a:br>
              <a:rPr lang="en-US" altLang="zh-TW" dirty="0" smtClean="0"/>
            </a:br>
            <a:r>
              <a:rPr lang="zh-TW" altLang="en-US" dirty="0" smtClean="0"/>
              <a:t>個人化的功能可以記錄我所具備的技能還能計算我的學分，來讓使用者了解自己還需要多少學分才能畢業</a:t>
            </a:r>
            <a:endParaRPr lang="en-US" altLang="zh-TW" dirty="0" smtClean="0"/>
          </a:p>
          <a:p>
            <a:r>
              <a:rPr lang="zh-TW" altLang="en-US" dirty="0" smtClean="0"/>
              <a:t>拍照辨識讓你不用一個一個輸入你修過的課，而是拍一張照就能自動幫你辨識出你修過的課，省時又省力</a:t>
            </a:r>
            <a:endParaRPr lang="zh-TW" altLang="en-US" dirty="0"/>
          </a:p>
        </p:txBody>
      </p:sp>
      <p:sp>
        <p:nvSpPr>
          <p:cNvPr id="4" name="投影片編號版面配置區 3"/>
          <p:cNvSpPr>
            <a:spLocks noGrp="1"/>
          </p:cNvSpPr>
          <p:nvPr>
            <p:ph type="sldNum" sz="quarter" idx="10"/>
          </p:nvPr>
        </p:nvSpPr>
        <p:spPr/>
        <p:txBody>
          <a:bodyPr/>
          <a:lstStyle/>
          <a:p>
            <a:fld id="{1C3500FB-3755-4054-9ADF-E0806029DB96}" type="slidenum">
              <a:rPr lang="zh-TW" altLang="en-US" smtClean="0"/>
              <a:t>46</a:t>
            </a:fld>
            <a:endParaRPr lang="zh-TW" altLang="en-US"/>
          </a:p>
        </p:txBody>
      </p:sp>
    </p:spTree>
    <p:extLst>
      <p:ext uri="{BB962C8B-B14F-4D97-AF65-F5344CB8AC3E}">
        <p14:creationId xmlns:p14="http://schemas.microsoft.com/office/powerpoint/2010/main" val="131900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我們未來發展的目標，第一點，是希望加入其他學校的課程，因為目前我們只有爬取長庚大學的所有課程，希望未來能擴展到其他學校，讓其他學校的學生也能使用此</a:t>
            </a:r>
            <a:r>
              <a:rPr lang="en-US" altLang="zh-TW" dirty="0" smtClean="0"/>
              <a:t>APP</a:t>
            </a:r>
            <a:r>
              <a:rPr lang="zh-TW" altLang="en-US" dirty="0" smtClean="0"/>
              <a:t>。第二點，爬取所有人力銀行的職缺，我們目前只有爬取台灣前三大的人力銀行的職缺，希望未來還能加入其他人力銀行的職缺</a:t>
            </a:r>
            <a:r>
              <a:rPr lang="en-US" altLang="zh-TW" dirty="0" smtClean="0"/>
              <a:t>(</a:t>
            </a:r>
            <a:r>
              <a:rPr lang="zh-TW" altLang="en-US" dirty="0" smtClean="0"/>
              <a:t>像是</a:t>
            </a:r>
            <a:r>
              <a:rPr lang="en-US" altLang="zh-TW" dirty="0" smtClean="0"/>
              <a:t>yes123)</a:t>
            </a:r>
            <a:r>
              <a:rPr lang="zh-TW" altLang="en-US" dirty="0" smtClean="0"/>
              <a:t>，讓此</a:t>
            </a:r>
            <a:r>
              <a:rPr lang="en-US" altLang="zh-TW" dirty="0" smtClean="0"/>
              <a:t>APP</a:t>
            </a:r>
            <a:r>
              <a:rPr lang="zh-TW" altLang="en-US" dirty="0" smtClean="0"/>
              <a:t>能夠提供更多的工作機會給使用者參考。最後一點是希望未來職缺能夠跨足各個領域，因為目前我們只爬取了資管相關的工作，其他領域的工作我們較不熟悉，所以希望未來能擴展到其他領域，不局限於資管系的同學，其他科系的同學也能使用。</a:t>
            </a:r>
            <a:endParaRPr lang="zh-TW" altLang="en-US" dirty="0"/>
          </a:p>
        </p:txBody>
      </p:sp>
      <p:sp>
        <p:nvSpPr>
          <p:cNvPr id="4" name="投影片編號版面配置區 3"/>
          <p:cNvSpPr>
            <a:spLocks noGrp="1"/>
          </p:cNvSpPr>
          <p:nvPr>
            <p:ph type="sldNum" sz="quarter" idx="10"/>
          </p:nvPr>
        </p:nvSpPr>
        <p:spPr/>
        <p:txBody>
          <a:bodyPr/>
          <a:lstStyle/>
          <a:p>
            <a:fld id="{1C3500FB-3755-4054-9ADF-E0806029DB96}" type="slidenum">
              <a:rPr lang="zh-TW" altLang="en-US" smtClean="0"/>
              <a:t>48</a:t>
            </a:fld>
            <a:endParaRPr lang="zh-TW" altLang="en-US"/>
          </a:p>
        </p:txBody>
      </p:sp>
    </p:spTree>
    <p:extLst>
      <p:ext uri="{BB962C8B-B14F-4D97-AF65-F5344CB8AC3E}">
        <p14:creationId xmlns:p14="http://schemas.microsoft.com/office/powerpoint/2010/main" val="1931858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首先，我們要介紹研究背景</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D1D1B2-FDEE-AC48-A85E-336B6BB2029A}"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34745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那我們為甚麼要做這個</a:t>
            </a:r>
            <a:r>
              <a:rPr lang="en-US" altLang="zh-TW" dirty="0" smtClean="0"/>
              <a:t>APP</a:t>
            </a:r>
            <a:r>
              <a:rPr lang="zh-TW" altLang="en-US" dirty="0" smtClean="0"/>
              <a:t>並且選擇這個主題呢</a:t>
            </a:r>
            <a:r>
              <a:rPr lang="en-US" altLang="zh-TW" dirty="0" smtClean="0"/>
              <a:t>?</a:t>
            </a:r>
          </a:p>
          <a:p>
            <a:r>
              <a:rPr lang="zh-TW" altLang="en-US" dirty="0" smtClean="0"/>
              <a:t>我們是以自身的角度來思考</a:t>
            </a:r>
            <a:r>
              <a:rPr lang="en-US" altLang="zh-TW" dirty="0" smtClean="0"/>
              <a:t>,</a:t>
            </a:r>
            <a:r>
              <a:rPr lang="zh-TW" altLang="en-US" dirty="0" smtClean="0"/>
              <a:t>當我們在求學過程中</a:t>
            </a:r>
            <a:r>
              <a:rPr lang="en-US" altLang="zh-TW" dirty="0" smtClean="0"/>
              <a:t>,</a:t>
            </a:r>
            <a:r>
              <a:rPr lang="zh-TW" altLang="en-US" dirty="0" smtClean="0"/>
              <a:t>時常感到迷惘</a:t>
            </a:r>
            <a:r>
              <a:rPr lang="en-US" altLang="zh-TW" dirty="0" smtClean="0"/>
              <a:t>,</a:t>
            </a:r>
            <a:r>
              <a:rPr lang="zh-TW" altLang="en-US" dirty="0" smtClean="0"/>
              <a:t>不曉得未來畢業之後到底要做甚麼工作</a:t>
            </a:r>
            <a:r>
              <a:rPr lang="en-US" altLang="zh-TW" dirty="0" smtClean="0"/>
              <a:t>(</a:t>
            </a:r>
            <a:r>
              <a:rPr lang="zh-TW" altLang="en-US" dirty="0" smtClean="0"/>
              <a:t>或是能夠做甚麼工作</a:t>
            </a:r>
            <a:r>
              <a:rPr lang="en-US" altLang="zh-TW" dirty="0" smtClean="0"/>
              <a:t>)?</a:t>
            </a:r>
            <a:r>
              <a:rPr lang="zh-TW" altLang="en-US" dirty="0" smtClean="0"/>
              <a:t>假如說你有想要做的工作</a:t>
            </a:r>
            <a:r>
              <a:rPr lang="en-US" altLang="zh-TW" dirty="0" smtClean="0"/>
              <a:t>,</a:t>
            </a:r>
            <a:r>
              <a:rPr lang="zh-TW" altLang="en-US" dirty="0" smtClean="0"/>
              <a:t>那麼那個工作需要會某些技能</a:t>
            </a:r>
            <a:r>
              <a:rPr lang="en-US" altLang="zh-TW" dirty="0" smtClean="0"/>
              <a:t>(</a:t>
            </a:r>
            <a:r>
              <a:rPr lang="zh-TW" altLang="en-US" dirty="0" smtClean="0"/>
              <a:t>像是你必須要會</a:t>
            </a:r>
            <a:r>
              <a:rPr lang="en-US" altLang="zh-TW" dirty="0" smtClean="0"/>
              <a:t>Java</a:t>
            </a:r>
            <a:r>
              <a:rPr lang="zh-TW" altLang="en-US" dirty="0" smtClean="0"/>
              <a:t>或是</a:t>
            </a:r>
            <a:r>
              <a:rPr lang="en-US" altLang="zh-TW" dirty="0" smtClean="0"/>
              <a:t>Python</a:t>
            </a:r>
            <a:r>
              <a:rPr lang="zh-TW" altLang="en-US" dirty="0" smtClean="0"/>
              <a:t>等等之類的擅長工具</a:t>
            </a:r>
            <a:r>
              <a:rPr lang="en-US" altLang="zh-TW" dirty="0" smtClean="0"/>
              <a:t>),</a:t>
            </a:r>
            <a:r>
              <a:rPr lang="zh-TW" altLang="en-US" dirty="0" smtClean="0"/>
              <a:t>那麼這些技能需要上甚麼課才能學到呢</a:t>
            </a:r>
            <a:r>
              <a:rPr lang="en-US" altLang="zh-TW" dirty="0" smtClean="0"/>
              <a:t>?</a:t>
            </a:r>
            <a:br>
              <a:rPr lang="en-US" altLang="zh-TW" dirty="0" smtClean="0"/>
            </a:br>
            <a:r>
              <a:rPr lang="zh-TW" altLang="en-US" dirty="0" smtClean="0"/>
              <a:t>反過來思考，我修了這些課，學會了這些技能，那麼我又可以從事甚麼工作呢？</a:t>
            </a:r>
            <a:r>
              <a:rPr lang="en-US" altLang="zh-TW" dirty="0" smtClean="0"/>
              <a:t/>
            </a:r>
            <a:br>
              <a:rPr lang="en-US" altLang="zh-TW" dirty="0" smtClean="0"/>
            </a:br>
            <a:r>
              <a:rPr lang="zh-TW" altLang="en-US" dirty="0" smtClean="0"/>
              <a:t>所以我們想要以此為方向來開發這個</a:t>
            </a:r>
            <a:r>
              <a:rPr lang="en-US" altLang="zh-TW" dirty="0" smtClean="0"/>
              <a:t>APP</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3500FB-3755-4054-9ADF-E0806029DB9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03878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有很多剛出校園的職場新鮮人陷入「畢業即失業」的困境</a:t>
            </a:r>
          </a:p>
          <a:p>
            <a:r>
              <a:rPr lang="zh-TW" altLang="en-US" dirty="0" smtClean="0"/>
              <a:t>根據勞動部</a:t>
            </a:r>
            <a:r>
              <a:rPr lang="en-US" altLang="zh-TW" dirty="0" smtClean="0"/>
              <a:t>105</a:t>
            </a:r>
            <a:r>
              <a:rPr lang="zh-TW" altLang="en-US" dirty="0" smtClean="0"/>
              <a:t>年「</a:t>
            </a:r>
            <a:r>
              <a:rPr lang="en-US" altLang="zh-TW" dirty="0" smtClean="0"/>
              <a:t>15-29</a:t>
            </a:r>
            <a:r>
              <a:rPr lang="zh-TW" altLang="en-US" dirty="0" smtClean="0"/>
              <a:t>歲青年勞工就業狀況調查」顯示，第一次找工作的青年有</a:t>
            </a:r>
            <a:r>
              <a:rPr lang="en-US" altLang="zh-TW" dirty="0" smtClean="0"/>
              <a:t>5</a:t>
            </a:r>
            <a:r>
              <a:rPr lang="zh-TW" altLang="en-US" dirty="0" smtClean="0"/>
              <a:t>成曾經遭遇困難，其中不知道適合做哪方面工作的人比例更高達</a:t>
            </a:r>
            <a:r>
              <a:rPr lang="en-US" altLang="zh-TW" dirty="0" smtClean="0"/>
              <a:t>5</a:t>
            </a:r>
            <a:r>
              <a:rPr lang="zh-TW" altLang="en-US" dirty="0" smtClean="0"/>
              <a:t>成</a:t>
            </a:r>
            <a:r>
              <a:rPr lang="en-US" altLang="zh-TW" dirty="0" smtClean="0"/>
              <a:t>9</a:t>
            </a:r>
            <a:r>
              <a:rPr lang="zh-TW" altLang="en-US" dirty="0" smtClean="0"/>
              <a:t>。</a:t>
            </a:r>
            <a:endParaRPr lang="en-US" altLang="zh-TW" dirty="0" smtClean="0"/>
          </a:p>
          <a:p>
            <a:r>
              <a:rPr lang="zh-TW" altLang="en-US" dirty="0" smtClean="0"/>
              <a:t>大家對於第一次找工作都很不明確，那不明確的原因很有可能是</a:t>
            </a:r>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3500FB-3755-4054-9ADF-E0806029DB9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36591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我們點開</a:t>
            </a:r>
            <a:r>
              <a:rPr lang="en-US" altLang="zh-TW" dirty="0" smtClean="0"/>
              <a:t>518</a:t>
            </a:r>
            <a:r>
              <a:rPr lang="zh-TW" altLang="en-US" dirty="0" smtClean="0"/>
              <a:t>人力銀行的網站來看，職務類別就分為</a:t>
            </a:r>
            <a:r>
              <a:rPr lang="en-US" altLang="zh-TW" dirty="0" smtClean="0"/>
              <a:t>20</a:t>
            </a:r>
            <a:r>
              <a:rPr lang="zh-TW" altLang="en-US" dirty="0" smtClean="0"/>
              <a:t>種，那我們再點開其中一個職務，我們點的是資訊軟體及</a:t>
            </a:r>
            <a:r>
              <a:rPr lang="en-US" altLang="zh-TW" dirty="0" smtClean="0"/>
              <a:t>MIS</a:t>
            </a:r>
            <a:r>
              <a:rPr lang="zh-TW" altLang="en-US" dirty="0" smtClean="0"/>
              <a:t>網管，在資訊軟體裡面又包含</a:t>
            </a:r>
            <a:r>
              <a:rPr lang="en-US" altLang="zh-TW" dirty="0" smtClean="0"/>
              <a:t>14</a:t>
            </a:r>
            <a:r>
              <a:rPr lang="zh-TW" altLang="en-US" dirty="0" smtClean="0"/>
              <a:t>個職位，在</a:t>
            </a:r>
            <a:r>
              <a:rPr lang="en-US" altLang="zh-TW" dirty="0" smtClean="0"/>
              <a:t>MIS</a:t>
            </a:r>
            <a:r>
              <a:rPr lang="zh-TW" altLang="en-US" dirty="0" smtClean="0"/>
              <a:t>網管裡則包含</a:t>
            </a:r>
            <a:r>
              <a:rPr lang="en-US" altLang="zh-TW" dirty="0" smtClean="0"/>
              <a:t>9</a:t>
            </a:r>
            <a:r>
              <a:rPr lang="zh-TW" altLang="en-US" dirty="0" smtClean="0"/>
              <a:t>個職位，工作的種類可以說是相當多，也因為這樣，大家在找工作的時候常常感到迷惘</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3500FB-3755-4054-9ADF-E0806029DB9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04868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我們再把範圍縮小，看看我們自己的系，我們參考了長庚大學資管系以及其他學校的資管系的未來出路，資管系畢業，能從事的工作就可以分成六大類，每一類裡面又有很多種職位。</a:t>
            </a:r>
            <a:r>
              <a:rPr lang="en-US" altLang="zh-TW" dirty="0" smtClean="0"/>
              <a:t/>
            </a:r>
            <a:br>
              <a:rPr lang="en-US" altLang="zh-TW" dirty="0" smtClean="0"/>
            </a:br>
            <a:r>
              <a:rPr lang="zh-TW" altLang="en-US" dirty="0" smtClean="0"/>
              <a:t>光是一個系的職位就已足夠煩惱了，真的會無所適從，因為這樣我們也找了市面上的</a:t>
            </a:r>
            <a:r>
              <a:rPr lang="en-US" altLang="zh-TW" dirty="0" smtClean="0"/>
              <a:t>APP</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3500FB-3755-4054-9ADF-E0806029DB9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37293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D1D1B2-FDEE-AC48-A85E-336B6BB2029A}"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449745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F471D40F-4EB5-47A4-AE34-050244A80310}" type="datetimeFigureOut">
              <a:rPr lang="zh-TW" altLang="en-US" smtClean="0"/>
              <a:t>2018/12/20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C171B5D-5066-4FD2-ACF7-2D39F9210BAD}" type="slidenum">
              <a:rPr lang="zh-TW" altLang="en-US" smtClean="0"/>
              <a:t>‹#›</a:t>
            </a:fld>
            <a:endParaRPr lang="zh-TW" altLang="en-US"/>
          </a:p>
        </p:txBody>
      </p:sp>
    </p:spTree>
    <p:extLst>
      <p:ext uri="{BB962C8B-B14F-4D97-AF65-F5344CB8AC3E}">
        <p14:creationId xmlns:p14="http://schemas.microsoft.com/office/powerpoint/2010/main" val="693063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471D40F-4EB5-47A4-AE34-050244A80310}" type="datetimeFigureOut">
              <a:rPr lang="zh-TW" altLang="en-US" smtClean="0"/>
              <a:t>2018/12/20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C171B5D-5066-4FD2-ACF7-2D39F9210BAD}" type="slidenum">
              <a:rPr lang="zh-TW" altLang="en-US" smtClean="0"/>
              <a:t>‹#›</a:t>
            </a:fld>
            <a:endParaRPr lang="zh-TW" altLang="en-US"/>
          </a:p>
        </p:txBody>
      </p:sp>
    </p:spTree>
    <p:extLst>
      <p:ext uri="{BB962C8B-B14F-4D97-AF65-F5344CB8AC3E}">
        <p14:creationId xmlns:p14="http://schemas.microsoft.com/office/powerpoint/2010/main" val="63506388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76417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873644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500006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492519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幻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5507493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幻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1906103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幻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80042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5201052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9624800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60816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471D40F-4EB5-47A4-AE34-050244A80310}" type="datetimeFigureOut">
              <a:rPr lang="zh-TW" altLang="en-US" smtClean="0"/>
              <a:t>2018/12/20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C171B5D-5066-4FD2-ACF7-2D39F9210BAD}" type="slidenum">
              <a:rPr lang="zh-TW" altLang="en-US" smtClean="0"/>
              <a:t>‹#›</a:t>
            </a:fld>
            <a:endParaRPr lang="zh-TW" altLang="en-US"/>
          </a:p>
        </p:txBody>
      </p:sp>
    </p:spTree>
    <p:extLst>
      <p:ext uri="{BB962C8B-B14F-4D97-AF65-F5344CB8AC3E}">
        <p14:creationId xmlns:p14="http://schemas.microsoft.com/office/powerpoint/2010/main" val="36876582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0472368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8248596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3049070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5544298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9052850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幻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4831004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幻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6567269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幻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656551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7655752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71828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9242582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4950574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2103800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4978718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0639653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392273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5899824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幻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2517035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幻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4715271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幻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7443296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72986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9306498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9504063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6615026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21090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02486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264236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幻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37151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幻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29629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幻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4626127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59836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471D40F-4EB5-47A4-AE34-050244A80310}" type="datetimeFigureOut">
              <a:rPr lang="zh-TW" altLang="en-US" smtClean="0"/>
              <a:t>2018/12/20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C171B5D-5066-4FD2-ACF7-2D39F9210BAD}" type="slidenum">
              <a:rPr lang="zh-TW" altLang="en-US" smtClean="0"/>
              <a:t>‹#›</a:t>
            </a:fld>
            <a:endParaRPr lang="zh-TW" altLang="en-US"/>
          </a:p>
        </p:txBody>
      </p:sp>
    </p:spTree>
    <p:extLst>
      <p:ext uri="{BB962C8B-B14F-4D97-AF65-F5344CB8AC3E}">
        <p14:creationId xmlns:p14="http://schemas.microsoft.com/office/powerpoint/2010/main" val="1546196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164164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873850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854427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081024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71763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908987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890840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幻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1894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幻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498513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幻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25593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F471D40F-4EB5-47A4-AE34-050244A80310}" type="datetimeFigureOut">
              <a:rPr lang="zh-TW" altLang="en-US" smtClean="0"/>
              <a:t>2018/12/20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C171B5D-5066-4FD2-ACF7-2D39F9210BAD}" type="slidenum">
              <a:rPr lang="zh-TW" altLang="en-US" smtClean="0"/>
              <a:t>‹#›</a:t>
            </a:fld>
            <a:endParaRPr lang="zh-TW" altLang="en-US"/>
          </a:p>
        </p:txBody>
      </p:sp>
    </p:spTree>
    <p:extLst>
      <p:ext uri="{BB962C8B-B14F-4D97-AF65-F5344CB8AC3E}">
        <p14:creationId xmlns:p14="http://schemas.microsoft.com/office/powerpoint/2010/main" val="1453548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092609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257907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702048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300234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507187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715760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269149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138514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幻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6302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幻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58471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F471D40F-4EB5-47A4-AE34-050244A80310}" type="datetimeFigureOut">
              <a:rPr lang="zh-TW" altLang="en-US" smtClean="0"/>
              <a:t>2018/12/20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C171B5D-5066-4FD2-ACF7-2D39F9210BAD}" type="slidenum">
              <a:rPr lang="zh-TW" altLang="en-US" smtClean="0"/>
              <a:t>‹#›</a:t>
            </a:fld>
            <a:endParaRPr lang="zh-TW" altLang="en-US"/>
          </a:p>
        </p:txBody>
      </p:sp>
    </p:spTree>
    <p:extLst>
      <p:ext uri="{BB962C8B-B14F-4D97-AF65-F5344CB8AC3E}">
        <p14:creationId xmlns:p14="http://schemas.microsoft.com/office/powerpoint/2010/main" val="14689862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幻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45106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147262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796498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807508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076622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499363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5623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58390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441661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幻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10915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F471D40F-4EB5-47A4-AE34-050244A80310}" type="datetimeFigureOut">
              <a:rPr lang="zh-TW" altLang="en-US" smtClean="0"/>
              <a:t>2018/12/20</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8C171B5D-5066-4FD2-ACF7-2D39F9210BAD}" type="slidenum">
              <a:rPr lang="zh-TW" altLang="en-US" smtClean="0"/>
              <a:t>‹#›</a:t>
            </a:fld>
            <a:endParaRPr lang="zh-TW" altLang="en-US"/>
          </a:p>
        </p:txBody>
      </p:sp>
    </p:spTree>
    <p:extLst>
      <p:ext uri="{BB962C8B-B14F-4D97-AF65-F5344CB8AC3E}">
        <p14:creationId xmlns:p14="http://schemas.microsoft.com/office/powerpoint/2010/main" val="17740215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幻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217645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幻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90677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942563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479232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395539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419567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208504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899244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240138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26317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F471D40F-4EB5-47A4-AE34-050244A80310}" type="datetimeFigureOut">
              <a:rPr lang="zh-TW" altLang="en-US" smtClean="0"/>
              <a:t>2018/12/20</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8C171B5D-5066-4FD2-ACF7-2D39F9210BAD}" type="slidenum">
              <a:rPr lang="zh-TW" altLang="en-US" smtClean="0"/>
              <a:t>‹#›</a:t>
            </a:fld>
            <a:endParaRPr lang="zh-TW" altLang="en-US"/>
          </a:p>
        </p:txBody>
      </p:sp>
    </p:spTree>
    <p:extLst>
      <p:ext uri="{BB962C8B-B14F-4D97-AF65-F5344CB8AC3E}">
        <p14:creationId xmlns:p14="http://schemas.microsoft.com/office/powerpoint/2010/main" val="32062344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幻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829386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幻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40849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幻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4718827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747090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889779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074505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5623779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91777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943776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91340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F471D40F-4EB5-47A4-AE34-050244A80310}" type="datetimeFigureOut">
              <a:rPr lang="zh-TW" altLang="en-US" smtClean="0"/>
              <a:t>2018/12/20</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C171B5D-5066-4FD2-ACF7-2D39F9210BAD}" type="slidenum">
              <a:rPr lang="zh-TW" altLang="en-US" smtClean="0"/>
              <a:t>‹#›</a:t>
            </a:fld>
            <a:endParaRPr lang="zh-TW" altLang="en-US"/>
          </a:p>
        </p:txBody>
      </p:sp>
    </p:spTree>
    <p:extLst>
      <p:ext uri="{BB962C8B-B14F-4D97-AF65-F5344CB8AC3E}">
        <p14:creationId xmlns:p14="http://schemas.microsoft.com/office/powerpoint/2010/main" val="40711718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013966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幻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564097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幻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301380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幻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5641540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039427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675281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770739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173451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7478644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98479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F471D40F-4EB5-47A4-AE34-050244A80310}" type="datetimeFigureOut">
              <a:rPr lang="zh-TW" altLang="en-US" smtClean="0"/>
              <a:t>2018/12/20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C171B5D-5066-4FD2-ACF7-2D39F9210BAD}" type="slidenum">
              <a:rPr lang="zh-TW" altLang="en-US" smtClean="0"/>
              <a:t>‹#›</a:t>
            </a:fld>
            <a:endParaRPr lang="zh-TW" altLang="en-US"/>
          </a:p>
        </p:txBody>
      </p:sp>
    </p:spTree>
    <p:extLst>
      <p:ext uri="{BB962C8B-B14F-4D97-AF65-F5344CB8AC3E}">
        <p14:creationId xmlns:p14="http://schemas.microsoft.com/office/powerpoint/2010/main" val="246680031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8561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934615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幻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7257296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幻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321100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幻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2866269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65533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4514731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5208647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0564488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2236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F471D40F-4EB5-47A4-AE34-050244A80310}" type="datetimeFigureOut">
              <a:rPr lang="zh-TW" altLang="en-US" smtClean="0"/>
              <a:t>2018/12/20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C171B5D-5066-4FD2-ACF7-2D39F9210BAD}" type="slidenum">
              <a:rPr lang="zh-TW" altLang="en-US" smtClean="0"/>
              <a:t>‹#›</a:t>
            </a:fld>
            <a:endParaRPr lang="zh-TW" altLang="en-US"/>
          </a:p>
        </p:txBody>
      </p:sp>
    </p:spTree>
    <p:extLst>
      <p:ext uri="{BB962C8B-B14F-4D97-AF65-F5344CB8AC3E}">
        <p14:creationId xmlns:p14="http://schemas.microsoft.com/office/powerpoint/2010/main" val="102665020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102822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0613377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4888028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幻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3091586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幻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0930877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幻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8421716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2163073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412383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5133362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53825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71D40F-4EB5-47A4-AE34-050244A80310}" type="datetimeFigureOut">
              <a:rPr lang="zh-TW" altLang="en-US" smtClean="0"/>
              <a:t>2018/12/20</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171B5D-5066-4FD2-ACF7-2D39F9210BAD}" type="slidenum">
              <a:rPr lang="zh-TW" altLang="en-US" smtClean="0"/>
              <a:t>‹#›</a:t>
            </a:fld>
            <a:endParaRPr lang="zh-TW" altLang="en-US"/>
          </a:p>
        </p:txBody>
      </p:sp>
    </p:spTree>
    <p:extLst>
      <p:ext uri="{BB962C8B-B14F-4D97-AF65-F5344CB8AC3E}">
        <p14:creationId xmlns:p14="http://schemas.microsoft.com/office/powerpoint/2010/main" val="1736521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DF3D3"/>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034619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DF3D3"/>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0968734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DF3D3"/>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5037224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DF3D3"/>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928290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DF3D3"/>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755773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DF3D3"/>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1461609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DF3D3"/>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9839543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DF3D3"/>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2410866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DF3D3"/>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2677594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DF3D3"/>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0311295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DF3D3"/>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596E3D2-1A2C-E848-9FC2-144824FE8696}"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2018/12/20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5FF7799-C480-B340-92DD-3DC98B081829}"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4206664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3.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25.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25.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125.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125.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125.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3.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3.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123.xml"/><Relationship Id="rId4" Type="http://schemas.openxmlformats.org/officeDocument/2006/relationships/image" Target="../media/image19.jpg"/></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123.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25.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5.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123.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123.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123.xml"/><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5.xml"/><Relationship Id="rId1" Type="http://schemas.openxmlformats.org/officeDocument/2006/relationships/slideLayout" Target="../slideLayouts/slideLayout123.xml"/><Relationship Id="rId5" Type="http://schemas.openxmlformats.org/officeDocument/2006/relationships/image" Target="../media/image33.jpg"/><Relationship Id="rId4" Type="http://schemas.openxmlformats.org/officeDocument/2006/relationships/image" Target="../media/image32.jpg"/></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6.xml"/><Relationship Id="rId1" Type="http://schemas.openxmlformats.org/officeDocument/2006/relationships/slideLayout" Target="../slideLayouts/slideLayout123.xml"/><Relationship Id="rId4" Type="http://schemas.openxmlformats.org/officeDocument/2006/relationships/image" Target="../media/image34.jpg"/></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123.xml"/><Relationship Id="rId4" Type="http://schemas.openxmlformats.org/officeDocument/2006/relationships/image" Target="../media/image36.jpg"/></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8.xml"/><Relationship Id="rId1" Type="http://schemas.openxmlformats.org/officeDocument/2006/relationships/slideLayout" Target="../slideLayouts/slideLayout123.xml"/><Relationship Id="rId4" Type="http://schemas.openxmlformats.org/officeDocument/2006/relationships/image" Target="../media/image38.jpg"/></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9.xml"/><Relationship Id="rId1" Type="http://schemas.openxmlformats.org/officeDocument/2006/relationships/slideLayout" Target="../slideLayouts/slideLayout123.xml"/><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0.xml"/><Relationship Id="rId1" Type="http://schemas.openxmlformats.org/officeDocument/2006/relationships/slideLayout" Target="../slideLayouts/slideLayout123.xml"/><Relationship Id="rId5" Type="http://schemas.openxmlformats.org/officeDocument/2006/relationships/image" Target="../media/image42.jpg"/><Relationship Id="rId4" Type="http://schemas.openxmlformats.org/officeDocument/2006/relationships/image" Target="../media/image35.jpg"/></Relationships>
</file>

<file path=ppt/slides/_rels/slide3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1.xml"/><Relationship Id="rId1" Type="http://schemas.openxmlformats.org/officeDocument/2006/relationships/slideLayout" Target="../slideLayouts/slideLayout123.xml"/><Relationship Id="rId5" Type="http://schemas.openxmlformats.org/officeDocument/2006/relationships/image" Target="../media/image25.jpg"/><Relationship Id="rId4" Type="http://schemas.openxmlformats.org/officeDocument/2006/relationships/image" Target="../media/image43.jpg"/></Relationships>
</file>

<file path=ppt/slides/_rels/slide3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2.xml"/><Relationship Id="rId1" Type="http://schemas.openxmlformats.org/officeDocument/2006/relationships/slideLayout" Target="../slideLayouts/slideLayout123.xml"/><Relationship Id="rId4" Type="http://schemas.openxmlformats.org/officeDocument/2006/relationships/image" Target="../media/image45.jpg"/></Relationships>
</file>

<file path=ppt/slides/_rels/slide3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3.xml"/><Relationship Id="rId1" Type="http://schemas.openxmlformats.org/officeDocument/2006/relationships/slideLayout" Target="../slideLayouts/slideLayout123.xml"/><Relationship Id="rId4" Type="http://schemas.openxmlformats.org/officeDocument/2006/relationships/image" Target="../media/image47.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4.xml"/><Relationship Id="rId1" Type="http://schemas.openxmlformats.org/officeDocument/2006/relationships/slideLayout" Target="../slideLayouts/slideLayout123.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4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5.xml"/><Relationship Id="rId1" Type="http://schemas.openxmlformats.org/officeDocument/2006/relationships/slideLayout" Target="../slideLayouts/slideLayout123.xml"/><Relationship Id="rId5" Type="http://schemas.openxmlformats.org/officeDocument/2006/relationships/image" Target="../media/image54.jpg"/><Relationship Id="rId4" Type="http://schemas.openxmlformats.org/officeDocument/2006/relationships/image" Target="../media/image53.jpg"/></Relationships>
</file>

<file path=ppt/slides/_rels/slide42.xml.rels><?xml version="1.0" encoding="UTF-8" standalone="yes"?>
<Relationships xmlns="http://schemas.openxmlformats.org/package/2006/relationships"><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notesSlide" Target="../notesSlides/notesSlide36.xml"/><Relationship Id="rId1" Type="http://schemas.openxmlformats.org/officeDocument/2006/relationships/slideLayout" Target="../slideLayouts/slideLayout123.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2.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23.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123.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3.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8" Type="http://schemas.openxmlformats.org/officeDocument/2006/relationships/hyperlink" Target="https://www.cheers.com.tw/article/article.action?id=5022410&amp;eturec=1&amp;page=1" TargetMode="External"/><Relationship Id="rId13" Type="http://schemas.openxmlformats.org/officeDocument/2006/relationships/hyperlink" Target="https://www.inside.com.tw/article/3200-hs-sites-traffic" TargetMode="External"/><Relationship Id="rId3" Type="http://schemas.openxmlformats.org/officeDocument/2006/relationships/hyperlink" Target="https://www.1111.com.tw/" TargetMode="External"/><Relationship Id="rId7" Type="http://schemas.openxmlformats.org/officeDocument/2006/relationships/hyperlink" Target="http://im.cgu.edu.tw/files/11-1055-2584.php" TargetMode="External"/><Relationship Id="rId12" Type="http://schemas.openxmlformats.org/officeDocument/2006/relationships/hyperlink" Target="https://www.flaticon.com/" TargetMode="External"/><Relationship Id="rId2" Type="http://schemas.openxmlformats.org/officeDocument/2006/relationships/hyperlink" Target="https://www.518.com.tw/" TargetMode="External"/><Relationship Id="rId1" Type="http://schemas.openxmlformats.org/officeDocument/2006/relationships/slideLayout" Target="../slideLayouts/slideLayout123.xml"/><Relationship Id="rId6" Type="http://schemas.openxmlformats.org/officeDocument/2006/relationships/hyperlink" Target="http://uip.cycu.edu.tw/UIPWeb/wSite/ct?xItem=84902&amp;ctNode=24803&amp;mp=5400" TargetMode="External"/><Relationship Id="rId11" Type="http://schemas.openxmlformats.org/officeDocument/2006/relationships/hyperlink" Target="https://ithelp.ithome.com.tw/articles/10186483" TargetMode="External"/><Relationship Id="rId5" Type="http://schemas.openxmlformats.org/officeDocument/2006/relationships/hyperlink" Target="https://www.ettoday.net/news/20181120/1310612.htm" TargetMode="External"/><Relationship Id="rId10" Type="http://schemas.openxmlformats.org/officeDocument/2006/relationships/hyperlink" Target="https://blogs.msdn.microsoft.com/msdntaiwan/2016/05/19/visual-studio-tools-for-apache-cordova/" TargetMode="External"/><Relationship Id="rId4" Type="http://schemas.openxmlformats.org/officeDocument/2006/relationships/hyperlink" Target="https://www.104.com.tw/" TargetMode="External"/><Relationship Id="rId9" Type="http://schemas.openxmlformats.org/officeDocument/2006/relationships/hyperlink" Target="https://www.lidaseo.com.tw/seostudy/peoplebank.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46.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776"/>
            <a:ext cx="12192000" cy="6858000"/>
          </a:xfrm>
          <a:prstGeom prst="rect">
            <a:avLst/>
          </a:prstGeom>
          <a:solidFill>
            <a:srgbClr val="FDF3D3"/>
          </a:solidFill>
          <a:ln>
            <a:solidFill>
              <a:srgbClr val="FDF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Freeform 1"/>
          <p:cNvSpPr>
            <a:spLocks/>
          </p:cNvSpPr>
          <p:nvPr/>
        </p:nvSpPr>
        <p:spPr bwMode="auto">
          <a:xfrm>
            <a:off x="10696332" y="3175"/>
            <a:ext cx="1524000" cy="941388"/>
          </a:xfrm>
          <a:custGeom>
            <a:avLst/>
            <a:gdLst>
              <a:gd name="T0" fmla="*/ 135 w 484"/>
              <a:gd name="T1" fmla="*/ 0 h 304"/>
              <a:gd name="T2" fmla="*/ 134 w 484"/>
              <a:gd name="T3" fmla="*/ 14 h 304"/>
              <a:gd name="T4" fmla="*/ 134 w 484"/>
              <a:gd name="T5" fmla="*/ 18 h 304"/>
              <a:gd name="T6" fmla="*/ 0 w 484"/>
              <a:gd name="T7" fmla="*/ 161 h 304"/>
              <a:gd name="T8" fmla="*/ 153 w 484"/>
              <a:gd name="T9" fmla="*/ 304 h 304"/>
              <a:gd name="T10" fmla="*/ 484 w 484"/>
              <a:gd name="T11" fmla="*/ 304 h 304"/>
              <a:gd name="T12" fmla="*/ 484 w 484"/>
              <a:gd name="T13" fmla="*/ 0 h 304"/>
              <a:gd name="T14" fmla="*/ 135 w 484"/>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4" h="304">
                <a:moveTo>
                  <a:pt x="135" y="0"/>
                </a:moveTo>
                <a:cubicBezTo>
                  <a:pt x="134" y="5"/>
                  <a:pt x="134" y="9"/>
                  <a:pt x="134" y="14"/>
                </a:cubicBezTo>
                <a:cubicBezTo>
                  <a:pt x="134" y="15"/>
                  <a:pt x="134" y="17"/>
                  <a:pt x="134" y="18"/>
                </a:cubicBezTo>
                <a:cubicBezTo>
                  <a:pt x="57" y="34"/>
                  <a:pt x="0" y="92"/>
                  <a:pt x="0" y="161"/>
                </a:cubicBezTo>
                <a:cubicBezTo>
                  <a:pt x="0" y="235"/>
                  <a:pt x="67" y="304"/>
                  <a:pt x="153" y="304"/>
                </a:cubicBezTo>
                <a:cubicBezTo>
                  <a:pt x="484" y="304"/>
                  <a:pt x="484" y="304"/>
                  <a:pt x="484" y="304"/>
                </a:cubicBezTo>
                <a:cubicBezTo>
                  <a:pt x="484" y="0"/>
                  <a:pt x="484" y="0"/>
                  <a:pt x="484" y="0"/>
                </a:cubicBezTo>
                <a:lnTo>
                  <a:pt x="135" y="0"/>
                </a:lnTo>
                <a:close/>
              </a:path>
            </a:pathLst>
          </a:custGeom>
          <a:solidFill>
            <a:srgbClr val="92DE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 name="Freeform 3"/>
          <p:cNvSpPr>
            <a:spLocks/>
          </p:cNvSpPr>
          <p:nvPr/>
        </p:nvSpPr>
        <p:spPr bwMode="auto">
          <a:xfrm>
            <a:off x="4883156" y="213220"/>
            <a:ext cx="704845" cy="472585"/>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FFA360"/>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5" name="Freeform 5"/>
          <p:cNvSpPr>
            <a:spLocks/>
          </p:cNvSpPr>
          <p:nvPr/>
        </p:nvSpPr>
        <p:spPr bwMode="auto">
          <a:xfrm>
            <a:off x="-21417" y="5908676"/>
            <a:ext cx="2663017" cy="949325"/>
          </a:xfrm>
          <a:custGeom>
            <a:avLst/>
            <a:gdLst>
              <a:gd name="T0" fmla="*/ 0 w 733"/>
              <a:gd name="T1" fmla="*/ 307 h 307"/>
              <a:gd name="T2" fmla="*/ 733 w 733"/>
              <a:gd name="T3" fmla="*/ 307 h 307"/>
              <a:gd name="T4" fmla="*/ 587 w 733"/>
              <a:gd name="T5" fmla="*/ 190 h 307"/>
              <a:gd name="T6" fmla="*/ 587 w 733"/>
              <a:gd name="T7" fmla="*/ 185 h 307"/>
              <a:gd name="T8" fmla="*/ 367 w 733"/>
              <a:gd name="T9" fmla="*/ 0 h 307"/>
              <a:gd name="T10" fmla="*/ 147 w 733"/>
              <a:gd name="T11" fmla="*/ 185 h 307"/>
              <a:gd name="T12" fmla="*/ 147 w 733"/>
              <a:gd name="T13" fmla="*/ 190 h 307"/>
              <a:gd name="T14" fmla="*/ 0 w 733"/>
              <a:gd name="T15" fmla="*/ 307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3" h="307">
                <a:moveTo>
                  <a:pt x="0" y="307"/>
                </a:moveTo>
                <a:cubicBezTo>
                  <a:pt x="733" y="307"/>
                  <a:pt x="733" y="307"/>
                  <a:pt x="733" y="307"/>
                </a:cubicBezTo>
                <a:cubicBezTo>
                  <a:pt x="713" y="249"/>
                  <a:pt x="657" y="204"/>
                  <a:pt x="587" y="190"/>
                </a:cubicBezTo>
                <a:cubicBezTo>
                  <a:pt x="587" y="188"/>
                  <a:pt x="587" y="187"/>
                  <a:pt x="587" y="185"/>
                </a:cubicBezTo>
                <a:cubicBezTo>
                  <a:pt x="587" y="83"/>
                  <a:pt x="488" y="0"/>
                  <a:pt x="367" y="0"/>
                </a:cubicBezTo>
                <a:cubicBezTo>
                  <a:pt x="245" y="0"/>
                  <a:pt x="147" y="83"/>
                  <a:pt x="147" y="185"/>
                </a:cubicBezTo>
                <a:cubicBezTo>
                  <a:pt x="147" y="187"/>
                  <a:pt x="147" y="188"/>
                  <a:pt x="147" y="190"/>
                </a:cubicBezTo>
                <a:cubicBezTo>
                  <a:pt x="77" y="204"/>
                  <a:pt x="21" y="249"/>
                  <a:pt x="0" y="307"/>
                </a:cubicBezTo>
                <a:close/>
              </a:path>
            </a:pathLst>
          </a:custGeom>
          <a:solidFill>
            <a:srgbClr val="0A96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 name="Freeform 6"/>
          <p:cNvSpPr>
            <a:spLocks/>
          </p:cNvSpPr>
          <p:nvPr/>
        </p:nvSpPr>
        <p:spPr bwMode="auto">
          <a:xfrm>
            <a:off x="8229600" y="5088455"/>
            <a:ext cx="3961648" cy="1769548"/>
          </a:xfrm>
          <a:custGeom>
            <a:avLst/>
            <a:gdLst>
              <a:gd name="T0" fmla="*/ 1624 w 1624"/>
              <a:gd name="T1" fmla="*/ 0 h 739"/>
              <a:gd name="T2" fmla="*/ 1238 w 1624"/>
              <a:gd name="T3" fmla="*/ 372 h 739"/>
              <a:gd name="T4" fmla="*/ 1238 w 1624"/>
              <a:gd name="T5" fmla="*/ 381 h 739"/>
              <a:gd name="T6" fmla="*/ 936 w 1624"/>
              <a:gd name="T7" fmla="*/ 638 h 739"/>
              <a:gd name="T8" fmla="*/ 787 w 1624"/>
              <a:gd name="T9" fmla="*/ 556 h 739"/>
              <a:gd name="T10" fmla="*/ 787 w 1624"/>
              <a:gd name="T11" fmla="*/ 550 h 739"/>
              <a:gd name="T12" fmla="*/ 494 w 1624"/>
              <a:gd name="T13" fmla="*/ 304 h 739"/>
              <a:gd name="T14" fmla="*/ 201 w 1624"/>
              <a:gd name="T15" fmla="*/ 550 h 739"/>
              <a:gd name="T16" fmla="*/ 202 w 1624"/>
              <a:gd name="T17" fmla="*/ 556 h 739"/>
              <a:gd name="T18" fmla="*/ 0 w 1624"/>
              <a:gd name="T19" fmla="*/ 739 h 739"/>
              <a:gd name="T20" fmla="*/ 1624 w 1624"/>
              <a:gd name="T21" fmla="*/ 739 h 739"/>
              <a:gd name="T22" fmla="*/ 1624 w 1624"/>
              <a:gd name="T23" fmla="*/ 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4" h="739">
                <a:moveTo>
                  <a:pt x="1624" y="0"/>
                </a:moveTo>
                <a:cubicBezTo>
                  <a:pt x="1406" y="25"/>
                  <a:pt x="1238" y="182"/>
                  <a:pt x="1238" y="372"/>
                </a:cubicBezTo>
                <a:cubicBezTo>
                  <a:pt x="1238" y="375"/>
                  <a:pt x="1238" y="378"/>
                  <a:pt x="1238" y="381"/>
                </a:cubicBezTo>
                <a:cubicBezTo>
                  <a:pt x="1089" y="412"/>
                  <a:pt x="971" y="512"/>
                  <a:pt x="936" y="638"/>
                </a:cubicBezTo>
                <a:cubicBezTo>
                  <a:pt x="899" y="598"/>
                  <a:pt x="847" y="568"/>
                  <a:pt x="787" y="556"/>
                </a:cubicBezTo>
                <a:cubicBezTo>
                  <a:pt x="787" y="554"/>
                  <a:pt x="787" y="552"/>
                  <a:pt x="787" y="550"/>
                </a:cubicBezTo>
                <a:cubicBezTo>
                  <a:pt x="787" y="414"/>
                  <a:pt x="656" y="304"/>
                  <a:pt x="494" y="304"/>
                </a:cubicBezTo>
                <a:cubicBezTo>
                  <a:pt x="333" y="304"/>
                  <a:pt x="201" y="414"/>
                  <a:pt x="201" y="550"/>
                </a:cubicBezTo>
                <a:cubicBezTo>
                  <a:pt x="201" y="552"/>
                  <a:pt x="202" y="554"/>
                  <a:pt x="202" y="556"/>
                </a:cubicBezTo>
                <a:cubicBezTo>
                  <a:pt x="98" y="577"/>
                  <a:pt x="17" y="650"/>
                  <a:pt x="0" y="739"/>
                </a:cubicBezTo>
                <a:cubicBezTo>
                  <a:pt x="1624" y="739"/>
                  <a:pt x="1624" y="739"/>
                  <a:pt x="1624" y="739"/>
                </a:cubicBezTo>
                <a:lnTo>
                  <a:pt x="1624" y="0"/>
                </a:lnTo>
                <a:close/>
              </a:path>
            </a:pathLst>
          </a:custGeom>
          <a:solidFill>
            <a:srgbClr val="0A96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 name="Freeform 8"/>
          <p:cNvSpPr>
            <a:spLocks/>
          </p:cNvSpPr>
          <p:nvPr/>
        </p:nvSpPr>
        <p:spPr bwMode="auto">
          <a:xfrm>
            <a:off x="4483103" y="5089525"/>
            <a:ext cx="1501153" cy="1011857"/>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 name="Freeform 32"/>
          <p:cNvSpPr>
            <a:spLocks/>
          </p:cNvSpPr>
          <p:nvPr/>
        </p:nvSpPr>
        <p:spPr bwMode="auto">
          <a:xfrm>
            <a:off x="812800" y="5105400"/>
            <a:ext cx="528869" cy="381000"/>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Freeform 33"/>
          <p:cNvSpPr>
            <a:spLocks/>
          </p:cNvSpPr>
          <p:nvPr/>
        </p:nvSpPr>
        <p:spPr bwMode="auto">
          <a:xfrm>
            <a:off x="187684" y="2918055"/>
            <a:ext cx="1039112" cy="695309"/>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FFA360"/>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40"/>
          <p:cNvSpPr>
            <a:spLocks/>
          </p:cNvSpPr>
          <p:nvPr/>
        </p:nvSpPr>
        <p:spPr bwMode="auto">
          <a:xfrm>
            <a:off x="538458" y="457204"/>
            <a:ext cx="1591090" cy="1066796"/>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16" name="Group 185"/>
          <p:cNvGrpSpPr/>
          <p:nvPr/>
        </p:nvGrpSpPr>
        <p:grpSpPr>
          <a:xfrm>
            <a:off x="2144191" y="2265364"/>
            <a:ext cx="2123012" cy="4598987"/>
            <a:chOff x="1608138" y="2265363"/>
            <a:chExt cx="2047875" cy="4598987"/>
          </a:xfrm>
        </p:grpSpPr>
        <p:sp>
          <p:nvSpPr>
            <p:cNvPr id="17" name="Freeform 4"/>
            <p:cNvSpPr>
              <a:spLocks/>
            </p:cNvSpPr>
            <p:nvPr/>
          </p:nvSpPr>
          <p:spPr bwMode="auto">
            <a:xfrm>
              <a:off x="1608138" y="3730625"/>
              <a:ext cx="1965325" cy="2233613"/>
            </a:xfrm>
            <a:custGeom>
              <a:avLst/>
              <a:gdLst/>
              <a:ahLst/>
              <a:cxnLst>
                <a:cxn ang="0">
                  <a:pos x="856" y="146"/>
                </a:cxn>
                <a:cxn ang="0">
                  <a:pos x="754" y="166"/>
                </a:cxn>
                <a:cxn ang="0">
                  <a:pos x="699" y="249"/>
                </a:cxn>
                <a:cxn ang="0">
                  <a:pos x="162" y="251"/>
                </a:cxn>
                <a:cxn ang="0">
                  <a:pos x="150" y="122"/>
                </a:cxn>
                <a:cxn ang="0">
                  <a:pos x="0" y="0"/>
                </a:cxn>
                <a:cxn ang="0">
                  <a:pos x="55" y="609"/>
                </a:cxn>
                <a:cxn ang="0">
                  <a:pos x="101" y="686"/>
                </a:cxn>
                <a:cxn ang="0">
                  <a:pos x="102" y="1020"/>
                </a:cxn>
                <a:cxn ang="0">
                  <a:pos x="508" y="1019"/>
                </a:cxn>
                <a:cxn ang="0">
                  <a:pos x="508" y="807"/>
                </a:cxn>
                <a:cxn ang="0">
                  <a:pos x="876" y="248"/>
                </a:cxn>
                <a:cxn ang="0">
                  <a:pos x="856" y="146"/>
                </a:cxn>
              </a:cxnLst>
              <a:rect l="0" t="0" r="r" b="b"/>
              <a:pathLst>
                <a:path w="898" h="1020">
                  <a:moveTo>
                    <a:pt x="856" y="146"/>
                  </a:moveTo>
                  <a:cubicBezTo>
                    <a:pt x="822" y="124"/>
                    <a:pt x="776" y="132"/>
                    <a:pt x="754" y="166"/>
                  </a:cubicBezTo>
                  <a:cubicBezTo>
                    <a:pt x="699" y="249"/>
                    <a:pt x="699" y="249"/>
                    <a:pt x="699" y="249"/>
                  </a:cubicBezTo>
                  <a:cubicBezTo>
                    <a:pt x="162" y="251"/>
                    <a:pt x="162" y="251"/>
                    <a:pt x="162" y="251"/>
                  </a:cubicBezTo>
                  <a:cubicBezTo>
                    <a:pt x="150" y="122"/>
                    <a:pt x="150" y="122"/>
                    <a:pt x="150" y="122"/>
                  </a:cubicBezTo>
                  <a:cubicBezTo>
                    <a:pt x="140" y="15"/>
                    <a:pt x="67" y="0"/>
                    <a:pt x="0" y="0"/>
                  </a:cubicBezTo>
                  <a:cubicBezTo>
                    <a:pt x="55" y="609"/>
                    <a:pt x="55" y="609"/>
                    <a:pt x="55" y="609"/>
                  </a:cubicBezTo>
                  <a:cubicBezTo>
                    <a:pt x="58" y="641"/>
                    <a:pt x="76" y="669"/>
                    <a:pt x="101" y="686"/>
                  </a:cubicBezTo>
                  <a:cubicBezTo>
                    <a:pt x="102" y="1020"/>
                    <a:pt x="102" y="1020"/>
                    <a:pt x="102" y="1020"/>
                  </a:cubicBezTo>
                  <a:cubicBezTo>
                    <a:pt x="508" y="1019"/>
                    <a:pt x="508" y="1019"/>
                    <a:pt x="508" y="1019"/>
                  </a:cubicBezTo>
                  <a:cubicBezTo>
                    <a:pt x="508" y="807"/>
                    <a:pt x="508" y="807"/>
                    <a:pt x="508" y="807"/>
                  </a:cubicBezTo>
                  <a:cubicBezTo>
                    <a:pt x="876" y="248"/>
                    <a:pt x="876" y="248"/>
                    <a:pt x="876" y="248"/>
                  </a:cubicBezTo>
                  <a:cubicBezTo>
                    <a:pt x="898" y="215"/>
                    <a:pt x="889" y="169"/>
                    <a:pt x="856" y="146"/>
                  </a:cubicBezTo>
                </a:path>
              </a:pathLst>
            </a:custGeom>
            <a:solidFill>
              <a:srgbClr val="FAC297"/>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8" name="Freeform 5"/>
            <p:cNvSpPr>
              <a:spLocks/>
            </p:cNvSpPr>
            <p:nvPr/>
          </p:nvSpPr>
          <p:spPr bwMode="auto">
            <a:xfrm>
              <a:off x="2528888" y="3492500"/>
              <a:ext cx="958850" cy="1273175"/>
            </a:xfrm>
            <a:custGeom>
              <a:avLst/>
              <a:gdLst/>
              <a:ahLst/>
              <a:cxnLst>
                <a:cxn ang="0">
                  <a:pos x="396" y="22"/>
                </a:cxn>
                <a:cxn ang="0">
                  <a:pos x="396" y="22"/>
                </a:cxn>
                <a:cxn ang="0">
                  <a:pos x="415" y="124"/>
                </a:cxn>
                <a:cxn ang="0">
                  <a:pos x="128" y="549"/>
                </a:cxn>
                <a:cxn ang="0">
                  <a:pos x="39" y="465"/>
                </a:cxn>
                <a:cxn ang="0">
                  <a:pos x="34" y="465"/>
                </a:cxn>
                <a:cxn ang="0">
                  <a:pos x="28" y="418"/>
                </a:cxn>
                <a:cxn ang="0">
                  <a:pos x="294" y="42"/>
                </a:cxn>
                <a:cxn ang="0">
                  <a:pos x="396" y="22"/>
                </a:cxn>
              </a:cxnLst>
              <a:rect l="0" t="0" r="r" b="b"/>
              <a:pathLst>
                <a:path w="438" h="582">
                  <a:moveTo>
                    <a:pt x="396" y="22"/>
                  </a:moveTo>
                  <a:cubicBezTo>
                    <a:pt x="396" y="22"/>
                    <a:pt x="396" y="22"/>
                    <a:pt x="396" y="22"/>
                  </a:cubicBezTo>
                  <a:cubicBezTo>
                    <a:pt x="429" y="45"/>
                    <a:pt x="438" y="91"/>
                    <a:pt x="415" y="124"/>
                  </a:cubicBezTo>
                  <a:cubicBezTo>
                    <a:pt x="128" y="549"/>
                    <a:pt x="128" y="549"/>
                    <a:pt x="128" y="549"/>
                  </a:cubicBezTo>
                  <a:cubicBezTo>
                    <a:pt x="106" y="582"/>
                    <a:pt x="73" y="488"/>
                    <a:pt x="39" y="465"/>
                  </a:cubicBezTo>
                  <a:cubicBezTo>
                    <a:pt x="34" y="465"/>
                    <a:pt x="34" y="465"/>
                    <a:pt x="34" y="465"/>
                  </a:cubicBezTo>
                  <a:cubicBezTo>
                    <a:pt x="0" y="443"/>
                    <a:pt x="6" y="451"/>
                    <a:pt x="28" y="418"/>
                  </a:cubicBezTo>
                  <a:cubicBezTo>
                    <a:pt x="294" y="42"/>
                    <a:pt x="294" y="42"/>
                    <a:pt x="294" y="42"/>
                  </a:cubicBezTo>
                  <a:cubicBezTo>
                    <a:pt x="316" y="8"/>
                    <a:pt x="362" y="0"/>
                    <a:pt x="396" y="22"/>
                  </a:cubicBezTo>
                </a:path>
              </a:pathLst>
            </a:custGeom>
            <a:solidFill>
              <a:srgbClr val="F2A16E"/>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 name="Freeform 6"/>
            <p:cNvSpPr>
              <a:spLocks/>
            </p:cNvSpPr>
            <p:nvPr/>
          </p:nvSpPr>
          <p:spPr bwMode="auto">
            <a:xfrm>
              <a:off x="2711450" y="3903663"/>
              <a:ext cx="935038" cy="1035050"/>
            </a:xfrm>
            <a:custGeom>
              <a:avLst/>
              <a:gdLst/>
              <a:ahLst/>
              <a:cxnLst>
                <a:cxn ang="0">
                  <a:pos x="390" y="23"/>
                </a:cxn>
                <a:cxn ang="0">
                  <a:pos x="390" y="23"/>
                </a:cxn>
                <a:cxn ang="0">
                  <a:pos x="406" y="115"/>
                </a:cxn>
                <a:cxn ang="0">
                  <a:pos x="195" y="439"/>
                </a:cxn>
                <a:cxn ang="0">
                  <a:pos x="23" y="418"/>
                </a:cxn>
                <a:cxn ang="0">
                  <a:pos x="288" y="42"/>
                </a:cxn>
                <a:cxn ang="0">
                  <a:pos x="390" y="23"/>
                </a:cxn>
              </a:cxnLst>
              <a:rect l="0" t="0" r="r" b="b"/>
              <a:pathLst>
                <a:path w="428" h="473">
                  <a:moveTo>
                    <a:pt x="390" y="23"/>
                  </a:moveTo>
                  <a:cubicBezTo>
                    <a:pt x="390" y="23"/>
                    <a:pt x="390" y="23"/>
                    <a:pt x="390" y="23"/>
                  </a:cubicBezTo>
                  <a:cubicBezTo>
                    <a:pt x="424" y="45"/>
                    <a:pt x="428" y="82"/>
                    <a:pt x="406" y="115"/>
                  </a:cubicBezTo>
                  <a:cubicBezTo>
                    <a:pt x="195" y="439"/>
                    <a:pt x="195" y="439"/>
                    <a:pt x="195" y="439"/>
                  </a:cubicBezTo>
                  <a:cubicBezTo>
                    <a:pt x="173" y="473"/>
                    <a:pt x="0" y="452"/>
                    <a:pt x="23" y="418"/>
                  </a:cubicBezTo>
                  <a:cubicBezTo>
                    <a:pt x="288" y="42"/>
                    <a:pt x="288" y="42"/>
                    <a:pt x="288" y="42"/>
                  </a:cubicBezTo>
                  <a:cubicBezTo>
                    <a:pt x="311" y="9"/>
                    <a:pt x="357" y="0"/>
                    <a:pt x="390" y="23"/>
                  </a:cubicBezTo>
                </a:path>
              </a:pathLst>
            </a:custGeom>
            <a:solidFill>
              <a:srgbClr val="F2A16E"/>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0" name="Freeform 7"/>
            <p:cNvSpPr>
              <a:spLocks/>
            </p:cNvSpPr>
            <p:nvPr/>
          </p:nvSpPr>
          <p:spPr bwMode="auto">
            <a:xfrm>
              <a:off x="2247900" y="2847975"/>
              <a:ext cx="1219200" cy="1666875"/>
            </a:xfrm>
            <a:custGeom>
              <a:avLst/>
              <a:gdLst/>
              <a:ahLst/>
              <a:cxnLst>
                <a:cxn ang="0">
                  <a:pos x="516" y="23"/>
                </a:cxn>
                <a:cxn ang="0">
                  <a:pos x="516" y="23"/>
                </a:cxn>
                <a:cxn ang="0">
                  <a:pos x="536" y="125"/>
                </a:cxn>
                <a:cxn ang="0">
                  <a:pos x="144" y="718"/>
                </a:cxn>
                <a:cxn ang="0">
                  <a:pos x="42" y="738"/>
                </a:cxn>
                <a:cxn ang="0">
                  <a:pos x="23" y="636"/>
                </a:cxn>
                <a:cxn ang="0">
                  <a:pos x="414" y="43"/>
                </a:cxn>
                <a:cxn ang="0">
                  <a:pos x="516" y="23"/>
                </a:cxn>
              </a:cxnLst>
              <a:rect l="0" t="0" r="r" b="b"/>
              <a:pathLst>
                <a:path w="558" h="761">
                  <a:moveTo>
                    <a:pt x="516" y="23"/>
                  </a:moveTo>
                  <a:cubicBezTo>
                    <a:pt x="516" y="23"/>
                    <a:pt x="516" y="23"/>
                    <a:pt x="516" y="23"/>
                  </a:cubicBezTo>
                  <a:cubicBezTo>
                    <a:pt x="550" y="46"/>
                    <a:pt x="558" y="91"/>
                    <a:pt x="536" y="125"/>
                  </a:cubicBezTo>
                  <a:cubicBezTo>
                    <a:pt x="144" y="718"/>
                    <a:pt x="144" y="718"/>
                    <a:pt x="144" y="718"/>
                  </a:cubicBezTo>
                  <a:cubicBezTo>
                    <a:pt x="122" y="752"/>
                    <a:pt x="76" y="761"/>
                    <a:pt x="42" y="738"/>
                  </a:cubicBezTo>
                  <a:cubicBezTo>
                    <a:pt x="9" y="715"/>
                    <a:pt x="0" y="670"/>
                    <a:pt x="23" y="636"/>
                  </a:cubicBezTo>
                  <a:cubicBezTo>
                    <a:pt x="414" y="43"/>
                    <a:pt x="414" y="43"/>
                    <a:pt x="414" y="43"/>
                  </a:cubicBezTo>
                  <a:cubicBezTo>
                    <a:pt x="436" y="9"/>
                    <a:pt x="483" y="0"/>
                    <a:pt x="516" y="23"/>
                  </a:cubicBezTo>
                </a:path>
              </a:pathLst>
            </a:custGeom>
            <a:solidFill>
              <a:srgbClr val="FAC297"/>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 name="Freeform 8"/>
            <p:cNvSpPr>
              <a:spLocks/>
            </p:cNvSpPr>
            <p:nvPr/>
          </p:nvSpPr>
          <p:spPr bwMode="auto">
            <a:xfrm>
              <a:off x="1906588" y="2265363"/>
              <a:ext cx="1360488" cy="2673350"/>
            </a:xfrm>
            <a:custGeom>
              <a:avLst/>
              <a:gdLst/>
              <a:ahLst/>
              <a:cxnLst>
                <a:cxn ang="0">
                  <a:pos x="128" y="1"/>
                </a:cxn>
                <a:cxn ang="0">
                  <a:pos x="491" y="0"/>
                </a:cxn>
                <a:cxn ang="0">
                  <a:pos x="619" y="127"/>
                </a:cxn>
                <a:cxn ang="0">
                  <a:pos x="622" y="1092"/>
                </a:cxn>
                <a:cxn ang="0">
                  <a:pos x="495" y="1220"/>
                </a:cxn>
                <a:cxn ang="0">
                  <a:pos x="132" y="1221"/>
                </a:cxn>
                <a:cxn ang="0">
                  <a:pos x="3" y="1094"/>
                </a:cxn>
                <a:cxn ang="0">
                  <a:pos x="0" y="129"/>
                </a:cxn>
                <a:cxn ang="0">
                  <a:pos x="128" y="1"/>
                </a:cxn>
              </a:cxnLst>
              <a:rect l="0" t="0" r="r" b="b"/>
              <a:pathLst>
                <a:path w="622" h="1221">
                  <a:moveTo>
                    <a:pt x="128" y="1"/>
                  </a:moveTo>
                  <a:cubicBezTo>
                    <a:pt x="491" y="0"/>
                    <a:pt x="491" y="0"/>
                    <a:pt x="491" y="0"/>
                  </a:cubicBezTo>
                  <a:cubicBezTo>
                    <a:pt x="561" y="0"/>
                    <a:pt x="619" y="57"/>
                    <a:pt x="619" y="127"/>
                  </a:cubicBezTo>
                  <a:cubicBezTo>
                    <a:pt x="622" y="1092"/>
                    <a:pt x="622" y="1092"/>
                    <a:pt x="622" y="1092"/>
                  </a:cubicBezTo>
                  <a:cubicBezTo>
                    <a:pt x="622" y="1162"/>
                    <a:pt x="565" y="1220"/>
                    <a:pt x="495" y="1220"/>
                  </a:cubicBezTo>
                  <a:cubicBezTo>
                    <a:pt x="132" y="1221"/>
                    <a:pt x="132" y="1221"/>
                    <a:pt x="132" y="1221"/>
                  </a:cubicBezTo>
                  <a:cubicBezTo>
                    <a:pt x="61" y="1221"/>
                    <a:pt x="3" y="1164"/>
                    <a:pt x="3" y="1094"/>
                  </a:cubicBezTo>
                  <a:cubicBezTo>
                    <a:pt x="0" y="129"/>
                    <a:pt x="0" y="129"/>
                    <a:pt x="0" y="129"/>
                  </a:cubicBezTo>
                  <a:cubicBezTo>
                    <a:pt x="0" y="59"/>
                    <a:pt x="57" y="1"/>
                    <a:pt x="128" y="1"/>
                  </a:cubicBezTo>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 name="Freeform 9"/>
            <p:cNvSpPr>
              <a:spLocks/>
            </p:cNvSpPr>
            <p:nvPr/>
          </p:nvSpPr>
          <p:spPr bwMode="auto">
            <a:xfrm>
              <a:off x="2025650" y="2489200"/>
              <a:ext cx="1122363" cy="2205038"/>
            </a:xfrm>
            <a:custGeom>
              <a:avLst/>
              <a:gdLst/>
              <a:ahLst/>
              <a:cxnLst>
                <a:cxn ang="0">
                  <a:pos x="1" y="1"/>
                </a:cxn>
                <a:cxn ang="0">
                  <a:pos x="508" y="0"/>
                </a:cxn>
                <a:cxn ang="0">
                  <a:pos x="510" y="2"/>
                </a:cxn>
                <a:cxn ang="0">
                  <a:pos x="513" y="1003"/>
                </a:cxn>
                <a:cxn ang="0">
                  <a:pos x="511" y="1005"/>
                </a:cxn>
                <a:cxn ang="0">
                  <a:pos x="5" y="1007"/>
                </a:cxn>
                <a:cxn ang="0">
                  <a:pos x="3" y="1005"/>
                </a:cxn>
                <a:cxn ang="0">
                  <a:pos x="0" y="3"/>
                </a:cxn>
                <a:cxn ang="0">
                  <a:pos x="1" y="1"/>
                </a:cxn>
              </a:cxnLst>
              <a:rect l="0" t="0" r="r" b="b"/>
              <a:pathLst>
                <a:path w="513" h="1007">
                  <a:moveTo>
                    <a:pt x="1" y="1"/>
                  </a:moveTo>
                  <a:cubicBezTo>
                    <a:pt x="508" y="0"/>
                    <a:pt x="508" y="0"/>
                    <a:pt x="508" y="0"/>
                  </a:cubicBezTo>
                  <a:cubicBezTo>
                    <a:pt x="509" y="0"/>
                    <a:pt x="510" y="1"/>
                    <a:pt x="510" y="2"/>
                  </a:cubicBezTo>
                  <a:cubicBezTo>
                    <a:pt x="513" y="1003"/>
                    <a:pt x="513" y="1003"/>
                    <a:pt x="513" y="1003"/>
                  </a:cubicBezTo>
                  <a:cubicBezTo>
                    <a:pt x="513" y="1004"/>
                    <a:pt x="512" y="1005"/>
                    <a:pt x="511" y="1005"/>
                  </a:cubicBezTo>
                  <a:cubicBezTo>
                    <a:pt x="5" y="1007"/>
                    <a:pt x="5" y="1007"/>
                    <a:pt x="5" y="1007"/>
                  </a:cubicBezTo>
                  <a:cubicBezTo>
                    <a:pt x="4" y="1007"/>
                    <a:pt x="3" y="1006"/>
                    <a:pt x="3" y="1005"/>
                  </a:cubicBezTo>
                  <a:cubicBezTo>
                    <a:pt x="0" y="3"/>
                    <a:pt x="0" y="3"/>
                    <a:pt x="0" y="3"/>
                  </a:cubicBezTo>
                  <a:cubicBezTo>
                    <a:pt x="0" y="2"/>
                    <a:pt x="0" y="2"/>
                    <a:pt x="1" y="1"/>
                  </a:cubicBezTo>
                </a:path>
              </a:pathLst>
            </a:custGeom>
            <a:solidFill>
              <a:srgbClr val="F2F1F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 name="Freeform 10"/>
            <p:cNvSpPr>
              <a:spLocks/>
            </p:cNvSpPr>
            <p:nvPr/>
          </p:nvSpPr>
          <p:spPr bwMode="auto">
            <a:xfrm>
              <a:off x="3124200" y="3876675"/>
              <a:ext cx="531813" cy="614363"/>
            </a:xfrm>
            <a:custGeom>
              <a:avLst/>
              <a:gdLst/>
              <a:ahLst/>
              <a:cxnLst>
                <a:cxn ang="0">
                  <a:pos x="201" y="22"/>
                </a:cxn>
                <a:cxn ang="0">
                  <a:pos x="201" y="22"/>
                </a:cxn>
                <a:cxn ang="0">
                  <a:pos x="221" y="124"/>
                </a:cxn>
                <a:cxn ang="0">
                  <a:pos x="144" y="238"/>
                </a:cxn>
                <a:cxn ang="0">
                  <a:pos x="42" y="258"/>
                </a:cxn>
                <a:cxn ang="0">
                  <a:pos x="23" y="156"/>
                </a:cxn>
                <a:cxn ang="0">
                  <a:pos x="99" y="42"/>
                </a:cxn>
                <a:cxn ang="0">
                  <a:pos x="201" y="22"/>
                </a:cxn>
              </a:cxnLst>
              <a:rect l="0" t="0" r="r" b="b"/>
              <a:pathLst>
                <a:path w="243" h="280">
                  <a:moveTo>
                    <a:pt x="201" y="22"/>
                  </a:moveTo>
                  <a:cubicBezTo>
                    <a:pt x="201" y="22"/>
                    <a:pt x="201" y="22"/>
                    <a:pt x="201" y="22"/>
                  </a:cubicBezTo>
                  <a:cubicBezTo>
                    <a:pt x="235" y="45"/>
                    <a:pt x="243" y="91"/>
                    <a:pt x="221" y="124"/>
                  </a:cubicBezTo>
                  <a:cubicBezTo>
                    <a:pt x="144" y="238"/>
                    <a:pt x="144" y="238"/>
                    <a:pt x="144" y="238"/>
                  </a:cubicBezTo>
                  <a:cubicBezTo>
                    <a:pt x="122" y="272"/>
                    <a:pt x="76" y="280"/>
                    <a:pt x="42" y="258"/>
                  </a:cubicBezTo>
                  <a:cubicBezTo>
                    <a:pt x="9" y="235"/>
                    <a:pt x="0" y="189"/>
                    <a:pt x="23" y="156"/>
                  </a:cubicBezTo>
                  <a:cubicBezTo>
                    <a:pt x="99" y="42"/>
                    <a:pt x="99" y="42"/>
                    <a:pt x="99" y="42"/>
                  </a:cubicBezTo>
                  <a:cubicBezTo>
                    <a:pt x="122" y="9"/>
                    <a:pt x="168" y="0"/>
                    <a:pt x="201" y="22"/>
                  </a:cubicBezTo>
                </a:path>
              </a:pathLst>
            </a:custGeom>
            <a:solidFill>
              <a:srgbClr val="FAC297"/>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 name="Freeform 11"/>
            <p:cNvSpPr>
              <a:spLocks/>
            </p:cNvSpPr>
            <p:nvPr/>
          </p:nvSpPr>
          <p:spPr bwMode="auto">
            <a:xfrm>
              <a:off x="3076575" y="3349625"/>
              <a:ext cx="506413" cy="577850"/>
            </a:xfrm>
            <a:custGeom>
              <a:avLst/>
              <a:gdLst/>
              <a:ahLst/>
              <a:cxnLst>
                <a:cxn ang="0">
                  <a:pos x="189" y="22"/>
                </a:cxn>
                <a:cxn ang="0">
                  <a:pos x="189" y="22"/>
                </a:cxn>
                <a:cxn ang="0">
                  <a:pos x="209" y="124"/>
                </a:cxn>
                <a:cxn ang="0">
                  <a:pos x="144" y="221"/>
                </a:cxn>
                <a:cxn ang="0">
                  <a:pos x="42" y="241"/>
                </a:cxn>
                <a:cxn ang="0">
                  <a:pos x="22" y="139"/>
                </a:cxn>
                <a:cxn ang="0">
                  <a:pos x="87" y="42"/>
                </a:cxn>
                <a:cxn ang="0">
                  <a:pos x="189" y="22"/>
                </a:cxn>
              </a:cxnLst>
              <a:rect l="0" t="0" r="r" b="b"/>
              <a:pathLst>
                <a:path w="232" h="264">
                  <a:moveTo>
                    <a:pt x="189" y="22"/>
                  </a:moveTo>
                  <a:cubicBezTo>
                    <a:pt x="189" y="22"/>
                    <a:pt x="189" y="22"/>
                    <a:pt x="189" y="22"/>
                  </a:cubicBezTo>
                  <a:cubicBezTo>
                    <a:pt x="223" y="45"/>
                    <a:pt x="232" y="91"/>
                    <a:pt x="209" y="124"/>
                  </a:cubicBezTo>
                  <a:cubicBezTo>
                    <a:pt x="144" y="221"/>
                    <a:pt x="144" y="221"/>
                    <a:pt x="144" y="221"/>
                  </a:cubicBezTo>
                  <a:cubicBezTo>
                    <a:pt x="121" y="255"/>
                    <a:pt x="75" y="264"/>
                    <a:pt x="42" y="241"/>
                  </a:cubicBezTo>
                  <a:cubicBezTo>
                    <a:pt x="8" y="218"/>
                    <a:pt x="0" y="172"/>
                    <a:pt x="22" y="139"/>
                  </a:cubicBezTo>
                  <a:cubicBezTo>
                    <a:pt x="87" y="42"/>
                    <a:pt x="87" y="42"/>
                    <a:pt x="87" y="42"/>
                  </a:cubicBezTo>
                  <a:cubicBezTo>
                    <a:pt x="110" y="9"/>
                    <a:pt x="156" y="0"/>
                    <a:pt x="189" y="22"/>
                  </a:cubicBezTo>
                </a:path>
              </a:pathLst>
            </a:custGeom>
            <a:solidFill>
              <a:srgbClr val="FAC297"/>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5" name="Freeform 12"/>
            <p:cNvSpPr>
              <a:spLocks/>
            </p:cNvSpPr>
            <p:nvPr/>
          </p:nvSpPr>
          <p:spPr bwMode="auto">
            <a:xfrm>
              <a:off x="1712913" y="5694363"/>
              <a:ext cx="1125538" cy="571500"/>
            </a:xfrm>
            <a:custGeom>
              <a:avLst/>
              <a:gdLst/>
              <a:ahLst/>
              <a:cxnLst>
                <a:cxn ang="0">
                  <a:pos x="0" y="3"/>
                </a:cxn>
                <a:cxn ang="0">
                  <a:pos x="707" y="0"/>
                </a:cxn>
                <a:cxn ang="0">
                  <a:pos x="709" y="359"/>
                </a:cxn>
                <a:cxn ang="0">
                  <a:pos x="2" y="360"/>
                </a:cxn>
                <a:cxn ang="0">
                  <a:pos x="0" y="3"/>
                </a:cxn>
              </a:cxnLst>
              <a:rect l="0" t="0" r="r" b="b"/>
              <a:pathLst>
                <a:path w="709" h="360">
                  <a:moveTo>
                    <a:pt x="0" y="3"/>
                  </a:moveTo>
                  <a:lnTo>
                    <a:pt x="707" y="0"/>
                  </a:lnTo>
                  <a:lnTo>
                    <a:pt x="709" y="359"/>
                  </a:lnTo>
                  <a:lnTo>
                    <a:pt x="2" y="360"/>
                  </a:lnTo>
                  <a:lnTo>
                    <a:pt x="0" y="3"/>
                  </a:lnTo>
                  <a:close/>
                </a:path>
              </a:pathLst>
            </a:custGeom>
            <a:solidFill>
              <a:srgbClr val="B3CC5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6" name="Freeform 13"/>
            <p:cNvSpPr>
              <a:spLocks/>
            </p:cNvSpPr>
            <p:nvPr/>
          </p:nvSpPr>
          <p:spPr bwMode="auto">
            <a:xfrm>
              <a:off x="1643063" y="6264275"/>
              <a:ext cx="1282700" cy="600075"/>
            </a:xfrm>
            <a:custGeom>
              <a:avLst/>
              <a:gdLst/>
              <a:ahLst/>
              <a:cxnLst>
                <a:cxn ang="0">
                  <a:pos x="0" y="1"/>
                </a:cxn>
                <a:cxn ang="0">
                  <a:pos x="7" y="378"/>
                </a:cxn>
                <a:cxn ang="0">
                  <a:pos x="808" y="378"/>
                </a:cxn>
                <a:cxn ang="0">
                  <a:pos x="798" y="0"/>
                </a:cxn>
                <a:cxn ang="0">
                  <a:pos x="0" y="1"/>
                </a:cxn>
              </a:cxnLst>
              <a:rect l="0" t="0" r="r" b="b"/>
              <a:pathLst>
                <a:path w="808" h="378">
                  <a:moveTo>
                    <a:pt x="0" y="1"/>
                  </a:moveTo>
                  <a:lnTo>
                    <a:pt x="7" y="378"/>
                  </a:lnTo>
                  <a:lnTo>
                    <a:pt x="808" y="378"/>
                  </a:lnTo>
                  <a:lnTo>
                    <a:pt x="798" y="0"/>
                  </a:lnTo>
                  <a:lnTo>
                    <a:pt x="0" y="1"/>
                  </a:lnTo>
                  <a:close/>
                </a:path>
              </a:pathLst>
            </a:custGeom>
            <a:solidFill>
              <a:srgbClr val="00B5AD"/>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7" name="Freeform 14"/>
            <p:cNvSpPr>
              <a:spLocks/>
            </p:cNvSpPr>
            <p:nvPr/>
          </p:nvSpPr>
          <p:spPr bwMode="auto">
            <a:xfrm>
              <a:off x="2278063" y="6264275"/>
              <a:ext cx="647700" cy="600075"/>
            </a:xfrm>
            <a:custGeom>
              <a:avLst/>
              <a:gdLst/>
              <a:ahLst/>
              <a:cxnLst>
                <a:cxn ang="0">
                  <a:pos x="0" y="1"/>
                </a:cxn>
                <a:cxn ang="0">
                  <a:pos x="7" y="378"/>
                </a:cxn>
                <a:cxn ang="0">
                  <a:pos x="408" y="378"/>
                </a:cxn>
                <a:cxn ang="0">
                  <a:pos x="398" y="0"/>
                </a:cxn>
                <a:cxn ang="0">
                  <a:pos x="0" y="1"/>
                </a:cxn>
              </a:cxnLst>
              <a:rect l="0" t="0" r="r" b="b"/>
              <a:pathLst>
                <a:path w="408" h="378">
                  <a:moveTo>
                    <a:pt x="0" y="1"/>
                  </a:moveTo>
                  <a:lnTo>
                    <a:pt x="7" y="378"/>
                  </a:lnTo>
                  <a:lnTo>
                    <a:pt x="408" y="378"/>
                  </a:lnTo>
                  <a:lnTo>
                    <a:pt x="398" y="0"/>
                  </a:lnTo>
                  <a:lnTo>
                    <a:pt x="0" y="1"/>
                  </a:lnTo>
                  <a:close/>
                </a:path>
              </a:pathLst>
            </a:custGeom>
            <a:solidFill>
              <a:srgbClr val="00A99D"/>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8" name="Rectangle 125"/>
            <p:cNvSpPr>
              <a:spLocks noChangeArrowheads="1"/>
            </p:cNvSpPr>
            <p:nvPr/>
          </p:nvSpPr>
          <p:spPr bwMode="auto">
            <a:xfrm>
              <a:off x="2271713" y="3925888"/>
              <a:ext cx="633413" cy="646113"/>
            </a:xfrm>
            <a:prstGeom prst="rect">
              <a:avLst/>
            </a:prstGeom>
            <a:solidFill>
              <a:srgbClr val="FFFFFF"/>
            </a:solid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9" name="Rectangle 171"/>
            <p:cNvSpPr>
              <a:spLocks noChangeArrowheads="1"/>
            </p:cNvSpPr>
            <p:nvPr/>
          </p:nvSpPr>
          <p:spPr bwMode="auto">
            <a:xfrm>
              <a:off x="2371725" y="4197350"/>
              <a:ext cx="125413" cy="103188"/>
            </a:xfrm>
            <a:prstGeom prst="rect">
              <a:avLst/>
            </a:prstGeom>
            <a:solidFill>
              <a:srgbClr val="EDB21E"/>
            </a:solid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0" name="Freeform 172"/>
            <p:cNvSpPr>
              <a:spLocks noEditPoints="1"/>
            </p:cNvSpPr>
            <p:nvPr/>
          </p:nvSpPr>
          <p:spPr bwMode="auto">
            <a:xfrm>
              <a:off x="2540000" y="4229100"/>
              <a:ext cx="266700" cy="57150"/>
            </a:xfrm>
            <a:custGeom>
              <a:avLst/>
              <a:gdLst/>
              <a:ahLst/>
              <a:cxnLst>
                <a:cxn ang="0">
                  <a:pos x="119" y="17"/>
                </a:cxn>
                <a:cxn ang="0">
                  <a:pos x="113" y="17"/>
                </a:cxn>
                <a:cxn ang="0">
                  <a:pos x="113" y="9"/>
                </a:cxn>
                <a:cxn ang="0">
                  <a:pos x="119" y="9"/>
                </a:cxn>
                <a:cxn ang="0">
                  <a:pos x="122" y="13"/>
                </a:cxn>
                <a:cxn ang="0">
                  <a:pos x="116" y="6"/>
                </a:cxn>
                <a:cxn ang="0">
                  <a:pos x="110" y="13"/>
                </a:cxn>
                <a:cxn ang="0">
                  <a:pos x="116" y="20"/>
                </a:cxn>
                <a:cxn ang="0">
                  <a:pos x="122" y="13"/>
                </a:cxn>
                <a:cxn ang="0">
                  <a:pos x="101" y="18"/>
                </a:cxn>
                <a:cxn ang="0">
                  <a:pos x="101" y="8"/>
                </a:cxn>
                <a:cxn ang="0">
                  <a:pos x="106" y="20"/>
                </a:cxn>
                <a:cxn ang="0">
                  <a:pos x="104" y="6"/>
                </a:cxn>
                <a:cxn ang="0">
                  <a:pos x="100" y="6"/>
                </a:cxn>
                <a:cxn ang="0">
                  <a:pos x="95" y="13"/>
                </a:cxn>
                <a:cxn ang="0">
                  <a:pos x="100" y="20"/>
                </a:cxn>
                <a:cxn ang="0">
                  <a:pos x="104" y="20"/>
                </a:cxn>
                <a:cxn ang="0">
                  <a:pos x="97" y="23"/>
                </a:cxn>
                <a:cxn ang="0">
                  <a:pos x="100" y="26"/>
                </a:cxn>
                <a:cxn ang="0">
                  <a:pos x="89" y="13"/>
                </a:cxn>
                <a:cxn ang="0">
                  <a:pos x="86" y="18"/>
                </a:cxn>
                <a:cxn ang="0">
                  <a:pos x="82" y="13"/>
                </a:cxn>
                <a:cxn ang="0">
                  <a:pos x="86" y="8"/>
                </a:cxn>
                <a:cxn ang="0">
                  <a:pos x="89" y="13"/>
                </a:cxn>
                <a:cxn ang="0">
                  <a:pos x="90" y="8"/>
                </a:cxn>
                <a:cxn ang="0">
                  <a:pos x="82" y="8"/>
                </a:cxn>
                <a:cxn ang="0">
                  <a:pos x="82" y="19"/>
                </a:cxn>
                <a:cxn ang="0">
                  <a:pos x="90" y="19"/>
                </a:cxn>
                <a:cxn ang="0">
                  <a:pos x="77" y="20"/>
                </a:cxn>
                <a:cxn ang="0">
                  <a:pos x="67" y="18"/>
                </a:cxn>
                <a:cxn ang="0">
                  <a:pos x="65" y="0"/>
                </a:cxn>
                <a:cxn ang="0">
                  <a:pos x="77" y="20"/>
                </a:cxn>
                <a:cxn ang="0">
                  <a:pos x="52" y="6"/>
                </a:cxn>
                <a:cxn ang="0">
                  <a:pos x="48" y="6"/>
                </a:cxn>
                <a:cxn ang="0">
                  <a:pos x="46" y="20"/>
                </a:cxn>
                <a:cxn ang="0">
                  <a:pos x="48" y="11"/>
                </a:cxn>
                <a:cxn ang="0">
                  <a:pos x="54" y="9"/>
                </a:cxn>
                <a:cxn ang="0">
                  <a:pos x="41" y="20"/>
                </a:cxn>
                <a:cxn ang="0">
                  <a:pos x="39" y="6"/>
                </a:cxn>
                <a:cxn ang="0">
                  <a:pos x="35" y="18"/>
                </a:cxn>
                <a:cxn ang="0">
                  <a:pos x="32" y="6"/>
                </a:cxn>
                <a:cxn ang="0">
                  <a:pos x="30" y="15"/>
                </a:cxn>
                <a:cxn ang="0">
                  <a:pos x="35" y="20"/>
                </a:cxn>
                <a:cxn ang="0">
                  <a:pos x="39" y="20"/>
                </a:cxn>
                <a:cxn ang="0">
                  <a:pos x="24" y="13"/>
                </a:cxn>
                <a:cxn ang="0">
                  <a:pos x="20" y="18"/>
                </a:cxn>
                <a:cxn ang="0">
                  <a:pos x="16" y="13"/>
                </a:cxn>
                <a:cxn ang="0">
                  <a:pos x="20" y="8"/>
                </a:cxn>
                <a:cxn ang="0">
                  <a:pos x="24" y="13"/>
                </a:cxn>
                <a:cxn ang="0">
                  <a:pos x="24" y="8"/>
                </a:cxn>
                <a:cxn ang="0">
                  <a:pos x="16" y="8"/>
                </a:cxn>
                <a:cxn ang="0">
                  <a:pos x="16" y="19"/>
                </a:cxn>
                <a:cxn ang="0">
                  <a:pos x="24" y="19"/>
                </a:cxn>
                <a:cxn ang="0">
                  <a:pos x="14" y="0"/>
                </a:cxn>
                <a:cxn ang="0">
                  <a:pos x="7" y="10"/>
                </a:cxn>
                <a:cxn ang="0">
                  <a:pos x="0" y="0"/>
                </a:cxn>
                <a:cxn ang="0">
                  <a:pos x="6" y="20"/>
                </a:cxn>
                <a:cxn ang="0">
                  <a:pos x="9" y="12"/>
                </a:cxn>
              </a:cxnLst>
              <a:rect l="0" t="0" r="r" b="b"/>
              <a:pathLst>
                <a:path w="122" h="26">
                  <a:moveTo>
                    <a:pt x="120" y="13"/>
                  </a:moveTo>
                  <a:cubicBezTo>
                    <a:pt x="120" y="15"/>
                    <a:pt x="120" y="16"/>
                    <a:pt x="119" y="17"/>
                  </a:cubicBezTo>
                  <a:cubicBezTo>
                    <a:pt x="118" y="18"/>
                    <a:pt x="117" y="18"/>
                    <a:pt x="116" y="18"/>
                  </a:cubicBezTo>
                  <a:cubicBezTo>
                    <a:pt x="115" y="18"/>
                    <a:pt x="114" y="18"/>
                    <a:pt x="113" y="17"/>
                  </a:cubicBezTo>
                  <a:cubicBezTo>
                    <a:pt x="112" y="16"/>
                    <a:pt x="112" y="15"/>
                    <a:pt x="112" y="13"/>
                  </a:cubicBezTo>
                  <a:cubicBezTo>
                    <a:pt x="112" y="12"/>
                    <a:pt x="112" y="10"/>
                    <a:pt x="113" y="9"/>
                  </a:cubicBezTo>
                  <a:cubicBezTo>
                    <a:pt x="114" y="8"/>
                    <a:pt x="115" y="8"/>
                    <a:pt x="116" y="8"/>
                  </a:cubicBezTo>
                  <a:cubicBezTo>
                    <a:pt x="117" y="8"/>
                    <a:pt x="118" y="8"/>
                    <a:pt x="119" y="9"/>
                  </a:cubicBezTo>
                  <a:cubicBezTo>
                    <a:pt x="120" y="10"/>
                    <a:pt x="120" y="12"/>
                    <a:pt x="120" y="13"/>
                  </a:cubicBezTo>
                  <a:moveTo>
                    <a:pt x="122" y="13"/>
                  </a:moveTo>
                  <a:cubicBezTo>
                    <a:pt x="122" y="11"/>
                    <a:pt x="121" y="9"/>
                    <a:pt x="120" y="8"/>
                  </a:cubicBezTo>
                  <a:cubicBezTo>
                    <a:pt x="119" y="7"/>
                    <a:pt x="118" y="6"/>
                    <a:pt x="116" y="6"/>
                  </a:cubicBezTo>
                  <a:cubicBezTo>
                    <a:pt x="114" y="6"/>
                    <a:pt x="113" y="7"/>
                    <a:pt x="112" y="8"/>
                  </a:cubicBezTo>
                  <a:cubicBezTo>
                    <a:pt x="111" y="9"/>
                    <a:pt x="110" y="11"/>
                    <a:pt x="110" y="13"/>
                  </a:cubicBezTo>
                  <a:cubicBezTo>
                    <a:pt x="110" y="15"/>
                    <a:pt x="111" y="17"/>
                    <a:pt x="112" y="19"/>
                  </a:cubicBezTo>
                  <a:cubicBezTo>
                    <a:pt x="113" y="20"/>
                    <a:pt x="114" y="20"/>
                    <a:pt x="116" y="20"/>
                  </a:cubicBezTo>
                  <a:cubicBezTo>
                    <a:pt x="118" y="20"/>
                    <a:pt x="119" y="20"/>
                    <a:pt x="120" y="19"/>
                  </a:cubicBezTo>
                  <a:cubicBezTo>
                    <a:pt x="121" y="17"/>
                    <a:pt x="122" y="15"/>
                    <a:pt x="122" y="13"/>
                  </a:cubicBezTo>
                  <a:moveTo>
                    <a:pt x="104" y="13"/>
                  </a:moveTo>
                  <a:cubicBezTo>
                    <a:pt x="104" y="16"/>
                    <a:pt x="104" y="18"/>
                    <a:pt x="101" y="18"/>
                  </a:cubicBezTo>
                  <a:cubicBezTo>
                    <a:pt x="97" y="18"/>
                    <a:pt x="97" y="16"/>
                    <a:pt x="97" y="13"/>
                  </a:cubicBezTo>
                  <a:cubicBezTo>
                    <a:pt x="97" y="10"/>
                    <a:pt x="97" y="8"/>
                    <a:pt x="101" y="8"/>
                  </a:cubicBezTo>
                  <a:cubicBezTo>
                    <a:pt x="104" y="8"/>
                    <a:pt x="104" y="10"/>
                    <a:pt x="104" y="13"/>
                  </a:cubicBezTo>
                  <a:moveTo>
                    <a:pt x="106" y="20"/>
                  </a:moveTo>
                  <a:cubicBezTo>
                    <a:pt x="106" y="6"/>
                    <a:pt x="106" y="6"/>
                    <a:pt x="106" y="6"/>
                  </a:cubicBezTo>
                  <a:cubicBezTo>
                    <a:pt x="104" y="6"/>
                    <a:pt x="104" y="6"/>
                    <a:pt x="104" y="6"/>
                  </a:cubicBezTo>
                  <a:cubicBezTo>
                    <a:pt x="104" y="8"/>
                    <a:pt x="104" y="8"/>
                    <a:pt x="104" y="8"/>
                  </a:cubicBezTo>
                  <a:cubicBezTo>
                    <a:pt x="103" y="6"/>
                    <a:pt x="102" y="6"/>
                    <a:pt x="100" y="6"/>
                  </a:cubicBezTo>
                  <a:cubicBezTo>
                    <a:pt x="99" y="6"/>
                    <a:pt x="97" y="6"/>
                    <a:pt x="97" y="7"/>
                  </a:cubicBezTo>
                  <a:cubicBezTo>
                    <a:pt x="95" y="9"/>
                    <a:pt x="95" y="11"/>
                    <a:pt x="95" y="13"/>
                  </a:cubicBezTo>
                  <a:cubicBezTo>
                    <a:pt x="95" y="15"/>
                    <a:pt x="95" y="17"/>
                    <a:pt x="97" y="19"/>
                  </a:cubicBezTo>
                  <a:cubicBezTo>
                    <a:pt x="97" y="19"/>
                    <a:pt x="99" y="20"/>
                    <a:pt x="100" y="20"/>
                  </a:cubicBezTo>
                  <a:cubicBezTo>
                    <a:pt x="102" y="20"/>
                    <a:pt x="103" y="20"/>
                    <a:pt x="104" y="18"/>
                  </a:cubicBezTo>
                  <a:cubicBezTo>
                    <a:pt x="104" y="20"/>
                    <a:pt x="104" y="20"/>
                    <a:pt x="104" y="20"/>
                  </a:cubicBezTo>
                  <a:cubicBezTo>
                    <a:pt x="104" y="23"/>
                    <a:pt x="103" y="25"/>
                    <a:pt x="100" y="25"/>
                  </a:cubicBezTo>
                  <a:cubicBezTo>
                    <a:pt x="99" y="25"/>
                    <a:pt x="98" y="24"/>
                    <a:pt x="97" y="23"/>
                  </a:cubicBezTo>
                  <a:cubicBezTo>
                    <a:pt x="95" y="24"/>
                    <a:pt x="95" y="24"/>
                    <a:pt x="95" y="24"/>
                  </a:cubicBezTo>
                  <a:cubicBezTo>
                    <a:pt x="97" y="26"/>
                    <a:pt x="98" y="26"/>
                    <a:pt x="100" y="26"/>
                  </a:cubicBezTo>
                  <a:cubicBezTo>
                    <a:pt x="104" y="26"/>
                    <a:pt x="106" y="24"/>
                    <a:pt x="106" y="20"/>
                  </a:cubicBezTo>
                  <a:moveTo>
                    <a:pt x="89" y="13"/>
                  </a:moveTo>
                  <a:cubicBezTo>
                    <a:pt x="89" y="15"/>
                    <a:pt x="89" y="16"/>
                    <a:pt x="88" y="17"/>
                  </a:cubicBezTo>
                  <a:cubicBezTo>
                    <a:pt x="88" y="18"/>
                    <a:pt x="87" y="18"/>
                    <a:pt x="86" y="18"/>
                  </a:cubicBezTo>
                  <a:cubicBezTo>
                    <a:pt x="85" y="18"/>
                    <a:pt x="84" y="18"/>
                    <a:pt x="83" y="17"/>
                  </a:cubicBezTo>
                  <a:cubicBezTo>
                    <a:pt x="82" y="16"/>
                    <a:pt x="82" y="15"/>
                    <a:pt x="82" y="13"/>
                  </a:cubicBezTo>
                  <a:cubicBezTo>
                    <a:pt x="82" y="12"/>
                    <a:pt x="82" y="10"/>
                    <a:pt x="83" y="9"/>
                  </a:cubicBezTo>
                  <a:cubicBezTo>
                    <a:pt x="84" y="8"/>
                    <a:pt x="85" y="8"/>
                    <a:pt x="86" y="8"/>
                  </a:cubicBezTo>
                  <a:cubicBezTo>
                    <a:pt x="87" y="8"/>
                    <a:pt x="88" y="8"/>
                    <a:pt x="88" y="9"/>
                  </a:cubicBezTo>
                  <a:cubicBezTo>
                    <a:pt x="89" y="10"/>
                    <a:pt x="89" y="12"/>
                    <a:pt x="89" y="13"/>
                  </a:cubicBezTo>
                  <a:moveTo>
                    <a:pt x="91" y="13"/>
                  </a:moveTo>
                  <a:cubicBezTo>
                    <a:pt x="91" y="11"/>
                    <a:pt x="91" y="9"/>
                    <a:pt x="90" y="8"/>
                  </a:cubicBezTo>
                  <a:cubicBezTo>
                    <a:pt x="89" y="7"/>
                    <a:pt x="87" y="6"/>
                    <a:pt x="86" y="6"/>
                  </a:cubicBezTo>
                  <a:cubicBezTo>
                    <a:pt x="84" y="6"/>
                    <a:pt x="83" y="7"/>
                    <a:pt x="82" y="8"/>
                  </a:cubicBezTo>
                  <a:cubicBezTo>
                    <a:pt x="80" y="9"/>
                    <a:pt x="80" y="11"/>
                    <a:pt x="80" y="13"/>
                  </a:cubicBezTo>
                  <a:cubicBezTo>
                    <a:pt x="80" y="15"/>
                    <a:pt x="80" y="17"/>
                    <a:pt x="82" y="19"/>
                  </a:cubicBezTo>
                  <a:cubicBezTo>
                    <a:pt x="83" y="20"/>
                    <a:pt x="84" y="20"/>
                    <a:pt x="86" y="20"/>
                  </a:cubicBezTo>
                  <a:cubicBezTo>
                    <a:pt x="87" y="20"/>
                    <a:pt x="89" y="20"/>
                    <a:pt x="90" y="19"/>
                  </a:cubicBezTo>
                  <a:cubicBezTo>
                    <a:pt x="91" y="17"/>
                    <a:pt x="91" y="15"/>
                    <a:pt x="91" y="13"/>
                  </a:cubicBezTo>
                  <a:moveTo>
                    <a:pt x="77" y="20"/>
                  </a:moveTo>
                  <a:cubicBezTo>
                    <a:pt x="77" y="18"/>
                    <a:pt x="77" y="18"/>
                    <a:pt x="77" y="18"/>
                  </a:cubicBezTo>
                  <a:cubicBezTo>
                    <a:pt x="67" y="18"/>
                    <a:pt x="67" y="18"/>
                    <a:pt x="67" y="18"/>
                  </a:cubicBezTo>
                  <a:cubicBezTo>
                    <a:pt x="67" y="0"/>
                    <a:pt x="67" y="0"/>
                    <a:pt x="67" y="0"/>
                  </a:cubicBezTo>
                  <a:cubicBezTo>
                    <a:pt x="65" y="0"/>
                    <a:pt x="65" y="0"/>
                    <a:pt x="65" y="0"/>
                  </a:cubicBezTo>
                  <a:cubicBezTo>
                    <a:pt x="65" y="20"/>
                    <a:pt x="65" y="20"/>
                    <a:pt x="65" y="20"/>
                  </a:cubicBezTo>
                  <a:lnTo>
                    <a:pt x="77" y="20"/>
                  </a:lnTo>
                  <a:close/>
                  <a:moveTo>
                    <a:pt x="55" y="7"/>
                  </a:moveTo>
                  <a:cubicBezTo>
                    <a:pt x="54" y="6"/>
                    <a:pt x="53" y="6"/>
                    <a:pt x="52" y="6"/>
                  </a:cubicBezTo>
                  <a:cubicBezTo>
                    <a:pt x="50" y="6"/>
                    <a:pt x="49" y="7"/>
                    <a:pt x="48" y="8"/>
                  </a:cubicBezTo>
                  <a:cubicBezTo>
                    <a:pt x="48" y="6"/>
                    <a:pt x="48" y="6"/>
                    <a:pt x="48" y="6"/>
                  </a:cubicBezTo>
                  <a:cubicBezTo>
                    <a:pt x="46" y="6"/>
                    <a:pt x="46" y="6"/>
                    <a:pt x="46" y="6"/>
                  </a:cubicBezTo>
                  <a:cubicBezTo>
                    <a:pt x="46" y="20"/>
                    <a:pt x="46" y="20"/>
                    <a:pt x="46" y="20"/>
                  </a:cubicBezTo>
                  <a:cubicBezTo>
                    <a:pt x="48" y="20"/>
                    <a:pt x="48" y="20"/>
                    <a:pt x="48" y="20"/>
                  </a:cubicBezTo>
                  <a:cubicBezTo>
                    <a:pt x="48" y="11"/>
                    <a:pt x="48" y="11"/>
                    <a:pt x="48" y="11"/>
                  </a:cubicBezTo>
                  <a:cubicBezTo>
                    <a:pt x="48" y="9"/>
                    <a:pt x="49" y="8"/>
                    <a:pt x="51" y="8"/>
                  </a:cubicBezTo>
                  <a:cubicBezTo>
                    <a:pt x="52" y="8"/>
                    <a:pt x="53" y="8"/>
                    <a:pt x="54" y="9"/>
                  </a:cubicBezTo>
                  <a:lnTo>
                    <a:pt x="55" y="7"/>
                  </a:lnTo>
                  <a:close/>
                  <a:moveTo>
                    <a:pt x="41" y="20"/>
                  </a:moveTo>
                  <a:cubicBezTo>
                    <a:pt x="41" y="6"/>
                    <a:pt x="41" y="6"/>
                    <a:pt x="41" y="6"/>
                  </a:cubicBezTo>
                  <a:cubicBezTo>
                    <a:pt x="39" y="6"/>
                    <a:pt x="39" y="6"/>
                    <a:pt x="39" y="6"/>
                  </a:cubicBezTo>
                  <a:cubicBezTo>
                    <a:pt x="39" y="15"/>
                    <a:pt x="39" y="15"/>
                    <a:pt x="39" y="15"/>
                  </a:cubicBezTo>
                  <a:cubicBezTo>
                    <a:pt x="39" y="17"/>
                    <a:pt x="37" y="18"/>
                    <a:pt x="35" y="18"/>
                  </a:cubicBezTo>
                  <a:cubicBezTo>
                    <a:pt x="33" y="18"/>
                    <a:pt x="32" y="17"/>
                    <a:pt x="32" y="15"/>
                  </a:cubicBezTo>
                  <a:cubicBezTo>
                    <a:pt x="32" y="6"/>
                    <a:pt x="32" y="6"/>
                    <a:pt x="32" y="6"/>
                  </a:cubicBezTo>
                  <a:cubicBezTo>
                    <a:pt x="30" y="6"/>
                    <a:pt x="30" y="6"/>
                    <a:pt x="30" y="6"/>
                  </a:cubicBezTo>
                  <a:cubicBezTo>
                    <a:pt x="30" y="15"/>
                    <a:pt x="30" y="15"/>
                    <a:pt x="30" y="15"/>
                  </a:cubicBezTo>
                  <a:cubicBezTo>
                    <a:pt x="30" y="17"/>
                    <a:pt x="30" y="18"/>
                    <a:pt x="31" y="19"/>
                  </a:cubicBezTo>
                  <a:cubicBezTo>
                    <a:pt x="32" y="20"/>
                    <a:pt x="33" y="20"/>
                    <a:pt x="35" y="20"/>
                  </a:cubicBezTo>
                  <a:cubicBezTo>
                    <a:pt x="36" y="20"/>
                    <a:pt x="38" y="20"/>
                    <a:pt x="39" y="18"/>
                  </a:cubicBezTo>
                  <a:cubicBezTo>
                    <a:pt x="39" y="20"/>
                    <a:pt x="39" y="20"/>
                    <a:pt x="39" y="20"/>
                  </a:cubicBezTo>
                  <a:lnTo>
                    <a:pt x="41" y="20"/>
                  </a:lnTo>
                  <a:close/>
                  <a:moveTo>
                    <a:pt x="24" y="13"/>
                  </a:moveTo>
                  <a:cubicBezTo>
                    <a:pt x="24" y="15"/>
                    <a:pt x="23" y="16"/>
                    <a:pt x="22" y="17"/>
                  </a:cubicBezTo>
                  <a:cubicBezTo>
                    <a:pt x="22" y="18"/>
                    <a:pt x="21" y="18"/>
                    <a:pt x="20" y="18"/>
                  </a:cubicBezTo>
                  <a:cubicBezTo>
                    <a:pt x="19" y="18"/>
                    <a:pt x="18" y="18"/>
                    <a:pt x="17" y="17"/>
                  </a:cubicBezTo>
                  <a:cubicBezTo>
                    <a:pt x="16" y="16"/>
                    <a:pt x="16" y="15"/>
                    <a:pt x="16" y="13"/>
                  </a:cubicBezTo>
                  <a:cubicBezTo>
                    <a:pt x="16" y="12"/>
                    <a:pt x="16" y="10"/>
                    <a:pt x="17" y="9"/>
                  </a:cubicBezTo>
                  <a:cubicBezTo>
                    <a:pt x="18" y="8"/>
                    <a:pt x="19" y="8"/>
                    <a:pt x="20" y="8"/>
                  </a:cubicBezTo>
                  <a:cubicBezTo>
                    <a:pt x="21" y="8"/>
                    <a:pt x="22" y="8"/>
                    <a:pt x="22" y="9"/>
                  </a:cubicBezTo>
                  <a:cubicBezTo>
                    <a:pt x="23" y="10"/>
                    <a:pt x="24" y="12"/>
                    <a:pt x="24" y="13"/>
                  </a:cubicBezTo>
                  <a:moveTo>
                    <a:pt x="26" y="13"/>
                  </a:moveTo>
                  <a:cubicBezTo>
                    <a:pt x="26" y="11"/>
                    <a:pt x="25" y="9"/>
                    <a:pt x="24" y="8"/>
                  </a:cubicBezTo>
                  <a:cubicBezTo>
                    <a:pt x="23" y="7"/>
                    <a:pt x="22" y="6"/>
                    <a:pt x="20" y="6"/>
                  </a:cubicBezTo>
                  <a:cubicBezTo>
                    <a:pt x="18" y="6"/>
                    <a:pt x="17" y="7"/>
                    <a:pt x="16" y="8"/>
                  </a:cubicBezTo>
                  <a:cubicBezTo>
                    <a:pt x="15" y="9"/>
                    <a:pt x="14" y="11"/>
                    <a:pt x="14" y="13"/>
                  </a:cubicBezTo>
                  <a:cubicBezTo>
                    <a:pt x="14" y="15"/>
                    <a:pt x="15" y="17"/>
                    <a:pt x="16" y="19"/>
                  </a:cubicBezTo>
                  <a:cubicBezTo>
                    <a:pt x="17" y="20"/>
                    <a:pt x="18" y="20"/>
                    <a:pt x="20" y="20"/>
                  </a:cubicBezTo>
                  <a:cubicBezTo>
                    <a:pt x="22" y="20"/>
                    <a:pt x="23" y="20"/>
                    <a:pt x="24" y="19"/>
                  </a:cubicBezTo>
                  <a:cubicBezTo>
                    <a:pt x="25" y="17"/>
                    <a:pt x="26" y="15"/>
                    <a:pt x="26" y="13"/>
                  </a:cubicBezTo>
                  <a:moveTo>
                    <a:pt x="14" y="0"/>
                  </a:moveTo>
                  <a:cubicBezTo>
                    <a:pt x="12" y="0"/>
                    <a:pt x="12" y="0"/>
                    <a:pt x="12" y="0"/>
                  </a:cubicBezTo>
                  <a:cubicBezTo>
                    <a:pt x="7" y="10"/>
                    <a:pt x="7" y="10"/>
                    <a:pt x="7" y="10"/>
                  </a:cubicBezTo>
                  <a:cubicBezTo>
                    <a:pt x="3" y="0"/>
                    <a:pt x="3" y="0"/>
                    <a:pt x="3" y="0"/>
                  </a:cubicBezTo>
                  <a:cubicBezTo>
                    <a:pt x="0" y="0"/>
                    <a:pt x="0" y="0"/>
                    <a:pt x="0" y="0"/>
                  </a:cubicBezTo>
                  <a:cubicBezTo>
                    <a:pt x="6" y="12"/>
                    <a:pt x="6" y="12"/>
                    <a:pt x="6" y="12"/>
                  </a:cubicBezTo>
                  <a:cubicBezTo>
                    <a:pt x="6" y="20"/>
                    <a:pt x="6" y="20"/>
                    <a:pt x="6" y="20"/>
                  </a:cubicBezTo>
                  <a:cubicBezTo>
                    <a:pt x="9" y="20"/>
                    <a:pt x="9" y="20"/>
                    <a:pt x="9" y="20"/>
                  </a:cubicBezTo>
                  <a:cubicBezTo>
                    <a:pt x="9" y="12"/>
                    <a:pt x="9" y="12"/>
                    <a:pt x="9" y="12"/>
                  </a:cubicBezTo>
                  <a:lnTo>
                    <a:pt x="14" y="0"/>
                  </a:lnTo>
                  <a:close/>
                </a:path>
              </a:pathLst>
            </a:custGeom>
            <a:solidFill>
              <a:srgbClr val="EDB21E"/>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31" name="Freeform 31"/>
          <p:cNvSpPr>
            <a:spLocks/>
          </p:cNvSpPr>
          <p:nvPr/>
        </p:nvSpPr>
        <p:spPr bwMode="auto">
          <a:xfrm>
            <a:off x="3454400" y="6332541"/>
            <a:ext cx="908053" cy="525463"/>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0A96B7"/>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8" name="文本框 187"/>
          <p:cNvSpPr txBox="1"/>
          <p:nvPr/>
        </p:nvSpPr>
        <p:spPr>
          <a:xfrm>
            <a:off x="5720815" y="2256336"/>
            <a:ext cx="4745642" cy="1446550"/>
          </a:xfrm>
          <a:prstGeom prst="rect">
            <a:avLst/>
          </a:prstGeom>
          <a:solidFill>
            <a:srgbClr val="FDF3D3"/>
          </a:solidFill>
        </p:spPr>
        <p:txBody>
          <a:bodyPr wrap="square" rtlCol="0">
            <a:spAutoFit/>
          </a:bodyPr>
          <a:lstStyle/>
          <a:p>
            <a:r>
              <a:rPr kumimoji="1" lang="zh-TW" altLang="en-US" sz="8800" dirty="0" smtClean="0">
                <a:solidFill>
                  <a:schemeClr val="tx1">
                    <a:lumMod val="75000"/>
                    <a:lumOff val="25000"/>
                  </a:schemeClr>
                </a:solidFill>
                <a:latin typeface="華康新特圓體" panose="020F0909000000000000" pitchFamily="49" charset="-120"/>
                <a:ea typeface="華康新特圓體" panose="020F0909000000000000" pitchFamily="49" charset="-120"/>
                <a:cs typeface="Yuanti SC" charset="-122"/>
              </a:rPr>
              <a:t>工無不課</a:t>
            </a:r>
            <a:endParaRPr kumimoji="1" lang="zh-CN" altLang="en-US" sz="8800" dirty="0">
              <a:solidFill>
                <a:schemeClr val="tx1">
                  <a:lumMod val="75000"/>
                  <a:lumOff val="25000"/>
                </a:schemeClr>
              </a:solidFill>
              <a:latin typeface="華康新特圓體" panose="020F0909000000000000" pitchFamily="49" charset="-120"/>
              <a:ea typeface="華康新特圓體" panose="020F0909000000000000" pitchFamily="49" charset="-120"/>
              <a:cs typeface="Yuanti SC" charset="-122"/>
            </a:endParaRPr>
          </a:p>
        </p:txBody>
      </p:sp>
      <p:pic>
        <p:nvPicPr>
          <p:cNvPr id="13" name="圖片 12"/>
          <p:cNvPicPr>
            <a:picLocks noChangeAspect="1"/>
          </p:cNvPicPr>
          <p:nvPr/>
        </p:nvPicPr>
        <p:blipFill>
          <a:blip r:embed="rId3"/>
          <a:stretch>
            <a:fillRect/>
          </a:stretch>
        </p:blipFill>
        <p:spPr>
          <a:xfrm>
            <a:off x="10793959" y="3638551"/>
            <a:ext cx="713294" cy="475529"/>
          </a:xfrm>
          <a:prstGeom prst="rect">
            <a:avLst/>
          </a:prstGeom>
        </p:spPr>
      </p:pic>
      <p:pic>
        <p:nvPicPr>
          <p:cNvPr id="189" name="圖片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9333" y="3164116"/>
            <a:ext cx="723447" cy="723447"/>
          </a:xfrm>
          <a:prstGeom prst="rect">
            <a:avLst/>
          </a:prstGeom>
        </p:spPr>
      </p:pic>
      <p:pic>
        <p:nvPicPr>
          <p:cNvPr id="190" name="圖片 189"/>
          <p:cNvPicPr>
            <a:picLocks noChangeAspect="1"/>
          </p:cNvPicPr>
          <p:nvPr/>
        </p:nvPicPr>
        <p:blipFill>
          <a:blip r:embed="rId5"/>
          <a:stretch>
            <a:fillRect/>
          </a:stretch>
        </p:blipFill>
        <p:spPr>
          <a:xfrm>
            <a:off x="987244" y="685805"/>
            <a:ext cx="708849" cy="705537"/>
          </a:xfrm>
          <a:prstGeom prst="rect">
            <a:avLst/>
          </a:prstGeom>
        </p:spPr>
      </p:pic>
      <p:pic>
        <p:nvPicPr>
          <p:cNvPr id="191" name="圖片 190"/>
          <p:cNvPicPr>
            <a:picLocks noChangeAspect="1"/>
          </p:cNvPicPr>
          <p:nvPr/>
        </p:nvPicPr>
        <p:blipFill>
          <a:blip r:embed="rId6"/>
          <a:stretch>
            <a:fillRect/>
          </a:stretch>
        </p:blipFill>
        <p:spPr>
          <a:xfrm>
            <a:off x="3551104" y="2035174"/>
            <a:ext cx="1137620" cy="1133437"/>
          </a:xfrm>
          <a:prstGeom prst="rect">
            <a:avLst/>
          </a:prstGeom>
        </p:spPr>
      </p:pic>
      <p:pic>
        <p:nvPicPr>
          <p:cNvPr id="192" name="圖片 191"/>
          <p:cNvPicPr>
            <a:picLocks noChangeAspect="1"/>
          </p:cNvPicPr>
          <p:nvPr/>
        </p:nvPicPr>
        <p:blipFill>
          <a:blip r:embed="rId7"/>
          <a:stretch>
            <a:fillRect/>
          </a:stretch>
        </p:blipFill>
        <p:spPr>
          <a:xfrm>
            <a:off x="4854167" y="5242564"/>
            <a:ext cx="781832" cy="781832"/>
          </a:xfrm>
          <a:prstGeom prst="rect">
            <a:avLst/>
          </a:prstGeom>
        </p:spPr>
      </p:pic>
      <p:sp>
        <p:nvSpPr>
          <p:cNvPr id="193" name="矩形 192"/>
          <p:cNvSpPr/>
          <p:nvPr/>
        </p:nvSpPr>
        <p:spPr>
          <a:xfrm>
            <a:off x="2807426" y="3876315"/>
            <a:ext cx="725354" cy="695687"/>
          </a:xfrm>
          <a:prstGeom prst="rect">
            <a:avLst/>
          </a:prstGeom>
          <a:solidFill>
            <a:srgbClr val="F2F1F1"/>
          </a:solidFill>
          <a:ln>
            <a:solidFill>
              <a:srgbClr val="F2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286029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雲朵形圖說文字 3"/>
          <p:cNvSpPr/>
          <p:nvPr/>
        </p:nvSpPr>
        <p:spPr>
          <a:xfrm flipH="1">
            <a:off x="589935" y="1533832"/>
            <a:ext cx="11312012" cy="4572000"/>
          </a:xfrm>
          <a:prstGeom prst="cloudCallout">
            <a:avLst/>
          </a:prstGeom>
          <a:solidFill>
            <a:srgbClr val="F2F1F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normAutofit/>
          </a:bodyPr>
          <a:lstStyle/>
          <a:p>
            <a:pPr algn="ctr"/>
            <a:r>
              <a:rPr lang="zh-TW" altLang="en-US" sz="6600" dirty="0" smtClean="0">
                <a:latin typeface="華康新特圓體" panose="020F0909000000000000" pitchFamily="49" charset="-120"/>
                <a:ea typeface="華康新特圓體" panose="020F0909000000000000" pitchFamily="49" charset="-120"/>
              </a:rPr>
              <a:t>研究動機</a:t>
            </a:r>
            <a:endParaRPr lang="zh-TW" altLang="en-US" sz="6600" dirty="0">
              <a:latin typeface="華康新特圓體" panose="020F0909000000000000" pitchFamily="49" charset="-120"/>
              <a:ea typeface="華康新特圓體" panose="020F0909000000000000" pitchFamily="49" charset="-120"/>
            </a:endParaRPr>
          </a:p>
        </p:txBody>
      </p:sp>
      <p:sp>
        <p:nvSpPr>
          <p:cNvPr id="5" name="矩形 4"/>
          <p:cNvSpPr/>
          <p:nvPr/>
        </p:nvSpPr>
        <p:spPr>
          <a:xfrm>
            <a:off x="2093043" y="3819832"/>
            <a:ext cx="9130479" cy="799998"/>
          </a:xfrm>
          <a:prstGeom prst="rect">
            <a:avLst/>
          </a:prstGeom>
          <a:solidFill>
            <a:srgbClr val="F2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內容版面配置區 2"/>
          <p:cNvSpPr>
            <a:spLocks noGrp="1"/>
          </p:cNvSpPr>
          <p:nvPr>
            <p:ph idx="1"/>
          </p:nvPr>
        </p:nvSpPr>
        <p:spPr>
          <a:xfrm>
            <a:off x="1327356" y="2566220"/>
            <a:ext cx="10026444" cy="2802193"/>
          </a:xfrm>
        </p:spPr>
        <p:txBody>
          <a:bodyPr>
            <a:noAutofit/>
          </a:bodyPr>
          <a:lstStyle/>
          <a:p>
            <a:pPr marL="0" indent="0" algn="ctr">
              <a:lnSpc>
                <a:spcPct val="150000"/>
              </a:lnSpc>
              <a:buNone/>
            </a:pPr>
            <a:r>
              <a:rPr lang="zh-TW" altLang="en-US" sz="4000" dirty="0" smtClean="0">
                <a:latin typeface="華康新特圓體" panose="020F0909000000000000" pitchFamily="49" charset="-120"/>
                <a:ea typeface="華康新特圓體" panose="020F0909000000000000" pitchFamily="49" charset="-120"/>
              </a:rPr>
              <a:t>至今在</a:t>
            </a:r>
            <a:r>
              <a:rPr lang="en-US" altLang="zh-TW" sz="4000" dirty="0" smtClean="0">
                <a:latin typeface="華康新特圓體" panose="020F0909000000000000" pitchFamily="49" charset="-120"/>
                <a:ea typeface="華康新特圓體" panose="020F0909000000000000" pitchFamily="49" charset="-120"/>
              </a:rPr>
              <a:t>APP</a:t>
            </a:r>
            <a:r>
              <a:rPr lang="zh-TW" altLang="en-US" sz="4000" dirty="0" smtClean="0">
                <a:latin typeface="華康新特圓體" panose="020F0909000000000000" pitchFamily="49" charset="-120"/>
                <a:ea typeface="華康新特圓體" panose="020F0909000000000000" pitchFamily="49" charset="-120"/>
              </a:rPr>
              <a:t>商店中，只有單純找工作的</a:t>
            </a:r>
            <a:r>
              <a:rPr lang="en-US" altLang="zh-TW" sz="4000" dirty="0" smtClean="0">
                <a:latin typeface="華康新特圓體" panose="020F0909000000000000" pitchFamily="49" charset="-120"/>
                <a:ea typeface="華康新特圓體" panose="020F0909000000000000" pitchFamily="49" charset="-120"/>
              </a:rPr>
              <a:t>APP</a:t>
            </a:r>
            <a:r>
              <a:rPr lang="zh-TW" altLang="en-US" sz="4000" dirty="0" smtClean="0">
                <a:latin typeface="華康新特圓體" panose="020F0909000000000000" pitchFamily="49" charset="-120"/>
                <a:ea typeface="華康新特圓體" panose="020F0909000000000000" pitchFamily="49" charset="-120"/>
              </a:rPr>
              <a:t>，</a:t>
            </a:r>
            <a:r>
              <a:rPr lang="en-US" altLang="zh-TW" sz="4000" dirty="0" smtClean="0">
                <a:latin typeface="華康新特圓體" panose="020F0909000000000000" pitchFamily="49" charset="-120"/>
                <a:ea typeface="華康新特圓體" panose="020F0909000000000000" pitchFamily="49" charset="-120"/>
              </a:rPr>
              <a:t/>
            </a:r>
            <a:br>
              <a:rPr lang="en-US" altLang="zh-TW" sz="4000" dirty="0" smtClean="0">
                <a:latin typeface="華康新特圓體" panose="020F0909000000000000" pitchFamily="49" charset="-120"/>
                <a:ea typeface="華康新特圓體" panose="020F0909000000000000" pitchFamily="49" charset="-120"/>
              </a:rPr>
            </a:br>
            <a:r>
              <a:rPr lang="zh-TW" altLang="en-US" sz="4000" dirty="0" smtClean="0">
                <a:latin typeface="華康新特圓體" panose="020F0909000000000000" pitchFamily="49" charset="-120"/>
                <a:ea typeface="華康新特圓體" panose="020F0909000000000000" pitchFamily="49" charset="-120"/>
              </a:rPr>
              <a:t>沒有結合到</a:t>
            </a:r>
            <a:r>
              <a:rPr lang="zh-TW" altLang="en-US" sz="4800" dirty="0" smtClean="0">
                <a:solidFill>
                  <a:srgbClr val="FF0000"/>
                </a:solidFill>
                <a:latin typeface="華康新特圓體" panose="020F0909000000000000" pitchFamily="49" charset="-120"/>
                <a:ea typeface="華康新特圓體" panose="020F0909000000000000" pitchFamily="49" charset="-120"/>
              </a:rPr>
              <a:t>學校課程</a:t>
            </a:r>
            <a:r>
              <a:rPr lang="zh-TW" altLang="en-US" sz="4000" dirty="0" smtClean="0">
                <a:latin typeface="華康新特圓體" panose="020F0909000000000000" pitchFamily="49" charset="-120"/>
                <a:ea typeface="華康新特圓體" panose="020F0909000000000000" pitchFamily="49" charset="-120"/>
              </a:rPr>
              <a:t>和</a:t>
            </a:r>
            <a:r>
              <a:rPr lang="zh-TW" altLang="en-US" sz="4800" dirty="0" smtClean="0">
                <a:solidFill>
                  <a:srgbClr val="FF0000"/>
                </a:solidFill>
                <a:latin typeface="華康新特圓體" panose="020F0909000000000000" pitchFamily="49" charset="-120"/>
                <a:ea typeface="華康新特圓體" panose="020F0909000000000000" pitchFamily="49" charset="-120"/>
              </a:rPr>
              <a:t>所學技能</a:t>
            </a:r>
            <a:r>
              <a:rPr lang="zh-TW" altLang="en-US" sz="4000" dirty="0" smtClean="0">
                <a:latin typeface="華康新特圓體" panose="020F0909000000000000" pitchFamily="49" charset="-120"/>
                <a:ea typeface="華康新特圓體" panose="020F0909000000000000" pitchFamily="49" charset="-120"/>
              </a:rPr>
              <a:t>的</a:t>
            </a:r>
            <a:r>
              <a:rPr lang="en-US" altLang="zh-TW" sz="4000" dirty="0" smtClean="0">
                <a:latin typeface="華康新特圓體" panose="020F0909000000000000" pitchFamily="49" charset="-120"/>
                <a:ea typeface="華康新特圓體" panose="020F0909000000000000" pitchFamily="49" charset="-120"/>
              </a:rPr>
              <a:t>APP</a:t>
            </a:r>
            <a:r>
              <a:rPr lang="zh-TW" altLang="en-US" sz="4000" dirty="0" smtClean="0">
                <a:latin typeface="華康新特圓體" panose="020F0909000000000000" pitchFamily="49" charset="-120"/>
                <a:ea typeface="華康新特圓體" panose="020F0909000000000000" pitchFamily="49" charset="-120"/>
              </a:rPr>
              <a:t>。</a:t>
            </a:r>
            <a:endParaRPr lang="zh-TW" altLang="en-US" sz="4000" dirty="0">
              <a:latin typeface="華康新特圓體" panose="020F0909000000000000" pitchFamily="49" charset="-120"/>
              <a:ea typeface="華康新特圓體" panose="020F0909000000000000" pitchFamily="49" charset="-120"/>
            </a:endParaRPr>
          </a:p>
        </p:txBody>
      </p:sp>
    </p:spTree>
    <p:extLst>
      <p:ext uri="{BB962C8B-B14F-4D97-AF65-F5344CB8AC3E}">
        <p14:creationId xmlns:p14="http://schemas.microsoft.com/office/powerpoint/2010/main" val="13959396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DF3D3"/>
          </a:solidFill>
          <a:ln>
            <a:solidFill>
              <a:srgbClr val="FDF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AutoShape 17"/>
          <p:cNvSpPr>
            <a:spLocks/>
          </p:cNvSpPr>
          <p:nvPr/>
        </p:nvSpPr>
        <p:spPr bwMode="auto">
          <a:xfrm>
            <a:off x="10527704" y="2682795"/>
            <a:ext cx="1402556" cy="1214437"/>
          </a:xfrm>
          <a:custGeom>
            <a:avLst/>
            <a:gdLst>
              <a:gd name="T0" fmla="*/ 1402480 w 18559"/>
              <a:gd name="T1" fmla="*/ 1280217 h 19570"/>
              <a:gd name="T2" fmla="*/ 1402480 w 18559"/>
              <a:gd name="T3" fmla="*/ 1280217 h 19570"/>
              <a:gd name="T4" fmla="*/ 1402480 w 18559"/>
              <a:gd name="T5" fmla="*/ 1280217 h 19570"/>
              <a:gd name="T6" fmla="*/ 1402480 w 18559"/>
              <a:gd name="T7" fmla="*/ 1280217 h 195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559" h="19570">
                <a:moveTo>
                  <a:pt x="12386" y="18458"/>
                </a:moveTo>
                <a:cubicBezTo>
                  <a:pt x="12386" y="18458"/>
                  <a:pt x="16653" y="17188"/>
                  <a:pt x="18101" y="12617"/>
                </a:cubicBezTo>
                <a:cubicBezTo>
                  <a:pt x="19547" y="8045"/>
                  <a:pt x="17893" y="565"/>
                  <a:pt x="8357" y="18"/>
                </a:cubicBezTo>
                <a:cubicBezTo>
                  <a:pt x="-1180" y="-530"/>
                  <a:pt x="-2052" y="11715"/>
                  <a:pt x="3201" y="16145"/>
                </a:cubicBezTo>
                <a:cubicBezTo>
                  <a:pt x="3201" y="16145"/>
                  <a:pt x="2334" y="18065"/>
                  <a:pt x="1013" y="18264"/>
                </a:cubicBezTo>
                <a:cubicBezTo>
                  <a:pt x="1013" y="18264"/>
                  <a:pt x="6452" y="21069"/>
                  <a:pt x="12386" y="18458"/>
                </a:cubicBezTo>
                <a:close/>
              </a:path>
            </a:pathLst>
          </a:custGeom>
          <a:solidFill>
            <a:srgbClr val="4BC9D0"/>
          </a:solidFill>
          <a:ln>
            <a:noFill/>
          </a:ln>
          <a:effectLst/>
          <a:extLst/>
        </p:spPr>
        <p:txBody>
          <a:bodyPr lIns="25400" tIns="25400" rIns="25400" bIns="25400" anchor="ct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id-ID" sz="900" b="0" i="0" u="none" strike="noStrike" kern="1200" cap="none" spc="0" normalizeH="0" baseline="0" noProof="0" dirty="0">
              <a:ln>
                <a:noFill/>
              </a:ln>
              <a:solidFill>
                <a:prstClr val="black"/>
              </a:solidFill>
              <a:effectLst/>
              <a:uLnTx/>
              <a:uFillTx/>
              <a:latin typeface="Roboto Light" panose="02000000000000000000" pitchFamily="2" charset="0"/>
              <a:ea typeface="+mn-ea"/>
              <a:cs typeface="+mn-cs"/>
            </a:endParaRPr>
          </a:p>
        </p:txBody>
      </p:sp>
      <p:sp>
        <p:nvSpPr>
          <p:cNvPr id="20" name="AutoShape 18"/>
          <p:cNvSpPr>
            <a:spLocks/>
          </p:cNvSpPr>
          <p:nvPr/>
        </p:nvSpPr>
        <p:spPr bwMode="auto">
          <a:xfrm>
            <a:off x="8115696" y="1357311"/>
            <a:ext cx="2150269" cy="2166937"/>
          </a:xfrm>
          <a:custGeom>
            <a:avLst/>
            <a:gdLst>
              <a:gd name="T0" fmla="*/ 2150158 w 19415"/>
              <a:gd name="T1" fmla="*/ 2490022 h 20101"/>
              <a:gd name="T2" fmla="*/ 2150158 w 19415"/>
              <a:gd name="T3" fmla="*/ 2490022 h 20101"/>
              <a:gd name="T4" fmla="*/ 2150158 w 19415"/>
              <a:gd name="T5" fmla="*/ 2490022 h 20101"/>
              <a:gd name="T6" fmla="*/ 2150158 w 19415"/>
              <a:gd name="T7" fmla="*/ 2490022 h 201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15" h="20101">
                <a:moveTo>
                  <a:pt x="437" y="10901"/>
                </a:moveTo>
                <a:cubicBezTo>
                  <a:pt x="437" y="10901"/>
                  <a:pt x="-1790" y="4367"/>
                  <a:pt x="3812" y="1434"/>
                </a:cubicBezTo>
                <a:cubicBezTo>
                  <a:pt x="9414" y="-1499"/>
                  <a:pt x="19000" y="-233"/>
                  <a:pt x="19405" y="8034"/>
                </a:cubicBezTo>
                <a:cubicBezTo>
                  <a:pt x="19809" y="16300"/>
                  <a:pt x="8267" y="20100"/>
                  <a:pt x="7254" y="20100"/>
                </a:cubicBezTo>
                <a:cubicBezTo>
                  <a:pt x="7254" y="20100"/>
                  <a:pt x="8537" y="18434"/>
                  <a:pt x="8807" y="17100"/>
                </a:cubicBezTo>
                <a:cubicBezTo>
                  <a:pt x="8807" y="17100"/>
                  <a:pt x="1584" y="17300"/>
                  <a:pt x="437" y="10901"/>
                </a:cubicBezTo>
                <a:close/>
              </a:path>
            </a:pathLst>
          </a:custGeom>
          <a:solidFill>
            <a:srgbClr val="FFA360"/>
          </a:solidFill>
          <a:ln>
            <a:noFill/>
          </a:ln>
          <a:effectLst/>
          <a:extLst/>
        </p:spPr>
        <p:txBody>
          <a:bodyPr lIns="25400" tIns="25400" rIns="25400" bIns="25400" anchor="ct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id-ID" sz="900" b="0" i="0" u="none" strike="noStrike" kern="1200" cap="none" spc="0" normalizeH="0" baseline="0" noProof="0" dirty="0">
              <a:ln>
                <a:noFill/>
              </a:ln>
              <a:solidFill>
                <a:prstClr val="black"/>
              </a:solidFill>
              <a:effectLst/>
              <a:uLnTx/>
              <a:uFillTx/>
              <a:latin typeface="Roboto Light" panose="02000000000000000000" pitchFamily="2" charset="0"/>
              <a:ea typeface="+mn-ea"/>
              <a:cs typeface="+mn-cs"/>
            </a:endParaRPr>
          </a:p>
        </p:txBody>
      </p:sp>
      <p:sp>
        <p:nvSpPr>
          <p:cNvPr id="22" name="AutoShape 20"/>
          <p:cNvSpPr>
            <a:spLocks/>
          </p:cNvSpPr>
          <p:nvPr/>
        </p:nvSpPr>
        <p:spPr bwMode="auto">
          <a:xfrm>
            <a:off x="9955016" y="4307433"/>
            <a:ext cx="685182" cy="625539"/>
          </a:xfrm>
          <a:custGeom>
            <a:avLst/>
            <a:gdLst>
              <a:gd name="T0" fmla="*/ 1015207 w 18178"/>
              <a:gd name="T1" fmla="*/ 1060778 h 17410"/>
              <a:gd name="T2" fmla="*/ 1015207 w 18178"/>
              <a:gd name="T3" fmla="*/ 1060778 h 17410"/>
              <a:gd name="T4" fmla="*/ 1015207 w 18178"/>
              <a:gd name="T5" fmla="*/ 1060778 h 17410"/>
              <a:gd name="T6" fmla="*/ 1015207 w 18178"/>
              <a:gd name="T7" fmla="*/ 1060778 h 174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178" h="17410">
                <a:moveTo>
                  <a:pt x="2655" y="12934"/>
                </a:moveTo>
                <a:cubicBezTo>
                  <a:pt x="2655" y="12934"/>
                  <a:pt x="-551" y="9843"/>
                  <a:pt x="1226" y="4932"/>
                </a:cubicBezTo>
                <a:cubicBezTo>
                  <a:pt x="3004" y="20"/>
                  <a:pt x="7866" y="-1104"/>
                  <a:pt x="12856" y="1029"/>
                </a:cubicBezTo>
                <a:cubicBezTo>
                  <a:pt x="17846" y="3162"/>
                  <a:pt x="21049" y="7097"/>
                  <a:pt x="14457" y="15319"/>
                </a:cubicBezTo>
                <a:cubicBezTo>
                  <a:pt x="8193" y="20496"/>
                  <a:pt x="0" y="14427"/>
                  <a:pt x="0" y="14427"/>
                </a:cubicBezTo>
                <a:cubicBezTo>
                  <a:pt x="0" y="14427"/>
                  <a:pt x="2302" y="14369"/>
                  <a:pt x="2655" y="12934"/>
                </a:cubicBezTo>
                <a:close/>
              </a:path>
            </a:pathLst>
          </a:custGeom>
          <a:solidFill>
            <a:srgbClr val="FFA360"/>
          </a:solidFill>
          <a:ln>
            <a:noFill/>
          </a:ln>
          <a:effectLst/>
          <a:extLst/>
        </p:spPr>
        <p:txBody>
          <a:bodyPr lIns="25400" tIns="25400" rIns="25400" bIns="25400" anchor="ct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id-ID" sz="900" b="0" i="0" u="none" strike="noStrike" kern="1200" cap="none" spc="0" normalizeH="0" baseline="0" noProof="0" dirty="0">
              <a:ln>
                <a:noFill/>
              </a:ln>
              <a:solidFill>
                <a:prstClr val="black"/>
              </a:solidFill>
              <a:effectLst/>
              <a:uLnTx/>
              <a:uFillTx/>
              <a:latin typeface="Roboto Light" panose="02000000000000000000" pitchFamily="2" charset="0"/>
              <a:ea typeface="+mn-ea"/>
              <a:cs typeface="+mn-cs"/>
            </a:endParaRPr>
          </a:p>
        </p:txBody>
      </p:sp>
      <p:sp>
        <p:nvSpPr>
          <p:cNvPr id="25" name="AutoShape 23"/>
          <p:cNvSpPr>
            <a:spLocks/>
          </p:cNvSpPr>
          <p:nvPr/>
        </p:nvSpPr>
        <p:spPr bwMode="auto">
          <a:xfrm>
            <a:off x="1276350" y="2250282"/>
            <a:ext cx="435769" cy="503237"/>
          </a:xfrm>
          <a:custGeom>
            <a:avLst/>
            <a:gdLst>
              <a:gd name="T0" fmla="*/ 435769 w 21600"/>
              <a:gd name="T1" fmla="*/ 503238 h 21600"/>
              <a:gd name="T2" fmla="*/ 435769 w 21600"/>
              <a:gd name="T3" fmla="*/ 503238 h 21600"/>
              <a:gd name="T4" fmla="*/ 435769 w 21600"/>
              <a:gd name="T5" fmla="*/ 503238 h 21600"/>
              <a:gd name="T6" fmla="*/ 435769 w 21600"/>
              <a:gd name="T7" fmla="*/ 5032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600"/>
                </a:lnTo>
                <a:lnTo>
                  <a:pt x="0" y="16199"/>
                </a:lnTo>
                <a:lnTo>
                  <a:pt x="0" y="5400"/>
                </a:lnTo>
                <a:lnTo>
                  <a:pt x="10800" y="0"/>
                </a:lnTo>
                <a:close/>
              </a:path>
            </a:pathLst>
          </a:custGeom>
          <a:solidFill>
            <a:schemeClr val="tx1">
              <a:lumMod val="75000"/>
              <a:lumOff val="25000"/>
            </a:schemeClr>
          </a:solidFill>
          <a:ln>
            <a:noFill/>
          </a:ln>
          <a:effectLst/>
          <a:extLst/>
        </p:spPr>
        <p:txBody>
          <a:bodyPr lIns="25400" tIns="25400" rIns="25400" bIns="25400" anchor="ct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id-ID" sz="900" b="0" i="0" u="none" strike="noStrike" kern="1200" cap="none" spc="0" normalizeH="0" baseline="0" noProof="0" dirty="0">
              <a:ln>
                <a:noFill/>
              </a:ln>
              <a:solidFill>
                <a:prstClr val="white"/>
              </a:solidFill>
              <a:effectLst/>
              <a:uLnTx/>
              <a:uFillTx/>
              <a:latin typeface="Roboto Light" panose="02000000000000000000" pitchFamily="2" charset="0"/>
              <a:ea typeface="+mn-ea"/>
              <a:cs typeface="+mn-cs"/>
            </a:endParaRPr>
          </a:p>
        </p:txBody>
      </p:sp>
      <p:sp>
        <p:nvSpPr>
          <p:cNvPr id="26" name="AutoShape 24"/>
          <p:cNvSpPr>
            <a:spLocks/>
          </p:cNvSpPr>
          <p:nvPr/>
        </p:nvSpPr>
        <p:spPr bwMode="auto">
          <a:xfrm>
            <a:off x="1276350" y="3252789"/>
            <a:ext cx="435769" cy="502444"/>
          </a:xfrm>
          <a:custGeom>
            <a:avLst/>
            <a:gdLst>
              <a:gd name="T0" fmla="*/ 435769 w 21600"/>
              <a:gd name="T1" fmla="*/ 502444 h 21600"/>
              <a:gd name="T2" fmla="*/ 435769 w 21600"/>
              <a:gd name="T3" fmla="*/ 502444 h 21600"/>
              <a:gd name="T4" fmla="*/ 435769 w 21600"/>
              <a:gd name="T5" fmla="*/ 502444 h 21600"/>
              <a:gd name="T6" fmla="*/ 435769 w 21600"/>
              <a:gd name="T7" fmla="*/ 5024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600"/>
                </a:lnTo>
                <a:lnTo>
                  <a:pt x="0" y="16199"/>
                </a:lnTo>
                <a:lnTo>
                  <a:pt x="0" y="5400"/>
                </a:lnTo>
                <a:lnTo>
                  <a:pt x="10800" y="0"/>
                </a:lnTo>
                <a:close/>
              </a:path>
            </a:pathLst>
          </a:custGeom>
          <a:solidFill>
            <a:srgbClr val="4BC9D0"/>
          </a:solidFill>
          <a:ln>
            <a:noFill/>
          </a:ln>
          <a:effectLst/>
          <a:extLst/>
        </p:spPr>
        <p:txBody>
          <a:bodyPr lIns="25400" tIns="25400" rIns="25400" bIns="25400" anchor="ct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id-ID" sz="900" b="0" i="0" u="none" strike="noStrike" kern="1200" cap="none" spc="0" normalizeH="0" baseline="0" noProof="0" dirty="0">
              <a:ln>
                <a:noFill/>
              </a:ln>
              <a:solidFill>
                <a:prstClr val="white"/>
              </a:solidFill>
              <a:effectLst/>
              <a:uLnTx/>
              <a:uFillTx/>
              <a:latin typeface="Roboto Light" panose="02000000000000000000" pitchFamily="2" charset="0"/>
              <a:ea typeface="+mn-ea"/>
              <a:cs typeface="+mn-cs"/>
            </a:endParaRPr>
          </a:p>
        </p:txBody>
      </p:sp>
      <p:sp>
        <p:nvSpPr>
          <p:cNvPr id="27" name="AutoShape 25"/>
          <p:cNvSpPr>
            <a:spLocks/>
          </p:cNvSpPr>
          <p:nvPr/>
        </p:nvSpPr>
        <p:spPr bwMode="auto">
          <a:xfrm>
            <a:off x="1276350" y="4254500"/>
            <a:ext cx="435769" cy="503237"/>
          </a:xfrm>
          <a:custGeom>
            <a:avLst/>
            <a:gdLst>
              <a:gd name="T0" fmla="*/ 435769 w 21600"/>
              <a:gd name="T1" fmla="*/ 503238 h 21600"/>
              <a:gd name="T2" fmla="*/ 435769 w 21600"/>
              <a:gd name="T3" fmla="*/ 503238 h 21600"/>
              <a:gd name="T4" fmla="*/ 435769 w 21600"/>
              <a:gd name="T5" fmla="*/ 503238 h 21600"/>
              <a:gd name="T6" fmla="*/ 435769 w 21600"/>
              <a:gd name="T7" fmla="*/ 5032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600"/>
                </a:lnTo>
                <a:lnTo>
                  <a:pt x="0" y="16199"/>
                </a:lnTo>
                <a:lnTo>
                  <a:pt x="0" y="5400"/>
                </a:lnTo>
                <a:lnTo>
                  <a:pt x="10800" y="0"/>
                </a:lnTo>
                <a:close/>
              </a:path>
            </a:pathLst>
          </a:custGeom>
          <a:solidFill>
            <a:schemeClr val="tx1">
              <a:lumMod val="75000"/>
              <a:lumOff val="25000"/>
            </a:schemeClr>
          </a:solidFill>
          <a:ln>
            <a:noFill/>
          </a:ln>
          <a:effectLst/>
          <a:extLst/>
        </p:spPr>
        <p:txBody>
          <a:bodyPr lIns="25400" tIns="25400" rIns="25400" bIns="25400" anchor="ct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id-ID" sz="900" b="0" i="0" u="none" strike="noStrike" kern="1200" cap="none" spc="0" normalizeH="0" baseline="0" noProof="0" dirty="0">
              <a:ln>
                <a:noFill/>
              </a:ln>
              <a:solidFill>
                <a:prstClr val="white"/>
              </a:solidFill>
              <a:effectLst/>
              <a:uLnTx/>
              <a:uFillTx/>
              <a:latin typeface="Roboto Light" panose="02000000000000000000" pitchFamily="2" charset="0"/>
              <a:ea typeface="+mn-ea"/>
              <a:cs typeface="+mn-cs"/>
            </a:endParaRPr>
          </a:p>
        </p:txBody>
      </p:sp>
      <p:sp>
        <p:nvSpPr>
          <p:cNvPr id="28" name="AutoShape 26"/>
          <p:cNvSpPr>
            <a:spLocks/>
          </p:cNvSpPr>
          <p:nvPr/>
        </p:nvSpPr>
        <p:spPr bwMode="auto">
          <a:xfrm>
            <a:off x="1276350" y="5257007"/>
            <a:ext cx="435769" cy="502444"/>
          </a:xfrm>
          <a:custGeom>
            <a:avLst/>
            <a:gdLst>
              <a:gd name="T0" fmla="*/ 435769 w 21600"/>
              <a:gd name="T1" fmla="*/ 502444 h 21600"/>
              <a:gd name="T2" fmla="*/ 435769 w 21600"/>
              <a:gd name="T3" fmla="*/ 502444 h 21600"/>
              <a:gd name="T4" fmla="*/ 435769 w 21600"/>
              <a:gd name="T5" fmla="*/ 502444 h 21600"/>
              <a:gd name="T6" fmla="*/ 435769 w 21600"/>
              <a:gd name="T7" fmla="*/ 5024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600"/>
                </a:lnTo>
                <a:lnTo>
                  <a:pt x="0" y="16199"/>
                </a:lnTo>
                <a:lnTo>
                  <a:pt x="0" y="5400"/>
                </a:lnTo>
                <a:lnTo>
                  <a:pt x="10800" y="0"/>
                </a:lnTo>
                <a:close/>
              </a:path>
            </a:pathLst>
          </a:custGeom>
          <a:solidFill>
            <a:srgbClr val="4BC9D0"/>
          </a:solidFill>
          <a:ln>
            <a:noFill/>
          </a:ln>
          <a:effectLst/>
          <a:extLst/>
        </p:spPr>
        <p:txBody>
          <a:bodyPr lIns="25400" tIns="25400" rIns="25400" bIns="25400" anchor="ct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id-ID" sz="900" b="0" i="0" u="none" strike="noStrike" kern="1200" cap="none" spc="0" normalizeH="0" baseline="0" noProof="0" dirty="0">
              <a:ln>
                <a:noFill/>
              </a:ln>
              <a:solidFill>
                <a:prstClr val="white"/>
              </a:solidFill>
              <a:effectLst/>
              <a:uLnTx/>
              <a:uFillTx/>
              <a:latin typeface="Roboto Light" panose="02000000000000000000" pitchFamily="2" charset="0"/>
              <a:ea typeface="+mn-ea"/>
              <a:cs typeface="+mn-cs"/>
            </a:endParaRPr>
          </a:p>
        </p:txBody>
      </p:sp>
      <p:sp>
        <p:nvSpPr>
          <p:cNvPr id="29" name="AutoShape 27"/>
          <p:cNvSpPr>
            <a:spLocks/>
          </p:cNvSpPr>
          <p:nvPr/>
        </p:nvSpPr>
        <p:spPr bwMode="auto">
          <a:xfrm>
            <a:off x="1285875" y="2337595"/>
            <a:ext cx="416719" cy="328612"/>
          </a:xfrm>
          <a:custGeom>
            <a:avLst/>
            <a:gdLst>
              <a:gd name="T0" fmla="*/ 416719 w 21600"/>
              <a:gd name="T1" fmla="*/ 328613 h 21600"/>
              <a:gd name="T2" fmla="*/ 416719 w 21600"/>
              <a:gd name="T3" fmla="*/ 328613 h 21600"/>
              <a:gd name="T4" fmla="*/ 416719 w 21600"/>
              <a:gd name="T5" fmla="*/ 328613 h 21600"/>
              <a:gd name="T6" fmla="*/ 416719 w 21600"/>
              <a:gd name="T7" fmla="*/ 328613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lgn="r" defTabSz="547688">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1pPr>
            <a:lvl2pPr algn="r" defTabSz="547688">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2pPr>
            <a:lvl3pPr algn="r" defTabSz="547688">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3pPr>
            <a:lvl4pPr algn="r" defTabSz="547688">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4pPr>
            <a:lvl5pPr algn="r" defTabSz="547688">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5pPr>
            <a:lvl6pPr marL="1371600" indent="914400" algn="r" defTabSz="547688"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6pPr>
            <a:lvl7pPr marL="1828800" indent="914400" algn="r" defTabSz="547688"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7pPr>
            <a:lvl8pPr marL="2286000" indent="914400" algn="r" defTabSz="547688"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8pPr>
            <a:lvl9pPr marL="2743200" indent="914400" algn="r" defTabSz="547688"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9pPr>
          </a:lstStyle>
          <a:p>
            <a:pPr marL="0" marR="0" lvl="0" indent="0" algn="ctr" defTabSz="547688" rtl="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Roboto Light" panose="02000000000000000000" pitchFamily="2" charset="0"/>
              <a:ea typeface="MS PGothic" panose="020B0600070205080204" pitchFamily="34" charset="-128"/>
              <a:cs typeface="+mn-cs"/>
              <a:sym typeface="Roboto" panose="02000000000000000000" pitchFamily="2" charset="0"/>
            </a:endParaRPr>
          </a:p>
        </p:txBody>
      </p:sp>
      <p:sp>
        <p:nvSpPr>
          <p:cNvPr id="30" name="AutoShape 28"/>
          <p:cNvSpPr>
            <a:spLocks/>
          </p:cNvSpPr>
          <p:nvPr/>
        </p:nvSpPr>
        <p:spPr bwMode="auto">
          <a:xfrm>
            <a:off x="1285875" y="3330575"/>
            <a:ext cx="416719" cy="329407"/>
          </a:xfrm>
          <a:custGeom>
            <a:avLst/>
            <a:gdLst>
              <a:gd name="T0" fmla="*/ 416719 w 21600"/>
              <a:gd name="T1" fmla="*/ 329407 h 21600"/>
              <a:gd name="T2" fmla="*/ 416719 w 21600"/>
              <a:gd name="T3" fmla="*/ 329407 h 21600"/>
              <a:gd name="T4" fmla="*/ 416719 w 21600"/>
              <a:gd name="T5" fmla="*/ 329407 h 21600"/>
              <a:gd name="T6" fmla="*/ 416719 w 21600"/>
              <a:gd name="T7" fmla="*/ 32940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lgn="r" defTabSz="547688">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1pPr>
            <a:lvl2pPr algn="r" defTabSz="547688">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2pPr>
            <a:lvl3pPr algn="r" defTabSz="547688">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3pPr>
            <a:lvl4pPr algn="r" defTabSz="547688">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4pPr>
            <a:lvl5pPr algn="r" defTabSz="547688">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5pPr>
            <a:lvl6pPr marL="1371600" indent="914400" algn="r" defTabSz="547688"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6pPr>
            <a:lvl7pPr marL="1828800" indent="914400" algn="r" defTabSz="547688"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7pPr>
            <a:lvl8pPr marL="2286000" indent="914400" algn="r" defTabSz="547688"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8pPr>
            <a:lvl9pPr marL="2743200" indent="914400" algn="r" defTabSz="547688"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9pPr>
          </a:lstStyle>
          <a:p>
            <a:pPr marL="0" marR="0" lvl="0" indent="0" algn="ctr" defTabSz="547688" rtl="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Roboto Light" panose="02000000000000000000" pitchFamily="2" charset="0"/>
              <a:ea typeface="MS PGothic" panose="020B0600070205080204" pitchFamily="34" charset="-128"/>
              <a:cs typeface="+mn-cs"/>
              <a:sym typeface="Roboto" panose="02000000000000000000" pitchFamily="2" charset="0"/>
            </a:endParaRPr>
          </a:p>
        </p:txBody>
      </p:sp>
      <p:sp>
        <p:nvSpPr>
          <p:cNvPr id="31" name="AutoShape 29"/>
          <p:cNvSpPr>
            <a:spLocks/>
          </p:cNvSpPr>
          <p:nvPr/>
        </p:nvSpPr>
        <p:spPr bwMode="auto">
          <a:xfrm>
            <a:off x="1285875" y="4341814"/>
            <a:ext cx="416719" cy="328612"/>
          </a:xfrm>
          <a:custGeom>
            <a:avLst/>
            <a:gdLst>
              <a:gd name="T0" fmla="*/ 416719 w 21600"/>
              <a:gd name="T1" fmla="*/ 328613 h 21600"/>
              <a:gd name="T2" fmla="*/ 416719 w 21600"/>
              <a:gd name="T3" fmla="*/ 328613 h 21600"/>
              <a:gd name="T4" fmla="*/ 416719 w 21600"/>
              <a:gd name="T5" fmla="*/ 328613 h 21600"/>
              <a:gd name="T6" fmla="*/ 416719 w 21600"/>
              <a:gd name="T7" fmla="*/ 328613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lgn="r" defTabSz="547688">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1pPr>
            <a:lvl2pPr algn="r" defTabSz="547688">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2pPr>
            <a:lvl3pPr algn="r" defTabSz="547688">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3pPr>
            <a:lvl4pPr algn="r" defTabSz="547688">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4pPr>
            <a:lvl5pPr algn="r" defTabSz="547688">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5pPr>
            <a:lvl6pPr marL="1371600" indent="914400" algn="r" defTabSz="547688"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6pPr>
            <a:lvl7pPr marL="1828800" indent="914400" algn="r" defTabSz="547688"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7pPr>
            <a:lvl8pPr marL="2286000" indent="914400" algn="r" defTabSz="547688"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8pPr>
            <a:lvl9pPr marL="2743200" indent="914400" algn="r" defTabSz="547688"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9pPr>
          </a:lstStyle>
          <a:p>
            <a:pPr marL="0" marR="0" lvl="0" indent="0" algn="ctr" defTabSz="547688" rtl="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Roboto Light" panose="02000000000000000000" pitchFamily="2" charset="0"/>
              <a:ea typeface="MS PGothic" panose="020B0600070205080204" pitchFamily="34" charset="-128"/>
              <a:cs typeface="+mn-cs"/>
              <a:sym typeface="Roboto" panose="02000000000000000000" pitchFamily="2" charset="0"/>
            </a:endParaRPr>
          </a:p>
        </p:txBody>
      </p:sp>
      <p:sp>
        <p:nvSpPr>
          <p:cNvPr id="32" name="AutoShape 30"/>
          <p:cNvSpPr>
            <a:spLocks/>
          </p:cNvSpPr>
          <p:nvPr/>
        </p:nvSpPr>
        <p:spPr bwMode="auto">
          <a:xfrm>
            <a:off x="1285875" y="5352258"/>
            <a:ext cx="416719" cy="328612"/>
          </a:xfrm>
          <a:custGeom>
            <a:avLst/>
            <a:gdLst>
              <a:gd name="T0" fmla="*/ 416719 w 21600"/>
              <a:gd name="T1" fmla="*/ 328613 h 21600"/>
              <a:gd name="T2" fmla="*/ 416719 w 21600"/>
              <a:gd name="T3" fmla="*/ 328613 h 21600"/>
              <a:gd name="T4" fmla="*/ 416719 w 21600"/>
              <a:gd name="T5" fmla="*/ 328613 h 21600"/>
              <a:gd name="T6" fmla="*/ 416719 w 21600"/>
              <a:gd name="T7" fmla="*/ 328613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lgn="r" defTabSz="547688">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1pPr>
            <a:lvl2pPr algn="r" defTabSz="547688">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2pPr>
            <a:lvl3pPr algn="r" defTabSz="547688">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3pPr>
            <a:lvl4pPr algn="r" defTabSz="547688">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4pPr>
            <a:lvl5pPr algn="r" defTabSz="547688">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5pPr>
            <a:lvl6pPr marL="1371600" indent="914400" algn="r" defTabSz="547688"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6pPr>
            <a:lvl7pPr marL="1828800" indent="914400" algn="r" defTabSz="547688"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7pPr>
            <a:lvl8pPr marL="2286000" indent="914400" algn="r" defTabSz="547688"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8pPr>
            <a:lvl9pPr marL="2743200" indent="914400" algn="r" defTabSz="547688"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9pPr>
          </a:lstStyle>
          <a:p>
            <a:pPr marL="0" marR="0" lvl="0" indent="0" algn="ctr" defTabSz="547688" rtl="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Roboto Light" panose="02000000000000000000" pitchFamily="2" charset="0"/>
              <a:ea typeface="MS PGothic" panose="020B0600070205080204" pitchFamily="34" charset="-128"/>
              <a:cs typeface="+mn-cs"/>
              <a:sym typeface="Roboto" panose="02000000000000000000" pitchFamily="2" charset="0"/>
            </a:endParaRPr>
          </a:p>
        </p:txBody>
      </p:sp>
      <p:sp>
        <p:nvSpPr>
          <p:cNvPr id="38" name="矩形 37"/>
          <p:cNvSpPr/>
          <p:nvPr/>
        </p:nvSpPr>
        <p:spPr>
          <a:xfrm>
            <a:off x="469900" y="457200"/>
            <a:ext cx="6991602" cy="1132618"/>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1" lang="zh-TW" altLang="en-US" sz="6600" b="0" i="0" u="none" strike="noStrike" kern="1200" cap="none" spc="0" normalizeH="0" baseline="0" noProof="0" dirty="0">
                <a:ln>
                  <a:noFill/>
                </a:ln>
                <a:solidFill>
                  <a:srgbClr val="131E54"/>
                </a:solidFill>
                <a:effectLst/>
                <a:uLnTx/>
                <a:uFillTx/>
                <a:latin typeface="華康新特圓體" panose="020F0909000000000000" pitchFamily="49" charset="-120"/>
                <a:ea typeface="華康新特圓體" panose="020F0909000000000000" pitchFamily="49" charset="-120"/>
                <a:cs typeface="微软雅黑"/>
              </a:rPr>
              <a:t>以</a:t>
            </a:r>
            <a:r>
              <a:rPr kumimoji="1" lang="zh-TW" altLang="en-US" sz="6600" b="0" i="0" u="none" strike="noStrike" kern="1200" cap="none" spc="0" normalizeH="0" baseline="0" noProof="0" dirty="0" smtClean="0">
                <a:ln>
                  <a:noFill/>
                </a:ln>
                <a:solidFill>
                  <a:srgbClr val="131E54"/>
                </a:solidFill>
                <a:effectLst/>
                <a:uLnTx/>
                <a:uFillTx/>
                <a:latin typeface="華康新特圓體" panose="020F0909000000000000" pitchFamily="49" charset="-120"/>
                <a:ea typeface="華康新特圓體" panose="020F0909000000000000" pitchFamily="49" charset="-120"/>
                <a:cs typeface="微软雅黑"/>
              </a:rPr>
              <a:t>學生的角度來看</a:t>
            </a:r>
            <a:endParaRPr kumimoji="1" lang="zh-CN" altLang="en-US" sz="6600" b="0" i="0" u="none" strike="noStrike" kern="1200" cap="none" spc="0" normalizeH="0" baseline="0" noProof="0" dirty="0">
              <a:ln>
                <a:noFill/>
              </a:ln>
              <a:solidFill>
                <a:srgbClr val="131E54"/>
              </a:solidFill>
              <a:effectLst/>
              <a:uLnTx/>
              <a:uFillTx/>
              <a:latin typeface="華康新特圓體" panose="020F0909000000000000" pitchFamily="49" charset="-120"/>
              <a:ea typeface="華康新特圓體" panose="020F0909000000000000" pitchFamily="49" charset="-120"/>
              <a:cs typeface="微软雅黑"/>
            </a:endParaRPr>
          </a:p>
        </p:txBody>
      </p:sp>
      <p:sp>
        <p:nvSpPr>
          <p:cNvPr id="39" name="Subtitle 2"/>
          <p:cNvSpPr txBox="1">
            <a:spLocks/>
          </p:cNvSpPr>
          <p:nvPr/>
        </p:nvSpPr>
        <p:spPr>
          <a:xfrm>
            <a:off x="1891125" y="2001416"/>
            <a:ext cx="4361378" cy="85347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20000"/>
              </a:lnSpc>
              <a:spcBef>
                <a:spcPct val="20000"/>
              </a:spcBef>
              <a:spcAft>
                <a:spcPts val="0"/>
              </a:spcAft>
              <a:buClrTx/>
              <a:buSzTx/>
              <a:buFont typeface="Arial"/>
              <a:buNone/>
              <a:tabLst/>
              <a:defRPr/>
            </a:pPr>
            <a:r>
              <a:rPr kumimoji="0" lang="zh-TW" altLang="en-US" sz="4400" b="0" i="0" u="none" strike="noStrike" kern="0" cap="none" spc="0" normalizeH="0" baseline="0" noProof="0" dirty="0" smtClean="0">
                <a:ln>
                  <a:noFill/>
                </a:ln>
                <a:solidFill>
                  <a:prstClr val="black">
                    <a:lumMod val="75000"/>
                    <a:lumOff val="25000"/>
                  </a:prstClr>
                </a:solidFill>
                <a:effectLst/>
                <a:uLnTx/>
                <a:uFillTx/>
                <a:latin typeface="華康新特圓體" panose="020F0909000000000000" pitchFamily="49" charset="-120"/>
                <a:ea typeface="華康新特圓體" panose="020F0909000000000000" pitchFamily="49" charset="-120"/>
              </a:rPr>
              <a:t>課業</a:t>
            </a:r>
            <a:endParaRPr kumimoji="0" lang="en-US" altLang="zh-CN" sz="4400" b="0" i="0" u="none" strike="noStrike" kern="0" cap="none" spc="0" normalizeH="0" baseline="0" noProof="0" dirty="0">
              <a:ln>
                <a:noFill/>
              </a:ln>
              <a:solidFill>
                <a:prstClr val="black">
                  <a:lumMod val="75000"/>
                  <a:lumOff val="25000"/>
                </a:prstClr>
              </a:solidFill>
              <a:effectLst/>
              <a:uLnTx/>
              <a:uFillTx/>
              <a:latin typeface="華康新特圓體" panose="020F0909000000000000" pitchFamily="49" charset="-120"/>
              <a:ea typeface="華康新特圓體" panose="020F0909000000000000" pitchFamily="49" charset="-120"/>
            </a:endParaRPr>
          </a:p>
        </p:txBody>
      </p:sp>
      <p:sp>
        <p:nvSpPr>
          <p:cNvPr id="40" name="Subtitle 2"/>
          <p:cNvSpPr txBox="1">
            <a:spLocks/>
          </p:cNvSpPr>
          <p:nvPr/>
        </p:nvSpPr>
        <p:spPr>
          <a:xfrm>
            <a:off x="1887032" y="5017993"/>
            <a:ext cx="4361378" cy="85347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20000"/>
              </a:lnSpc>
              <a:spcBef>
                <a:spcPct val="20000"/>
              </a:spcBef>
              <a:spcAft>
                <a:spcPts val="0"/>
              </a:spcAft>
              <a:buClrTx/>
              <a:buSzTx/>
              <a:buFont typeface="Arial"/>
              <a:buNone/>
              <a:tabLst/>
              <a:defRPr/>
            </a:pPr>
            <a:r>
              <a:rPr kumimoji="0" lang="zh-TW" altLang="en-US" sz="4400" b="1" i="0" u="none" strike="noStrike" kern="1200" cap="none" spc="0" normalizeH="0" baseline="0" noProof="0" dirty="0" smtClean="0">
                <a:ln>
                  <a:noFill/>
                </a:ln>
                <a:solidFill>
                  <a:prstClr val="black">
                    <a:lumMod val="75000"/>
                    <a:lumOff val="25000"/>
                  </a:prstClr>
                </a:solidFill>
                <a:effectLst/>
                <a:uLnTx/>
                <a:uFillTx/>
                <a:latin typeface="華康新特圓體" panose="020F0909000000000000" pitchFamily="49" charset="-120"/>
                <a:ea typeface="華康新特圓體" panose="020F0909000000000000" pitchFamily="49" charset="-120"/>
                <a:cs typeface="Lantinghei SC Demibold" charset="-122"/>
                <a:sym typeface="时尚中黑简体" charset="0"/>
              </a:rPr>
              <a:t>職業</a:t>
            </a:r>
            <a:endParaRPr kumimoji="0" lang="en-US" altLang="zh-CN" sz="4000" b="0" i="0" u="none" strike="noStrike" kern="0" cap="none" spc="0" normalizeH="0" baseline="0" noProof="0" dirty="0">
              <a:ln>
                <a:noFill/>
              </a:ln>
              <a:solidFill>
                <a:prstClr val="black">
                  <a:lumMod val="75000"/>
                  <a:lumOff val="25000"/>
                </a:prstClr>
              </a:solidFill>
              <a:effectLst/>
              <a:uLnTx/>
              <a:uFillTx/>
              <a:latin typeface="華康新特圓體" panose="020F0909000000000000" pitchFamily="49" charset="-120"/>
              <a:ea typeface="華康新特圓體" panose="020F0909000000000000" pitchFamily="49" charset="-120"/>
            </a:endParaRPr>
          </a:p>
        </p:txBody>
      </p:sp>
      <p:sp>
        <p:nvSpPr>
          <p:cNvPr id="41" name="Subtitle 2"/>
          <p:cNvSpPr txBox="1">
            <a:spLocks/>
          </p:cNvSpPr>
          <p:nvPr/>
        </p:nvSpPr>
        <p:spPr>
          <a:xfrm>
            <a:off x="1896206" y="3059107"/>
            <a:ext cx="4361378" cy="85347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20000"/>
              </a:lnSpc>
              <a:spcBef>
                <a:spcPct val="20000"/>
              </a:spcBef>
              <a:spcAft>
                <a:spcPts val="0"/>
              </a:spcAft>
              <a:buClrTx/>
              <a:buSzTx/>
              <a:buFont typeface="Arial"/>
              <a:buNone/>
              <a:tabLst/>
              <a:defRPr/>
            </a:pPr>
            <a:r>
              <a:rPr kumimoji="0" lang="zh-TW" altLang="en-US" sz="4400" b="1" i="0" u="none" strike="noStrike" kern="1200" cap="none" spc="0" normalizeH="0" baseline="0" noProof="0" dirty="0" smtClean="0">
                <a:ln>
                  <a:noFill/>
                </a:ln>
                <a:solidFill>
                  <a:prstClr val="black">
                    <a:lumMod val="75000"/>
                    <a:lumOff val="25000"/>
                  </a:prstClr>
                </a:solidFill>
                <a:effectLst/>
                <a:uLnTx/>
                <a:uFillTx/>
                <a:latin typeface="華康新特圓體" panose="020F0909000000000000" pitchFamily="49" charset="-120"/>
                <a:ea typeface="華康新特圓體" panose="020F0909000000000000" pitchFamily="49" charset="-120"/>
                <a:cs typeface="Lantinghei SC Demibold" charset="-122"/>
                <a:sym typeface="时尚中黑简体" charset="0"/>
              </a:rPr>
              <a:t>學分</a:t>
            </a:r>
            <a:endParaRPr kumimoji="0" lang="en-US" altLang="zh-TW" sz="4400" b="1" i="0" u="none" strike="noStrike" kern="1200" cap="none" spc="0" normalizeH="0" baseline="0" noProof="0" dirty="0" smtClean="0">
              <a:ln>
                <a:noFill/>
              </a:ln>
              <a:solidFill>
                <a:prstClr val="black">
                  <a:lumMod val="75000"/>
                  <a:lumOff val="25000"/>
                </a:prstClr>
              </a:solidFill>
              <a:effectLst/>
              <a:uLnTx/>
              <a:uFillTx/>
              <a:latin typeface="華康新特圓體" panose="020F0909000000000000" pitchFamily="49" charset="-120"/>
              <a:ea typeface="華康新特圓體" panose="020F0909000000000000" pitchFamily="49" charset="-120"/>
              <a:cs typeface="Lantinghei SC Demibold" charset="-122"/>
              <a:sym typeface="时尚中黑简体" charset="0"/>
            </a:endParaRPr>
          </a:p>
        </p:txBody>
      </p:sp>
      <p:sp>
        <p:nvSpPr>
          <p:cNvPr id="42" name="Subtitle 2"/>
          <p:cNvSpPr txBox="1">
            <a:spLocks/>
          </p:cNvSpPr>
          <p:nvPr/>
        </p:nvSpPr>
        <p:spPr>
          <a:xfrm>
            <a:off x="1887032" y="4031461"/>
            <a:ext cx="4361378" cy="85347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20000"/>
              </a:lnSpc>
              <a:spcBef>
                <a:spcPct val="20000"/>
              </a:spcBef>
              <a:spcAft>
                <a:spcPts val="0"/>
              </a:spcAft>
              <a:buClrTx/>
              <a:buSzTx/>
              <a:buFont typeface="Arial"/>
              <a:buNone/>
              <a:tabLst/>
              <a:defRPr/>
            </a:pPr>
            <a:r>
              <a:rPr kumimoji="0" lang="zh-TW" altLang="en-US" sz="4400" b="1" i="0" u="none" strike="noStrike" kern="1200" cap="none" spc="0" normalizeH="0" baseline="0" noProof="0" dirty="0" smtClean="0">
                <a:ln>
                  <a:noFill/>
                </a:ln>
                <a:solidFill>
                  <a:prstClr val="black">
                    <a:lumMod val="75000"/>
                    <a:lumOff val="25000"/>
                  </a:prstClr>
                </a:solidFill>
                <a:effectLst/>
                <a:uLnTx/>
                <a:uFillTx/>
                <a:latin typeface="華康新特圓體" panose="020F0909000000000000" pitchFamily="49" charset="-120"/>
                <a:ea typeface="華康新特圓體" panose="020F0909000000000000" pitchFamily="49" charset="-120"/>
                <a:cs typeface="Lantinghei SC Demibold" charset="-122"/>
                <a:sym typeface="时尚中黑简体" charset="0"/>
              </a:rPr>
              <a:t>畢業</a:t>
            </a:r>
            <a:endParaRPr kumimoji="0" lang="en-US" altLang="zh-CN" sz="4000" b="0" i="0" u="none" strike="noStrike" kern="0" cap="none" spc="0" normalizeH="0" baseline="0" noProof="0" dirty="0">
              <a:ln>
                <a:noFill/>
              </a:ln>
              <a:solidFill>
                <a:prstClr val="black">
                  <a:lumMod val="75000"/>
                  <a:lumOff val="25000"/>
                </a:prstClr>
              </a:solidFill>
              <a:effectLst/>
              <a:uLnTx/>
              <a:uFillTx/>
              <a:latin typeface="華康新特圓體" panose="020F0909000000000000" pitchFamily="49" charset="-120"/>
              <a:ea typeface="華康新特圓體" panose="020F0909000000000000" pitchFamily="49" charset="-12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4803" y="2946294"/>
            <a:ext cx="671945" cy="671945"/>
          </a:xfrm>
          <a:prstGeom prst="rect">
            <a:avLst/>
          </a:prstGeom>
        </p:spPr>
      </p:pic>
      <p:pic>
        <p:nvPicPr>
          <p:cNvPr id="43"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0985" y="3445185"/>
            <a:ext cx="3526773" cy="3526773"/>
          </a:xfrm>
          <a:prstGeom prst="rect">
            <a:avLst/>
          </a:prstGeom>
        </p:spPr>
      </p:pic>
      <p:sp>
        <p:nvSpPr>
          <p:cNvPr id="6" name="矩形 5"/>
          <p:cNvSpPr/>
          <p:nvPr/>
        </p:nvSpPr>
        <p:spPr>
          <a:xfrm>
            <a:off x="6700273" y="3485844"/>
            <a:ext cx="1683145" cy="1792137"/>
          </a:xfrm>
          <a:prstGeom prst="rect">
            <a:avLst/>
          </a:prstGeom>
          <a:solidFill>
            <a:srgbClr val="FDF3D3"/>
          </a:solidFill>
          <a:ln>
            <a:solidFill>
              <a:srgbClr val="FDF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AutoShape 21"/>
          <p:cNvSpPr>
            <a:spLocks/>
          </p:cNvSpPr>
          <p:nvPr/>
        </p:nvSpPr>
        <p:spPr bwMode="auto">
          <a:xfrm>
            <a:off x="6270497" y="4017297"/>
            <a:ext cx="1439068" cy="1340644"/>
          </a:xfrm>
          <a:custGeom>
            <a:avLst/>
            <a:gdLst>
              <a:gd name="T0" fmla="*/ 1439069 w 18390"/>
              <a:gd name="T1" fmla="*/ 1571938 h 19232"/>
              <a:gd name="T2" fmla="*/ 1439069 w 18390"/>
              <a:gd name="T3" fmla="*/ 1571938 h 19232"/>
              <a:gd name="T4" fmla="*/ 1439069 w 18390"/>
              <a:gd name="T5" fmla="*/ 1571938 h 19232"/>
              <a:gd name="T6" fmla="*/ 1439069 w 18390"/>
              <a:gd name="T7" fmla="*/ 1571938 h 192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390" h="19232">
                <a:moveTo>
                  <a:pt x="14685" y="14520"/>
                </a:moveTo>
                <a:cubicBezTo>
                  <a:pt x="14685" y="14520"/>
                  <a:pt x="13425" y="15792"/>
                  <a:pt x="18303" y="19144"/>
                </a:cubicBezTo>
                <a:cubicBezTo>
                  <a:pt x="18303" y="19144"/>
                  <a:pt x="12930" y="19940"/>
                  <a:pt x="9851" y="16725"/>
                </a:cubicBezTo>
                <a:cubicBezTo>
                  <a:pt x="9851" y="16725"/>
                  <a:pt x="3715" y="18516"/>
                  <a:pt x="911" y="12525"/>
                </a:cubicBezTo>
                <a:cubicBezTo>
                  <a:pt x="-1892" y="6535"/>
                  <a:pt x="2364" y="2325"/>
                  <a:pt x="5666" y="1021"/>
                </a:cubicBezTo>
                <a:cubicBezTo>
                  <a:pt x="8968" y="-282"/>
                  <a:pt x="16406" y="-1659"/>
                  <a:pt x="18057" y="5945"/>
                </a:cubicBezTo>
                <a:cubicBezTo>
                  <a:pt x="19708" y="13550"/>
                  <a:pt x="14685" y="14520"/>
                  <a:pt x="14685" y="14520"/>
                </a:cubicBezTo>
                <a:close/>
              </a:path>
            </a:pathLst>
          </a:custGeom>
          <a:solidFill>
            <a:srgbClr val="4BC9D0"/>
          </a:solidFill>
          <a:ln>
            <a:noFill/>
          </a:ln>
          <a:effectLst/>
          <a:extLst/>
        </p:spPr>
        <p:txBody>
          <a:bodyPr lIns="25400" tIns="25400" rIns="25400" bIns="25400" anchor="ct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id-ID" sz="900" b="0" i="0" u="none" strike="noStrike" kern="1200" cap="none" spc="0" normalizeH="0" baseline="0" noProof="0" dirty="0">
              <a:ln>
                <a:noFill/>
              </a:ln>
              <a:solidFill>
                <a:prstClr val="black"/>
              </a:solidFill>
              <a:effectLst/>
              <a:uLnTx/>
              <a:uFillTx/>
              <a:latin typeface="Roboto Light" panose="02000000000000000000" pitchFamily="2" charset="0"/>
              <a:ea typeface="+mn-ea"/>
              <a:cs typeface="+mn-cs"/>
            </a:endParaRPr>
          </a:p>
        </p:txBody>
      </p:sp>
      <p:pic>
        <p:nvPicPr>
          <p:cNvPr id="5" name="圖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3986" y="4193802"/>
            <a:ext cx="773708" cy="773708"/>
          </a:xfrm>
          <a:prstGeom prst="rect">
            <a:avLst/>
          </a:prstGeom>
        </p:spPr>
      </p:pic>
      <p:sp>
        <p:nvSpPr>
          <p:cNvPr id="21" name="AutoShape 19"/>
          <p:cNvSpPr>
            <a:spLocks/>
          </p:cNvSpPr>
          <p:nvPr/>
        </p:nvSpPr>
        <p:spPr bwMode="auto">
          <a:xfrm rot="18900000" flipH="1">
            <a:off x="6495494" y="2316678"/>
            <a:ext cx="1218407" cy="1301751"/>
          </a:xfrm>
          <a:custGeom>
            <a:avLst/>
            <a:gdLst>
              <a:gd name="T0" fmla="*/ 1218406 w 17248"/>
              <a:gd name="T1" fmla="*/ 1478102 h 19694"/>
              <a:gd name="T2" fmla="*/ 1218406 w 17248"/>
              <a:gd name="T3" fmla="*/ 1478102 h 19694"/>
              <a:gd name="T4" fmla="*/ 1218406 w 17248"/>
              <a:gd name="T5" fmla="*/ 1478102 h 19694"/>
              <a:gd name="T6" fmla="*/ 1218406 w 17248"/>
              <a:gd name="T7" fmla="*/ 1478102 h 196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48" h="19694">
                <a:moveTo>
                  <a:pt x="9295" y="16821"/>
                </a:moveTo>
                <a:cubicBezTo>
                  <a:pt x="9295" y="16821"/>
                  <a:pt x="10944" y="15947"/>
                  <a:pt x="11314" y="19694"/>
                </a:cubicBezTo>
                <a:cubicBezTo>
                  <a:pt x="11314" y="19694"/>
                  <a:pt x="13742" y="16401"/>
                  <a:pt x="13159" y="14664"/>
                </a:cubicBezTo>
                <a:cubicBezTo>
                  <a:pt x="13159" y="14664"/>
                  <a:pt x="18963" y="10435"/>
                  <a:pt x="16740" y="4550"/>
                </a:cubicBezTo>
                <a:cubicBezTo>
                  <a:pt x="14517" y="-1334"/>
                  <a:pt x="8984" y="-470"/>
                  <a:pt x="6006" y="1391"/>
                </a:cubicBezTo>
                <a:cubicBezTo>
                  <a:pt x="3028" y="3252"/>
                  <a:pt x="-2636" y="8390"/>
                  <a:pt x="1403" y="14328"/>
                </a:cubicBezTo>
                <a:cubicBezTo>
                  <a:pt x="5442" y="20266"/>
                  <a:pt x="9295" y="16821"/>
                  <a:pt x="9295" y="16821"/>
                </a:cubicBezTo>
                <a:close/>
              </a:path>
            </a:pathLst>
          </a:custGeom>
          <a:solidFill>
            <a:srgbClr val="4BC9D0"/>
          </a:solidFill>
          <a:ln>
            <a:noFill/>
          </a:ln>
          <a:effectLst/>
          <a:extLst/>
        </p:spPr>
        <p:txBody>
          <a:bodyPr lIns="25400" tIns="25400" rIns="25400" bIns="25400" anchor="ct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id-ID" sz="900" b="0" i="0" u="none" strike="noStrike" kern="1200" cap="none" spc="0" normalizeH="0" baseline="0" noProof="0" dirty="0">
              <a:ln>
                <a:noFill/>
              </a:ln>
              <a:solidFill>
                <a:prstClr val="black"/>
              </a:solidFill>
              <a:effectLst/>
              <a:uLnTx/>
              <a:uFillTx/>
              <a:latin typeface="Roboto Light" panose="02000000000000000000" pitchFamily="2" charset="0"/>
              <a:ea typeface="+mn-ea"/>
              <a:cs typeface="+mn-cs"/>
            </a:endParaRPr>
          </a:p>
        </p:txBody>
      </p:sp>
      <p:pic>
        <p:nvPicPr>
          <p:cNvPr id="3" name="圖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1561" y="2611340"/>
            <a:ext cx="596133" cy="596133"/>
          </a:xfrm>
          <a:prstGeom prst="rect">
            <a:avLst/>
          </a:prstGeom>
        </p:spPr>
      </p:pic>
      <p:pic>
        <p:nvPicPr>
          <p:cNvPr id="7" name="圖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4902" y="1895004"/>
            <a:ext cx="822860" cy="822860"/>
          </a:xfrm>
          <a:prstGeom prst="rect">
            <a:avLst/>
          </a:prstGeom>
        </p:spPr>
      </p:pic>
    </p:spTree>
    <p:extLst>
      <p:ext uri="{BB962C8B-B14F-4D97-AF65-F5344CB8AC3E}">
        <p14:creationId xmlns:p14="http://schemas.microsoft.com/office/powerpoint/2010/main" val="14495441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ctrTitle"/>
          </p:nvPr>
        </p:nvSpPr>
        <p:spPr>
          <a:xfrm>
            <a:off x="1524000" y="1122362"/>
            <a:ext cx="9144000" cy="3106737"/>
          </a:xfrm>
        </p:spPr>
        <p:txBody>
          <a:bodyPr>
            <a:normAutofit/>
          </a:bodyPr>
          <a:lstStyle/>
          <a:p>
            <a:pPr>
              <a:tabLst>
                <a:tab pos="533400" algn="l"/>
              </a:tabLst>
            </a:pPr>
            <a:r>
              <a:rPr lang="en-US" altLang="zh-TW" sz="8800" dirty="0" smtClean="0">
                <a:latin typeface="華康新特圓體" panose="020F0909000000000000" pitchFamily="49" charset="-120"/>
                <a:ea typeface="華康新特圓體" panose="020F0909000000000000" pitchFamily="49" charset="-120"/>
              </a:rPr>
              <a:t>03</a:t>
            </a:r>
            <a:r>
              <a:rPr lang="en-US" altLang="zh-TW" sz="8800" dirty="0">
                <a:latin typeface="華康新特圓體" panose="020F0909000000000000" pitchFamily="49" charset="-120"/>
                <a:ea typeface="華康新特圓體" panose="020F0909000000000000" pitchFamily="49" charset="-120"/>
              </a:rPr>
              <a:t/>
            </a:r>
            <a:br>
              <a:rPr lang="en-US" altLang="zh-TW" sz="8800" dirty="0">
                <a:latin typeface="華康新特圓體" panose="020F0909000000000000" pitchFamily="49" charset="-120"/>
                <a:ea typeface="華康新特圓體" panose="020F0909000000000000" pitchFamily="49" charset="-120"/>
              </a:rPr>
            </a:br>
            <a:r>
              <a:rPr lang="zh-TW" altLang="en-US" sz="8800" dirty="0" smtClean="0">
                <a:latin typeface="華康新特圓體" panose="020F0909000000000000" pitchFamily="49" charset="-120"/>
                <a:ea typeface="華康新特圓體" panose="020F0909000000000000" pitchFamily="49" charset="-120"/>
              </a:rPr>
              <a:t>系統</a:t>
            </a:r>
            <a:r>
              <a:rPr lang="zh-TW" altLang="en-US" sz="8800" dirty="0">
                <a:latin typeface="華康新特圓體" panose="020F0909000000000000" pitchFamily="49" charset="-120"/>
                <a:ea typeface="華康新特圓體" panose="020F0909000000000000" pitchFamily="49" charset="-120"/>
              </a:rPr>
              <a:t>介紹</a:t>
            </a:r>
          </a:p>
        </p:txBody>
      </p:sp>
      <p:sp>
        <p:nvSpPr>
          <p:cNvPr id="11" name="Freeform 5"/>
          <p:cNvSpPr>
            <a:spLocks/>
          </p:cNvSpPr>
          <p:nvPr/>
        </p:nvSpPr>
        <p:spPr bwMode="auto">
          <a:xfrm>
            <a:off x="-21417" y="5908676"/>
            <a:ext cx="2663017" cy="949325"/>
          </a:xfrm>
          <a:custGeom>
            <a:avLst/>
            <a:gdLst>
              <a:gd name="T0" fmla="*/ 0 w 733"/>
              <a:gd name="T1" fmla="*/ 307 h 307"/>
              <a:gd name="T2" fmla="*/ 733 w 733"/>
              <a:gd name="T3" fmla="*/ 307 h 307"/>
              <a:gd name="T4" fmla="*/ 587 w 733"/>
              <a:gd name="T5" fmla="*/ 190 h 307"/>
              <a:gd name="T6" fmla="*/ 587 w 733"/>
              <a:gd name="T7" fmla="*/ 185 h 307"/>
              <a:gd name="T8" fmla="*/ 367 w 733"/>
              <a:gd name="T9" fmla="*/ 0 h 307"/>
              <a:gd name="T10" fmla="*/ 147 w 733"/>
              <a:gd name="T11" fmla="*/ 185 h 307"/>
              <a:gd name="T12" fmla="*/ 147 w 733"/>
              <a:gd name="T13" fmla="*/ 190 h 307"/>
              <a:gd name="T14" fmla="*/ 0 w 733"/>
              <a:gd name="T15" fmla="*/ 307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3" h="307">
                <a:moveTo>
                  <a:pt x="0" y="307"/>
                </a:moveTo>
                <a:cubicBezTo>
                  <a:pt x="733" y="307"/>
                  <a:pt x="733" y="307"/>
                  <a:pt x="733" y="307"/>
                </a:cubicBezTo>
                <a:cubicBezTo>
                  <a:pt x="713" y="249"/>
                  <a:pt x="657" y="204"/>
                  <a:pt x="587" y="190"/>
                </a:cubicBezTo>
                <a:cubicBezTo>
                  <a:pt x="587" y="188"/>
                  <a:pt x="587" y="187"/>
                  <a:pt x="587" y="185"/>
                </a:cubicBezTo>
                <a:cubicBezTo>
                  <a:pt x="587" y="83"/>
                  <a:pt x="488" y="0"/>
                  <a:pt x="367" y="0"/>
                </a:cubicBezTo>
                <a:cubicBezTo>
                  <a:pt x="245" y="0"/>
                  <a:pt x="147" y="83"/>
                  <a:pt x="147" y="185"/>
                </a:cubicBezTo>
                <a:cubicBezTo>
                  <a:pt x="147" y="187"/>
                  <a:pt x="147" y="188"/>
                  <a:pt x="147" y="190"/>
                </a:cubicBezTo>
                <a:cubicBezTo>
                  <a:pt x="77" y="204"/>
                  <a:pt x="21" y="249"/>
                  <a:pt x="0" y="307"/>
                </a:cubicBezTo>
                <a:close/>
              </a:path>
            </a:pathLst>
          </a:custGeom>
          <a:solidFill>
            <a:srgbClr val="0A96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31"/>
          <p:cNvSpPr>
            <a:spLocks/>
          </p:cNvSpPr>
          <p:nvPr/>
        </p:nvSpPr>
        <p:spPr bwMode="auto">
          <a:xfrm>
            <a:off x="3454400" y="6332541"/>
            <a:ext cx="908053" cy="525463"/>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0A96B7"/>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6"/>
          <p:cNvSpPr>
            <a:spLocks/>
          </p:cNvSpPr>
          <p:nvPr/>
        </p:nvSpPr>
        <p:spPr bwMode="auto">
          <a:xfrm>
            <a:off x="8229600" y="5088455"/>
            <a:ext cx="3961648" cy="1769548"/>
          </a:xfrm>
          <a:custGeom>
            <a:avLst/>
            <a:gdLst>
              <a:gd name="T0" fmla="*/ 1624 w 1624"/>
              <a:gd name="T1" fmla="*/ 0 h 739"/>
              <a:gd name="T2" fmla="*/ 1238 w 1624"/>
              <a:gd name="T3" fmla="*/ 372 h 739"/>
              <a:gd name="T4" fmla="*/ 1238 w 1624"/>
              <a:gd name="T5" fmla="*/ 381 h 739"/>
              <a:gd name="T6" fmla="*/ 936 w 1624"/>
              <a:gd name="T7" fmla="*/ 638 h 739"/>
              <a:gd name="T8" fmla="*/ 787 w 1624"/>
              <a:gd name="T9" fmla="*/ 556 h 739"/>
              <a:gd name="T10" fmla="*/ 787 w 1624"/>
              <a:gd name="T11" fmla="*/ 550 h 739"/>
              <a:gd name="T12" fmla="*/ 494 w 1624"/>
              <a:gd name="T13" fmla="*/ 304 h 739"/>
              <a:gd name="T14" fmla="*/ 201 w 1624"/>
              <a:gd name="T15" fmla="*/ 550 h 739"/>
              <a:gd name="T16" fmla="*/ 202 w 1624"/>
              <a:gd name="T17" fmla="*/ 556 h 739"/>
              <a:gd name="T18" fmla="*/ 0 w 1624"/>
              <a:gd name="T19" fmla="*/ 739 h 739"/>
              <a:gd name="T20" fmla="*/ 1624 w 1624"/>
              <a:gd name="T21" fmla="*/ 739 h 739"/>
              <a:gd name="T22" fmla="*/ 1624 w 1624"/>
              <a:gd name="T23" fmla="*/ 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4" h="739">
                <a:moveTo>
                  <a:pt x="1624" y="0"/>
                </a:moveTo>
                <a:cubicBezTo>
                  <a:pt x="1406" y="25"/>
                  <a:pt x="1238" y="182"/>
                  <a:pt x="1238" y="372"/>
                </a:cubicBezTo>
                <a:cubicBezTo>
                  <a:pt x="1238" y="375"/>
                  <a:pt x="1238" y="378"/>
                  <a:pt x="1238" y="381"/>
                </a:cubicBezTo>
                <a:cubicBezTo>
                  <a:pt x="1089" y="412"/>
                  <a:pt x="971" y="512"/>
                  <a:pt x="936" y="638"/>
                </a:cubicBezTo>
                <a:cubicBezTo>
                  <a:pt x="899" y="598"/>
                  <a:pt x="847" y="568"/>
                  <a:pt x="787" y="556"/>
                </a:cubicBezTo>
                <a:cubicBezTo>
                  <a:pt x="787" y="554"/>
                  <a:pt x="787" y="552"/>
                  <a:pt x="787" y="550"/>
                </a:cubicBezTo>
                <a:cubicBezTo>
                  <a:pt x="787" y="414"/>
                  <a:pt x="656" y="304"/>
                  <a:pt x="494" y="304"/>
                </a:cubicBezTo>
                <a:cubicBezTo>
                  <a:pt x="333" y="304"/>
                  <a:pt x="201" y="414"/>
                  <a:pt x="201" y="550"/>
                </a:cubicBezTo>
                <a:cubicBezTo>
                  <a:pt x="201" y="552"/>
                  <a:pt x="202" y="554"/>
                  <a:pt x="202" y="556"/>
                </a:cubicBezTo>
                <a:cubicBezTo>
                  <a:pt x="98" y="577"/>
                  <a:pt x="17" y="650"/>
                  <a:pt x="0" y="739"/>
                </a:cubicBezTo>
                <a:cubicBezTo>
                  <a:pt x="1624" y="739"/>
                  <a:pt x="1624" y="739"/>
                  <a:pt x="1624" y="739"/>
                </a:cubicBezTo>
                <a:lnTo>
                  <a:pt x="1624" y="0"/>
                </a:lnTo>
                <a:close/>
              </a:path>
            </a:pathLst>
          </a:custGeom>
          <a:solidFill>
            <a:srgbClr val="0A96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
          <p:cNvSpPr>
            <a:spLocks/>
          </p:cNvSpPr>
          <p:nvPr/>
        </p:nvSpPr>
        <p:spPr bwMode="auto">
          <a:xfrm>
            <a:off x="10696332" y="3175"/>
            <a:ext cx="1524000" cy="941388"/>
          </a:xfrm>
          <a:custGeom>
            <a:avLst/>
            <a:gdLst>
              <a:gd name="T0" fmla="*/ 135 w 484"/>
              <a:gd name="T1" fmla="*/ 0 h 304"/>
              <a:gd name="T2" fmla="*/ 134 w 484"/>
              <a:gd name="T3" fmla="*/ 14 h 304"/>
              <a:gd name="T4" fmla="*/ 134 w 484"/>
              <a:gd name="T5" fmla="*/ 18 h 304"/>
              <a:gd name="T6" fmla="*/ 0 w 484"/>
              <a:gd name="T7" fmla="*/ 161 h 304"/>
              <a:gd name="T8" fmla="*/ 153 w 484"/>
              <a:gd name="T9" fmla="*/ 304 h 304"/>
              <a:gd name="T10" fmla="*/ 484 w 484"/>
              <a:gd name="T11" fmla="*/ 304 h 304"/>
              <a:gd name="T12" fmla="*/ 484 w 484"/>
              <a:gd name="T13" fmla="*/ 0 h 304"/>
              <a:gd name="T14" fmla="*/ 135 w 484"/>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4" h="304">
                <a:moveTo>
                  <a:pt x="135" y="0"/>
                </a:moveTo>
                <a:cubicBezTo>
                  <a:pt x="134" y="5"/>
                  <a:pt x="134" y="9"/>
                  <a:pt x="134" y="14"/>
                </a:cubicBezTo>
                <a:cubicBezTo>
                  <a:pt x="134" y="15"/>
                  <a:pt x="134" y="17"/>
                  <a:pt x="134" y="18"/>
                </a:cubicBezTo>
                <a:cubicBezTo>
                  <a:pt x="57" y="34"/>
                  <a:pt x="0" y="92"/>
                  <a:pt x="0" y="161"/>
                </a:cubicBezTo>
                <a:cubicBezTo>
                  <a:pt x="0" y="235"/>
                  <a:pt x="67" y="304"/>
                  <a:pt x="153" y="304"/>
                </a:cubicBezTo>
                <a:cubicBezTo>
                  <a:pt x="484" y="304"/>
                  <a:pt x="484" y="304"/>
                  <a:pt x="484" y="304"/>
                </a:cubicBezTo>
                <a:cubicBezTo>
                  <a:pt x="484" y="0"/>
                  <a:pt x="484" y="0"/>
                  <a:pt x="484" y="0"/>
                </a:cubicBezTo>
                <a:lnTo>
                  <a:pt x="135" y="0"/>
                </a:lnTo>
                <a:close/>
              </a:path>
            </a:pathLst>
          </a:custGeom>
          <a:solidFill>
            <a:srgbClr val="92DE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32"/>
          <p:cNvSpPr>
            <a:spLocks/>
          </p:cNvSpPr>
          <p:nvPr/>
        </p:nvSpPr>
        <p:spPr bwMode="auto">
          <a:xfrm>
            <a:off x="812800" y="5105400"/>
            <a:ext cx="528869" cy="381000"/>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40"/>
          <p:cNvSpPr>
            <a:spLocks/>
          </p:cNvSpPr>
          <p:nvPr/>
        </p:nvSpPr>
        <p:spPr bwMode="auto">
          <a:xfrm>
            <a:off x="538458" y="457204"/>
            <a:ext cx="1591090" cy="1066796"/>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33"/>
          <p:cNvSpPr>
            <a:spLocks/>
          </p:cNvSpPr>
          <p:nvPr/>
        </p:nvSpPr>
        <p:spPr bwMode="auto">
          <a:xfrm rot="5400000">
            <a:off x="-165878" y="2967046"/>
            <a:ext cx="1039112" cy="695309"/>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FFA360"/>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3"/>
          <p:cNvSpPr>
            <a:spLocks/>
          </p:cNvSpPr>
          <p:nvPr/>
        </p:nvSpPr>
        <p:spPr bwMode="auto">
          <a:xfrm>
            <a:off x="4883156" y="213220"/>
            <a:ext cx="704845" cy="472585"/>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FFA360"/>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9" name="圖片 18"/>
          <p:cNvPicPr>
            <a:picLocks noChangeAspect="1"/>
          </p:cNvPicPr>
          <p:nvPr/>
        </p:nvPicPr>
        <p:blipFill>
          <a:blip r:embed="rId3"/>
          <a:stretch>
            <a:fillRect/>
          </a:stretch>
        </p:blipFill>
        <p:spPr>
          <a:xfrm>
            <a:off x="6216375" y="4894257"/>
            <a:ext cx="713294" cy="475529"/>
          </a:xfrm>
          <a:prstGeom prst="rect">
            <a:avLst/>
          </a:prstGeom>
        </p:spPr>
      </p:pic>
      <p:sp>
        <p:nvSpPr>
          <p:cNvPr id="20" name="Freeform 8"/>
          <p:cNvSpPr>
            <a:spLocks/>
          </p:cNvSpPr>
          <p:nvPr/>
        </p:nvSpPr>
        <p:spPr bwMode="auto">
          <a:xfrm rot="16200000">
            <a:off x="10963827" y="2683896"/>
            <a:ext cx="1501153" cy="1011857"/>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2303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zh-TW" altLang="en-US" sz="6600" dirty="0" smtClean="0">
                <a:latin typeface="華康新特圓體" panose="020F0909000000000000" pitchFamily="49" charset="-120"/>
                <a:ea typeface="華康新特圓體" panose="020F0909000000000000" pitchFamily="49" charset="-120"/>
              </a:rPr>
              <a:t>系統介紹</a:t>
            </a:r>
            <a:endParaRPr lang="zh-TW" altLang="en-US" sz="6600" dirty="0">
              <a:latin typeface="華康新特圓體" panose="020F0909000000000000" pitchFamily="49" charset="-120"/>
              <a:ea typeface="華康新特圓體" panose="020F0909000000000000" pitchFamily="49" charset="-120"/>
            </a:endParaRPr>
          </a:p>
        </p:txBody>
      </p:sp>
      <p:sp>
        <p:nvSpPr>
          <p:cNvPr id="4" name="圓角矩形 3"/>
          <p:cNvSpPr/>
          <p:nvPr/>
        </p:nvSpPr>
        <p:spPr>
          <a:xfrm>
            <a:off x="5462451" y="4885509"/>
            <a:ext cx="1267098" cy="1972491"/>
          </a:xfrm>
          <a:prstGeom prst="roundRect">
            <a:avLst/>
          </a:prstGeom>
          <a:solidFill>
            <a:schemeClr val="bg2"/>
          </a:solidFill>
          <a:ln>
            <a:noFill/>
          </a:ln>
          <a:effectLst>
            <a:outerShdw blurRad="508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4"/>
          <p:cNvSpPr/>
          <p:nvPr/>
        </p:nvSpPr>
        <p:spPr>
          <a:xfrm>
            <a:off x="5577841" y="5094514"/>
            <a:ext cx="1045028" cy="1526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橢圓 5"/>
          <p:cNvSpPr/>
          <p:nvPr/>
        </p:nvSpPr>
        <p:spPr>
          <a:xfrm flipV="1">
            <a:off x="6011090" y="6672264"/>
            <a:ext cx="169818" cy="1857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圓角矩形 7"/>
          <p:cNvSpPr/>
          <p:nvPr/>
        </p:nvSpPr>
        <p:spPr>
          <a:xfrm>
            <a:off x="1685108" y="2834639"/>
            <a:ext cx="2259875" cy="2259875"/>
          </a:xfrm>
          <a:prstGeom prst="roundRect">
            <a:avLst/>
          </a:prstGeom>
          <a:solidFill>
            <a:srgbClr val="0A96B7"/>
          </a:solidFill>
          <a:ln>
            <a:noFill/>
          </a:ln>
          <a:effectLst>
            <a:outerShdw blurRad="508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4800" b="0" i="0" u="none" strike="noStrike" kern="1200" cap="none" spc="0" normalizeH="0" baseline="0" noProof="0" dirty="0" smtClean="0">
                <a:ln>
                  <a:noFill/>
                </a:ln>
                <a:solidFill>
                  <a:prstClr val="white"/>
                </a:solidFill>
                <a:effectLst/>
                <a:uLnTx/>
                <a:uFillTx/>
                <a:latin typeface="華康新特圓體" panose="020F0909000000000000" pitchFamily="49" charset="-120"/>
                <a:ea typeface="華康新特圓體" panose="020F0909000000000000" pitchFamily="49" charset="-120"/>
                <a:cs typeface="+mn-cs"/>
              </a:rPr>
              <a:t>找工作</a:t>
            </a:r>
            <a:endParaRPr kumimoji="0" lang="zh-TW" altLang="en-US" sz="4800" b="0" i="0" u="none" strike="noStrike" kern="1200" cap="none" spc="0" normalizeH="0" baseline="0" noProof="0" dirty="0">
              <a:ln>
                <a:noFill/>
              </a:ln>
              <a:solidFill>
                <a:prstClr val="white"/>
              </a:solidFill>
              <a:effectLst/>
              <a:uLnTx/>
              <a:uFillTx/>
              <a:latin typeface="華康新特圓體" panose="020F0909000000000000" pitchFamily="49" charset="-120"/>
              <a:ea typeface="華康新特圓體" panose="020F0909000000000000" pitchFamily="49" charset="-120"/>
              <a:cs typeface="+mn-cs"/>
            </a:endParaRPr>
          </a:p>
        </p:txBody>
      </p:sp>
      <p:sp>
        <p:nvSpPr>
          <p:cNvPr id="12" name="圓角矩形 11"/>
          <p:cNvSpPr/>
          <p:nvPr/>
        </p:nvSpPr>
        <p:spPr>
          <a:xfrm>
            <a:off x="4952999" y="1899693"/>
            <a:ext cx="2239191" cy="2192383"/>
          </a:xfrm>
          <a:prstGeom prst="roundRect">
            <a:avLst/>
          </a:prstGeom>
          <a:solidFill>
            <a:srgbClr val="0A96B7"/>
          </a:solidFill>
          <a:ln>
            <a:noFill/>
          </a:ln>
          <a:effectLst>
            <a:outerShdw blurRad="508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4800" b="0" i="0" u="none" strike="noStrike" kern="1200" cap="none" spc="0" normalizeH="0" baseline="0" noProof="0" dirty="0" smtClean="0">
                <a:ln>
                  <a:noFill/>
                </a:ln>
                <a:solidFill>
                  <a:prstClr val="white"/>
                </a:solidFill>
                <a:effectLst/>
                <a:uLnTx/>
                <a:uFillTx/>
                <a:latin typeface="華康新特圓體" panose="020F0909000000000000" pitchFamily="49" charset="-120"/>
                <a:ea typeface="華康新特圓體" panose="020F0909000000000000" pitchFamily="49" charset="-120"/>
                <a:cs typeface="+mn-cs"/>
              </a:rPr>
              <a:t>找課程</a:t>
            </a:r>
            <a:endParaRPr kumimoji="0" lang="zh-TW" altLang="en-US" sz="4800" b="0" i="0" u="none" strike="noStrike" kern="1200" cap="none" spc="0" normalizeH="0" baseline="0" noProof="0" dirty="0">
              <a:ln>
                <a:noFill/>
              </a:ln>
              <a:solidFill>
                <a:prstClr val="white"/>
              </a:solidFill>
              <a:effectLst/>
              <a:uLnTx/>
              <a:uFillTx/>
              <a:latin typeface="華康新特圓體" panose="020F0909000000000000" pitchFamily="49" charset="-120"/>
              <a:ea typeface="華康新特圓體" panose="020F0909000000000000" pitchFamily="49" charset="-120"/>
              <a:cs typeface="+mn-cs"/>
            </a:endParaRPr>
          </a:p>
        </p:txBody>
      </p:sp>
      <p:sp>
        <p:nvSpPr>
          <p:cNvPr id="13" name="圓角矩形 12"/>
          <p:cNvSpPr/>
          <p:nvPr/>
        </p:nvSpPr>
        <p:spPr>
          <a:xfrm>
            <a:off x="8247013" y="2834639"/>
            <a:ext cx="2259875" cy="2259875"/>
          </a:xfrm>
          <a:prstGeom prst="roundRect">
            <a:avLst/>
          </a:prstGeom>
          <a:solidFill>
            <a:srgbClr val="0A96B7"/>
          </a:solidFill>
          <a:ln>
            <a:noFill/>
          </a:ln>
          <a:effectLst>
            <a:outerShdw blurRad="508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4800" b="0" i="0" u="none" strike="noStrike" kern="1200" cap="none" spc="0" normalizeH="0" baseline="0" noProof="0" dirty="0" smtClean="0">
                <a:ln>
                  <a:noFill/>
                </a:ln>
                <a:solidFill>
                  <a:prstClr val="white"/>
                </a:solidFill>
                <a:effectLst/>
                <a:uLnTx/>
                <a:uFillTx/>
                <a:latin typeface="華康新特圓體" panose="020F0909000000000000" pitchFamily="49" charset="-120"/>
                <a:ea typeface="華康新特圓體" panose="020F0909000000000000" pitchFamily="49" charset="-120"/>
                <a:cs typeface="+mn-cs"/>
              </a:rPr>
              <a:t>個人化</a:t>
            </a:r>
            <a:endParaRPr kumimoji="0" lang="zh-TW" altLang="en-US" sz="4800" b="0" i="0" u="none" strike="noStrike" kern="1200" cap="none" spc="0" normalizeH="0" baseline="0" noProof="0" dirty="0">
              <a:ln>
                <a:noFill/>
              </a:ln>
              <a:solidFill>
                <a:prstClr val="white"/>
              </a:solidFill>
              <a:effectLst/>
              <a:uLnTx/>
              <a:uFillTx/>
              <a:latin typeface="華康新特圓體" panose="020F0909000000000000" pitchFamily="49" charset="-120"/>
              <a:ea typeface="華康新特圓體" panose="020F0909000000000000" pitchFamily="49" charset="-120"/>
              <a:cs typeface="+mn-cs"/>
            </a:endParaRPr>
          </a:p>
        </p:txBody>
      </p:sp>
      <p:pic>
        <p:nvPicPr>
          <p:cNvPr id="14" name="圖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859" y="5486400"/>
            <a:ext cx="1371600" cy="1371600"/>
          </a:xfrm>
          <a:prstGeom prst="rect">
            <a:avLst/>
          </a:prstGeom>
        </p:spPr>
      </p:pic>
      <p:sp>
        <p:nvSpPr>
          <p:cNvPr id="3" name="矩形 2"/>
          <p:cNvSpPr/>
          <p:nvPr/>
        </p:nvSpPr>
        <p:spPr>
          <a:xfrm>
            <a:off x="2813147" y="4537547"/>
            <a:ext cx="1570273" cy="1113933"/>
          </a:xfrm>
          <a:prstGeom prst="rect">
            <a:avLst/>
          </a:prstGeom>
          <a:solidFill>
            <a:schemeClr val="bg1"/>
          </a:solidFill>
          <a:ln w="38100">
            <a:solidFill>
              <a:srgbClr val="FFA3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FFA360"/>
                </a:solidFill>
                <a:effectLst/>
                <a:uLnTx/>
                <a:uFillTx/>
                <a:latin typeface="華康新特圓體" panose="020F0909000000000000" pitchFamily="49" charset="-120"/>
                <a:ea typeface="華康新特圓體" panose="020F0909000000000000" pitchFamily="49" charset="-120"/>
                <a:cs typeface="+mn-cs"/>
              </a:rPr>
              <a:t>依條件</a:t>
            </a:r>
            <a:r>
              <a:rPr kumimoji="0" lang="en-US" altLang="zh-TW" sz="3200" b="0" i="0" u="none" strike="noStrike" kern="1200" cap="none" spc="0" normalizeH="0" baseline="0" noProof="0" dirty="0" smtClean="0">
                <a:ln>
                  <a:noFill/>
                </a:ln>
                <a:solidFill>
                  <a:srgbClr val="FFA360"/>
                </a:solidFill>
                <a:effectLst/>
                <a:uLnTx/>
                <a:uFillTx/>
                <a:latin typeface="華康新特圓體" panose="020F0909000000000000" pitchFamily="49" charset="-120"/>
                <a:ea typeface="華康新特圓體" panose="020F0909000000000000" pitchFamily="49" charset="-120"/>
                <a:cs typeface="+mn-cs"/>
              </a:rPr>
              <a:t/>
            </a:r>
            <a:br>
              <a:rPr kumimoji="0" lang="en-US" altLang="zh-TW" sz="3200" b="0" i="0" u="none" strike="noStrike" kern="1200" cap="none" spc="0" normalizeH="0" baseline="0" noProof="0" dirty="0" smtClean="0">
                <a:ln>
                  <a:noFill/>
                </a:ln>
                <a:solidFill>
                  <a:srgbClr val="FFA360"/>
                </a:solidFill>
                <a:effectLst/>
                <a:uLnTx/>
                <a:uFillTx/>
                <a:latin typeface="華康新特圓體" panose="020F0909000000000000" pitchFamily="49" charset="-120"/>
                <a:ea typeface="華康新特圓體" panose="020F0909000000000000" pitchFamily="49" charset="-120"/>
                <a:cs typeface="+mn-cs"/>
              </a:rPr>
            </a:br>
            <a:r>
              <a:rPr kumimoji="0" lang="zh-TW" altLang="en-US" sz="3200" b="0" i="0" u="none" strike="noStrike" kern="1200" cap="none" spc="0" normalizeH="0" baseline="0" noProof="0" dirty="0" smtClean="0">
                <a:ln>
                  <a:noFill/>
                </a:ln>
                <a:solidFill>
                  <a:srgbClr val="FFA360"/>
                </a:solidFill>
                <a:effectLst/>
                <a:uLnTx/>
                <a:uFillTx/>
                <a:latin typeface="華康新特圓體" panose="020F0909000000000000" pitchFamily="49" charset="-120"/>
                <a:ea typeface="華康新特圓體" panose="020F0909000000000000" pitchFamily="49" charset="-120"/>
                <a:cs typeface="+mn-cs"/>
              </a:rPr>
              <a:t>依技能</a:t>
            </a:r>
            <a:endParaRPr kumimoji="0" lang="zh-TW" altLang="en-US" sz="3200" b="0" i="0" u="none" strike="noStrike" kern="1200" cap="none" spc="0" normalizeH="0" baseline="0" noProof="0" dirty="0">
              <a:ln>
                <a:noFill/>
              </a:ln>
              <a:solidFill>
                <a:srgbClr val="FFA360"/>
              </a:solidFill>
              <a:effectLst/>
              <a:uLnTx/>
              <a:uFillTx/>
              <a:latin typeface="華康新特圓體" panose="020F0909000000000000" pitchFamily="49" charset="-120"/>
              <a:ea typeface="華康新特圓體" panose="020F0909000000000000" pitchFamily="49" charset="-120"/>
              <a:cs typeface="+mn-cs"/>
            </a:endParaRPr>
          </a:p>
        </p:txBody>
      </p:sp>
      <p:sp>
        <p:nvSpPr>
          <p:cNvPr id="7" name="矩形 6"/>
          <p:cNvSpPr/>
          <p:nvPr/>
        </p:nvSpPr>
        <p:spPr>
          <a:xfrm>
            <a:off x="6095999" y="3560828"/>
            <a:ext cx="1515163" cy="1113933"/>
          </a:xfrm>
          <a:prstGeom prst="rect">
            <a:avLst/>
          </a:prstGeom>
          <a:solidFill>
            <a:schemeClr val="bg1"/>
          </a:solidFill>
          <a:ln w="38100">
            <a:solidFill>
              <a:srgbClr val="FFA3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FFA360"/>
                </a:solidFill>
                <a:effectLst/>
                <a:uLnTx/>
                <a:uFillTx/>
                <a:latin typeface="華康新特圓體" panose="020F0909000000000000" pitchFamily="49" charset="-120"/>
                <a:ea typeface="華康新特圓體" panose="020F0909000000000000" pitchFamily="49" charset="-120"/>
                <a:cs typeface="+mn-cs"/>
              </a:rPr>
              <a:t>依職稱</a:t>
            </a:r>
            <a:r>
              <a:rPr kumimoji="0" lang="en-US" altLang="zh-TW" sz="3200" b="0" i="0" u="none" strike="noStrike" kern="1200" cap="none" spc="0" normalizeH="0" baseline="0" noProof="0" dirty="0" smtClean="0">
                <a:ln>
                  <a:noFill/>
                </a:ln>
                <a:solidFill>
                  <a:srgbClr val="FFA360"/>
                </a:solidFill>
                <a:effectLst/>
                <a:uLnTx/>
                <a:uFillTx/>
                <a:latin typeface="華康新特圓體" panose="020F0909000000000000" pitchFamily="49" charset="-120"/>
                <a:ea typeface="華康新特圓體" panose="020F0909000000000000" pitchFamily="49" charset="-120"/>
                <a:cs typeface="+mn-cs"/>
              </a:rPr>
              <a:t/>
            </a:r>
            <a:br>
              <a:rPr kumimoji="0" lang="en-US" altLang="zh-TW" sz="3200" b="0" i="0" u="none" strike="noStrike" kern="1200" cap="none" spc="0" normalizeH="0" baseline="0" noProof="0" dirty="0" smtClean="0">
                <a:ln>
                  <a:noFill/>
                </a:ln>
                <a:solidFill>
                  <a:srgbClr val="FFA360"/>
                </a:solidFill>
                <a:effectLst/>
                <a:uLnTx/>
                <a:uFillTx/>
                <a:latin typeface="華康新特圓體" panose="020F0909000000000000" pitchFamily="49" charset="-120"/>
                <a:ea typeface="華康新特圓體" panose="020F0909000000000000" pitchFamily="49" charset="-120"/>
                <a:cs typeface="+mn-cs"/>
              </a:rPr>
            </a:br>
            <a:r>
              <a:rPr kumimoji="0" lang="zh-TW" altLang="en-US" sz="3200" b="0" i="0" u="none" strike="noStrike" kern="1200" cap="none" spc="0" normalizeH="0" baseline="0" noProof="0" dirty="0" smtClean="0">
                <a:ln>
                  <a:noFill/>
                </a:ln>
                <a:solidFill>
                  <a:srgbClr val="FFA360"/>
                </a:solidFill>
                <a:effectLst/>
                <a:uLnTx/>
                <a:uFillTx/>
                <a:latin typeface="華康新特圓體" panose="020F0909000000000000" pitchFamily="49" charset="-120"/>
                <a:ea typeface="華康新特圓體" panose="020F0909000000000000" pitchFamily="49" charset="-120"/>
                <a:cs typeface="+mn-cs"/>
              </a:rPr>
              <a:t>依技能</a:t>
            </a:r>
            <a:endParaRPr kumimoji="0" lang="zh-TW" altLang="en-US" sz="3200" b="0" i="0" u="none" strike="noStrike" kern="1200" cap="none" spc="0" normalizeH="0" baseline="0" noProof="0" dirty="0">
              <a:ln>
                <a:noFill/>
              </a:ln>
              <a:solidFill>
                <a:srgbClr val="FFA360"/>
              </a:solidFill>
              <a:effectLst/>
              <a:uLnTx/>
              <a:uFillTx/>
              <a:latin typeface="華康新特圓體" panose="020F0909000000000000" pitchFamily="49" charset="-120"/>
              <a:ea typeface="華康新特圓體" panose="020F0909000000000000" pitchFamily="49" charset="-120"/>
              <a:cs typeface="+mn-cs"/>
            </a:endParaRPr>
          </a:p>
        </p:txBody>
      </p:sp>
      <p:sp>
        <p:nvSpPr>
          <p:cNvPr id="9" name="矩形 8"/>
          <p:cNvSpPr/>
          <p:nvPr/>
        </p:nvSpPr>
        <p:spPr>
          <a:xfrm>
            <a:off x="9378853" y="4612527"/>
            <a:ext cx="2256069" cy="1611054"/>
          </a:xfrm>
          <a:prstGeom prst="rect">
            <a:avLst/>
          </a:prstGeom>
          <a:solidFill>
            <a:schemeClr val="bg1"/>
          </a:solidFill>
          <a:ln w="38100">
            <a:solidFill>
              <a:srgbClr val="FFA3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FFA360"/>
                </a:solidFill>
                <a:effectLst/>
                <a:uLnTx/>
                <a:uFillTx/>
                <a:latin typeface="華康新特圓體" panose="020F0909000000000000" pitchFamily="49" charset="-120"/>
                <a:ea typeface="華康新特圓體" panose="020F0909000000000000" pitchFamily="49" charset="-120"/>
                <a:cs typeface="+mn-cs"/>
              </a:rPr>
              <a:t>我的最愛</a:t>
            </a:r>
            <a:endParaRPr kumimoji="0" lang="en-US" altLang="zh-TW" sz="3200" b="0" i="0" u="none" strike="noStrike" kern="1200" cap="none" spc="0" normalizeH="0" baseline="0" noProof="0" dirty="0">
              <a:ln>
                <a:noFill/>
              </a:ln>
              <a:solidFill>
                <a:srgbClr val="FFA360"/>
              </a:solidFill>
              <a:effectLst/>
              <a:uLnTx/>
              <a:uFillTx/>
              <a:latin typeface="華康新特圓體" panose="020F0909000000000000" pitchFamily="49" charset="-120"/>
              <a:ea typeface="華康新特圓體" panose="020F0909000000000000" pitchFamily="49"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FFA360"/>
                </a:solidFill>
                <a:effectLst/>
                <a:uLnTx/>
                <a:uFillTx/>
                <a:latin typeface="華康新特圓體" panose="020F0909000000000000" pitchFamily="49" charset="-120"/>
                <a:ea typeface="華康新特圓體" panose="020F0909000000000000" pitchFamily="49" charset="-120"/>
                <a:cs typeface="+mn-cs"/>
              </a:rPr>
              <a:t>技能紀錄</a:t>
            </a:r>
            <a:endParaRPr kumimoji="0" lang="en-US" altLang="zh-TW" sz="3200" b="0" i="0" u="none" strike="noStrike" kern="1200" cap="none" spc="0" normalizeH="0" baseline="0" noProof="0" dirty="0" smtClean="0">
              <a:ln>
                <a:noFill/>
              </a:ln>
              <a:solidFill>
                <a:srgbClr val="FFA360"/>
              </a:solidFill>
              <a:effectLst/>
              <a:uLnTx/>
              <a:uFillTx/>
              <a:latin typeface="華康新特圓體" panose="020F0909000000000000" pitchFamily="49" charset="-120"/>
              <a:ea typeface="華康新特圓體" panose="020F0909000000000000" pitchFamily="49"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FFA360"/>
                </a:solidFill>
                <a:effectLst/>
                <a:uLnTx/>
                <a:uFillTx/>
                <a:latin typeface="華康新特圓體" panose="020F0909000000000000" pitchFamily="49" charset="-120"/>
                <a:ea typeface="華康新特圓體" panose="020F0909000000000000" pitchFamily="49" charset="-120"/>
                <a:cs typeface="+mn-cs"/>
              </a:rPr>
              <a:t>已修過的</a:t>
            </a:r>
            <a:r>
              <a:rPr kumimoji="0" lang="zh-TW" altLang="en-US" sz="3200" b="0" i="0" u="none" strike="noStrike" kern="1200" cap="none" spc="0" normalizeH="0" baseline="0" noProof="0" dirty="0">
                <a:ln>
                  <a:noFill/>
                </a:ln>
                <a:solidFill>
                  <a:srgbClr val="FFA360"/>
                </a:solidFill>
                <a:effectLst/>
                <a:uLnTx/>
                <a:uFillTx/>
                <a:latin typeface="華康新特圓體" panose="020F0909000000000000" pitchFamily="49" charset="-120"/>
                <a:ea typeface="華康新特圓體" panose="020F0909000000000000" pitchFamily="49" charset="-120"/>
                <a:cs typeface="+mn-cs"/>
              </a:rPr>
              <a:t>課</a:t>
            </a:r>
            <a:endParaRPr kumimoji="0" lang="en-US" altLang="zh-TW" sz="3200" b="0" i="0" u="none" strike="noStrike" kern="1200" cap="none" spc="0" normalizeH="0" baseline="0" noProof="0" dirty="0" smtClean="0">
              <a:ln>
                <a:noFill/>
              </a:ln>
              <a:solidFill>
                <a:srgbClr val="FFA360"/>
              </a:solidFill>
              <a:effectLst/>
              <a:uLnTx/>
              <a:uFillTx/>
              <a:latin typeface="華康新特圓體" panose="020F0909000000000000" pitchFamily="49" charset="-120"/>
              <a:ea typeface="華康新特圓體" panose="020F0909000000000000" pitchFamily="49" charset="-120"/>
              <a:cs typeface="+mn-cs"/>
            </a:endParaRPr>
          </a:p>
        </p:txBody>
      </p:sp>
    </p:spTree>
    <p:extLst>
      <p:ext uri="{BB962C8B-B14F-4D97-AF65-F5344CB8AC3E}">
        <p14:creationId xmlns:p14="http://schemas.microsoft.com/office/powerpoint/2010/main" val="134036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ctrTitle"/>
          </p:nvPr>
        </p:nvSpPr>
        <p:spPr>
          <a:xfrm>
            <a:off x="1524000" y="1122362"/>
            <a:ext cx="9144000" cy="3106737"/>
          </a:xfrm>
        </p:spPr>
        <p:txBody>
          <a:bodyPr>
            <a:normAutofit/>
          </a:bodyPr>
          <a:lstStyle/>
          <a:p>
            <a:pPr>
              <a:tabLst>
                <a:tab pos="533400" algn="l"/>
              </a:tabLst>
            </a:pPr>
            <a:r>
              <a:rPr lang="en-US" altLang="zh-TW" sz="8800" dirty="0" smtClean="0">
                <a:latin typeface="華康新特圓體" panose="020F0909000000000000" pitchFamily="49" charset="-120"/>
                <a:ea typeface="華康新特圓體" panose="020F0909000000000000" pitchFamily="49" charset="-120"/>
              </a:rPr>
              <a:t>04</a:t>
            </a:r>
            <a:r>
              <a:rPr lang="en-US" altLang="zh-TW" sz="8800" dirty="0">
                <a:latin typeface="華康新特圓體" panose="020F0909000000000000" pitchFamily="49" charset="-120"/>
                <a:ea typeface="華康新特圓體" panose="020F0909000000000000" pitchFamily="49" charset="-120"/>
              </a:rPr>
              <a:t/>
            </a:r>
            <a:br>
              <a:rPr lang="en-US" altLang="zh-TW" sz="8800" dirty="0">
                <a:latin typeface="華康新特圓體" panose="020F0909000000000000" pitchFamily="49" charset="-120"/>
                <a:ea typeface="華康新特圓體" panose="020F0909000000000000" pitchFamily="49" charset="-120"/>
              </a:rPr>
            </a:br>
            <a:r>
              <a:rPr lang="zh-TW" altLang="en-US" sz="8800" dirty="0" smtClean="0">
                <a:latin typeface="華康新特圓體" panose="020F0909000000000000" pitchFamily="49" charset="-120"/>
                <a:ea typeface="華康新特圓體" panose="020F0909000000000000" pitchFamily="49" charset="-120"/>
              </a:rPr>
              <a:t>系統</a:t>
            </a:r>
            <a:r>
              <a:rPr lang="zh-TW" altLang="en-US" sz="8800" dirty="0">
                <a:latin typeface="華康新特圓體" panose="020F0909000000000000" pitchFamily="49" charset="-120"/>
                <a:ea typeface="華康新特圓體" panose="020F0909000000000000" pitchFamily="49" charset="-120"/>
              </a:rPr>
              <a:t>架構</a:t>
            </a:r>
          </a:p>
        </p:txBody>
      </p:sp>
      <p:sp>
        <p:nvSpPr>
          <p:cNvPr id="11" name="Freeform 5"/>
          <p:cNvSpPr>
            <a:spLocks/>
          </p:cNvSpPr>
          <p:nvPr/>
        </p:nvSpPr>
        <p:spPr bwMode="auto">
          <a:xfrm>
            <a:off x="-21417" y="5908676"/>
            <a:ext cx="2663017" cy="949325"/>
          </a:xfrm>
          <a:custGeom>
            <a:avLst/>
            <a:gdLst>
              <a:gd name="T0" fmla="*/ 0 w 733"/>
              <a:gd name="T1" fmla="*/ 307 h 307"/>
              <a:gd name="T2" fmla="*/ 733 w 733"/>
              <a:gd name="T3" fmla="*/ 307 h 307"/>
              <a:gd name="T4" fmla="*/ 587 w 733"/>
              <a:gd name="T5" fmla="*/ 190 h 307"/>
              <a:gd name="T6" fmla="*/ 587 w 733"/>
              <a:gd name="T7" fmla="*/ 185 h 307"/>
              <a:gd name="T8" fmla="*/ 367 w 733"/>
              <a:gd name="T9" fmla="*/ 0 h 307"/>
              <a:gd name="T10" fmla="*/ 147 w 733"/>
              <a:gd name="T11" fmla="*/ 185 h 307"/>
              <a:gd name="T12" fmla="*/ 147 w 733"/>
              <a:gd name="T13" fmla="*/ 190 h 307"/>
              <a:gd name="T14" fmla="*/ 0 w 733"/>
              <a:gd name="T15" fmla="*/ 307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3" h="307">
                <a:moveTo>
                  <a:pt x="0" y="307"/>
                </a:moveTo>
                <a:cubicBezTo>
                  <a:pt x="733" y="307"/>
                  <a:pt x="733" y="307"/>
                  <a:pt x="733" y="307"/>
                </a:cubicBezTo>
                <a:cubicBezTo>
                  <a:pt x="713" y="249"/>
                  <a:pt x="657" y="204"/>
                  <a:pt x="587" y="190"/>
                </a:cubicBezTo>
                <a:cubicBezTo>
                  <a:pt x="587" y="188"/>
                  <a:pt x="587" y="187"/>
                  <a:pt x="587" y="185"/>
                </a:cubicBezTo>
                <a:cubicBezTo>
                  <a:pt x="587" y="83"/>
                  <a:pt x="488" y="0"/>
                  <a:pt x="367" y="0"/>
                </a:cubicBezTo>
                <a:cubicBezTo>
                  <a:pt x="245" y="0"/>
                  <a:pt x="147" y="83"/>
                  <a:pt x="147" y="185"/>
                </a:cubicBezTo>
                <a:cubicBezTo>
                  <a:pt x="147" y="187"/>
                  <a:pt x="147" y="188"/>
                  <a:pt x="147" y="190"/>
                </a:cubicBezTo>
                <a:cubicBezTo>
                  <a:pt x="77" y="204"/>
                  <a:pt x="21" y="249"/>
                  <a:pt x="0" y="307"/>
                </a:cubicBezTo>
                <a:close/>
              </a:path>
            </a:pathLst>
          </a:custGeom>
          <a:solidFill>
            <a:srgbClr val="0A96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 name="Freeform 31"/>
          <p:cNvSpPr>
            <a:spLocks/>
          </p:cNvSpPr>
          <p:nvPr/>
        </p:nvSpPr>
        <p:spPr bwMode="auto">
          <a:xfrm>
            <a:off x="3454400" y="6332541"/>
            <a:ext cx="908053" cy="525463"/>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0A96B7"/>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6"/>
          <p:cNvSpPr>
            <a:spLocks/>
          </p:cNvSpPr>
          <p:nvPr/>
        </p:nvSpPr>
        <p:spPr bwMode="auto">
          <a:xfrm>
            <a:off x="8229600" y="5088455"/>
            <a:ext cx="3961648" cy="1769548"/>
          </a:xfrm>
          <a:custGeom>
            <a:avLst/>
            <a:gdLst>
              <a:gd name="T0" fmla="*/ 1624 w 1624"/>
              <a:gd name="T1" fmla="*/ 0 h 739"/>
              <a:gd name="T2" fmla="*/ 1238 w 1624"/>
              <a:gd name="T3" fmla="*/ 372 h 739"/>
              <a:gd name="T4" fmla="*/ 1238 w 1624"/>
              <a:gd name="T5" fmla="*/ 381 h 739"/>
              <a:gd name="T6" fmla="*/ 936 w 1624"/>
              <a:gd name="T7" fmla="*/ 638 h 739"/>
              <a:gd name="T8" fmla="*/ 787 w 1624"/>
              <a:gd name="T9" fmla="*/ 556 h 739"/>
              <a:gd name="T10" fmla="*/ 787 w 1624"/>
              <a:gd name="T11" fmla="*/ 550 h 739"/>
              <a:gd name="T12" fmla="*/ 494 w 1624"/>
              <a:gd name="T13" fmla="*/ 304 h 739"/>
              <a:gd name="T14" fmla="*/ 201 w 1624"/>
              <a:gd name="T15" fmla="*/ 550 h 739"/>
              <a:gd name="T16" fmla="*/ 202 w 1624"/>
              <a:gd name="T17" fmla="*/ 556 h 739"/>
              <a:gd name="T18" fmla="*/ 0 w 1624"/>
              <a:gd name="T19" fmla="*/ 739 h 739"/>
              <a:gd name="T20" fmla="*/ 1624 w 1624"/>
              <a:gd name="T21" fmla="*/ 739 h 739"/>
              <a:gd name="T22" fmla="*/ 1624 w 1624"/>
              <a:gd name="T23" fmla="*/ 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4" h="739">
                <a:moveTo>
                  <a:pt x="1624" y="0"/>
                </a:moveTo>
                <a:cubicBezTo>
                  <a:pt x="1406" y="25"/>
                  <a:pt x="1238" y="182"/>
                  <a:pt x="1238" y="372"/>
                </a:cubicBezTo>
                <a:cubicBezTo>
                  <a:pt x="1238" y="375"/>
                  <a:pt x="1238" y="378"/>
                  <a:pt x="1238" y="381"/>
                </a:cubicBezTo>
                <a:cubicBezTo>
                  <a:pt x="1089" y="412"/>
                  <a:pt x="971" y="512"/>
                  <a:pt x="936" y="638"/>
                </a:cubicBezTo>
                <a:cubicBezTo>
                  <a:pt x="899" y="598"/>
                  <a:pt x="847" y="568"/>
                  <a:pt x="787" y="556"/>
                </a:cubicBezTo>
                <a:cubicBezTo>
                  <a:pt x="787" y="554"/>
                  <a:pt x="787" y="552"/>
                  <a:pt x="787" y="550"/>
                </a:cubicBezTo>
                <a:cubicBezTo>
                  <a:pt x="787" y="414"/>
                  <a:pt x="656" y="304"/>
                  <a:pt x="494" y="304"/>
                </a:cubicBezTo>
                <a:cubicBezTo>
                  <a:pt x="333" y="304"/>
                  <a:pt x="201" y="414"/>
                  <a:pt x="201" y="550"/>
                </a:cubicBezTo>
                <a:cubicBezTo>
                  <a:pt x="201" y="552"/>
                  <a:pt x="202" y="554"/>
                  <a:pt x="202" y="556"/>
                </a:cubicBezTo>
                <a:cubicBezTo>
                  <a:pt x="98" y="577"/>
                  <a:pt x="17" y="650"/>
                  <a:pt x="0" y="739"/>
                </a:cubicBezTo>
                <a:cubicBezTo>
                  <a:pt x="1624" y="739"/>
                  <a:pt x="1624" y="739"/>
                  <a:pt x="1624" y="739"/>
                </a:cubicBezTo>
                <a:lnTo>
                  <a:pt x="1624" y="0"/>
                </a:lnTo>
                <a:close/>
              </a:path>
            </a:pathLst>
          </a:custGeom>
          <a:solidFill>
            <a:srgbClr val="0A96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 name="Freeform 1"/>
          <p:cNvSpPr>
            <a:spLocks/>
          </p:cNvSpPr>
          <p:nvPr/>
        </p:nvSpPr>
        <p:spPr bwMode="auto">
          <a:xfrm>
            <a:off x="10696332" y="3175"/>
            <a:ext cx="1524000" cy="941388"/>
          </a:xfrm>
          <a:custGeom>
            <a:avLst/>
            <a:gdLst>
              <a:gd name="T0" fmla="*/ 135 w 484"/>
              <a:gd name="T1" fmla="*/ 0 h 304"/>
              <a:gd name="T2" fmla="*/ 134 w 484"/>
              <a:gd name="T3" fmla="*/ 14 h 304"/>
              <a:gd name="T4" fmla="*/ 134 w 484"/>
              <a:gd name="T5" fmla="*/ 18 h 304"/>
              <a:gd name="T6" fmla="*/ 0 w 484"/>
              <a:gd name="T7" fmla="*/ 161 h 304"/>
              <a:gd name="T8" fmla="*/ 153 w 484"/>
              <a:gd name="T9" fmla="*/ 304 h 304"/>
              <a:gd name="T10" fmla="*/ 484 w 484"/>
              <a:gd name="T11" fmla="*/ 304 h 304"/>
              <a:gd name="T12" fmla="*/ 484 w 484"/>
              <a:gd name="T13" fmla="*/ 0 h 304"/>
              <a:gd name="T14" fmla="*/ 135 w 484"/>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4" h="304">
                <a:moveTo>
                  <a:pt x="135" y="0"/>
                </a:moveTo>
                <a:cubicBezTo>
                  <a:pt x="134" y="5"/>
                  <a:pt x="134" y="9"/>
                  <a:pt x="134" y="14"/>
                </a:cubicBezTo>
                <a:cubicBezTo>
                  <a:pt x="134" y="15"/>
                  <a:pt x="134" y="17"/>
                  <a:pt x="134" y="18"/>
                </a:cubicBezTo>
                <a:cubicBezTo>
                  <a:pt x="57" y="34"/>
                  <a:pt x="0" y="92"/>
                  <a:pt x="0" y="161"/>
                </a:cubicBezTo>
                <a:cubicBezTo>
                  <a:pt x="0" y="235"/>
                  <a:pt x="67" y="304"/>
                  <a:pt x="153" y="304"/>
                </a:cubicBezTo>
                <a:cubicBezTo>
                  <a:pt x="484" y="304"/>
                  <a:pt x="484" y="304"/>
                  <a:pt x="484" y="304"/>
                </a:cubicBezTo>
                <a:cubicBezTo>
                  <a:pt x="484" y="0"/>
                  <a:pt x="484" y="0"/>
                  <a:pt x="484" y="0"/>
                </a:cubicBezTo>
                <a:lnTo>
                  <a:pt x="135" y="0"/>
                </a:lnTo>
                <a:close/>
              </a:path>
            </a:pathLst>
          </a:custGeom>
          <a:solidFill>
            <a:srgbClr val="92DE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 name="Freeform 32"/>
          <p:cNvSpPr>
            <a:spLocks/>
          </p:cNvSpPr>
          <p:nvPr/>
        </p:nvSpPr>
        <p:spPr bwMode="auto">
          <a:xfrm>
            <a:off x="7874000" y="263006"/>
            <a:ext cx="528869" cy="381000"/>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40"/>
          <p:cNvSpPr>
            <a:spLocks/>
          </p:cNvSpPr>
          <p:nvPr/>
        </p:nvSpPr>
        <p:spPr bwMode="auto">
          <a:xfrm>
            <a:off x="9418500" y="1738560"/>
            <a:ext cx="930003" cy="698504"/>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33"/>
          <p:cNvSpPr>
            <a:spLocks/>
          </p:cNvSpPr>
          <p:nvPr/>
        </p:nvSpPr>
        <p:spPr bwMode="auto">
          <a:xfrm>
            <a:off x="270979" y="3766425"/>
            <a:ext cx="1039112" cy="695309"/>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FFA360"/>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3"/>
          <p:cNvSpPr>
            <a:spLocks/>
          </p:cNvSpPr>
          <p:nvPr/>
        </p:nvSpPr>
        <p:spPr bwMode="auto">
          <a:xfrm>
            <a:off x="1563379" y="1851520"/>
            <a:ext cx="704845" cy="472585"/>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FFA360"/>
          </a:solidFill>
          <a:ln>
            <a:noFill/>
          </a:ln>
        </p:spPr>
        <p:txBody>
          <a:bodyPr vert="horz" wrap="square" lIns="121920" tIns="60960" rIns="121920" bIns="60960" numCol="1" anchor="t" anchorCtr="0" compatLnSpc="1">
            <a:prstTxWarp prst="textNoShape">
              <a:avLst/>
            </a:prstTxWarp>
          </a:bodyPr>
          <a:lstStyle/>
          <a:p>
            <a:endParaRPr lang="en-US" sz="2400"/>
          </a:p>
        </p:txBody>
      </p:sp>
      <p:pic>
        <p:nvPicPr>
          <p:cNvPr id="19" name="圖片 18"/>
          <p:cNvPicPr>
            <a:picLocks noChangeAspect="1"/>
          </p:cNvPicPr>
          <p:nvPr/>
        </p:nvPicPr>
        <p:blipFill>
          <a:blip r:embed="rId2"/>
          <a:stretch>
            <a:fillRect/>
          </a:stretch>
        </p:blipFill>
        <p:spPr>
          <a:xfrm>
            <a:off x="345280" y="201900"/>
            <a:ext cx="713294" cy="475529"/>
          </a:xfrm>
          <a:prstGeom prst="rect">
            <a:avLst/>
          </a:prstGeom>
        </p:spPr>
      </p:pic>
      <p:sp>
        <p:nvSpPr>
          <p:cNvPr id="20" name="Freeform 8"/>
          <p:cNvSpPr>
            <a:spLocks/>
          </p:cNvSpPr>
          <p:nvPr/>
        </p:nvSpPr>
        <p:spPr bwMode="auto">
          <a:xfrm>
            <a:off x="10690095" y="3349625"/>
            <a:ext cx="1501153" cy="1011857"/>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37736772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p:cNvSpPr>
            <a:spLocks noGrp="1"/>
          </p:cNvSpPr>
          <p:nvPr>
            <p:ph type="title"/>
          </p:nvPr>
        </p:nvSpPr>
        <p:spPr>
          <a:xfrm>
            <a:off x="838200" y="156579"/>
            <a:ext cx="10515600" cy="1325563"/>
          </a:xfrm>
        </p:spPr>
        <p:txBody>
          <a:bodyPr>
            <a:normAutofit/>
          </a:bodyPr>
          <a:lstStyle/>
          <a:p>
            <a:pPr algn="ctr"/>
            <a:r>
              <a:rPr lang="zh-TW" altLang="en-US" sz="5400" dirty="0" smtClean="0">
                <a:latin typeface="華康新特圓體" panose="020F0909000000000000" pitchFamily="49" charset="-120"/>
                <a:ea typeface="華康新特圓體" panose="020F0909000000000000" pitchFamily="49" charset="-120"/>
              </a:rPr>
              <a:t>系統</a:t>
            </a:r>
            <a:r>
              <a:rPr lang="zh-TW" altLang="en-US" sz="5400" dirty="0">
                <a:latin typeface="華康新特圓體" panose="020F0909000000000000" pitchFamily="49" charset="-120"/>
                <a:ea typeface="華康新特圓體" panose="020F0909000000000000" pitchFamily="49" charset="-120"/>
              </a:rPr>
              <a:t>架構</a:t>
            </a:r>
          </a:p>
        </p:txBody>
      </p:sp>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1000" y="1138989"/>
            <a:ext cx="8370000" cy="5580000"/>
          </a:xfrm>
          <a:prstGeom prst="rect">
            <a:avLst/>
          </a:prstGeom>
        </p:spPr>
      </p:pic>
    </p:spTree>
    <p:extLst>
      <p:ext uri="{BB962C8B-B14F-4D97-AF65-F5344CB8AC3E}">
        <p14:creationId xmlns:p14="http://schemas.microsoft.com/office/powerpoint/2010/main" val="13598366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1000" y="1138989"/>
            <a:ext cx="8370000" cy="5580000"/>
          </a:xfrm>
          <a:prstGeom prst="rect">
            <a:avLst/>
          </a:prstGeom>
        </p:spPr>
      </p:pic>
      <p:sp>
        <p:nvSpPr>
          <p:cNvPr id="9" name="標題 1"/>
          <p:cNvSpPr>
            <a:spLocks noGrp="1"/>
          </p:cNvSpPr>
          <p:nvPr>
            <p:ph type="title"/>
          </p:nvPr>
        </p:nvSpPr>
        <p:spPr>
          <a:xfrm>
            <a:off x="838200" y="156579"/>
            <a:ext cx="10515600" cy="1325563"/>
          </a:xfrm>
        </p:spPr>
        <p:txBody>
          <a:bodyPr>
            <a:normAutofit/>
          </a:bodyPr>
          <a:lstStyle/>
          <a:p>
            <a:pPr algn="ctr"/>
            <a:r>
              <a:rPr lang="zh-TW" altLang="en-US" sz="5400" dirty="0" smtClean="0">
                <a:latin typeface="華康新特圓體" panose="020F0909000000000000" pitchFamily="49" charset="-120"/>
                <a:ea typeface="華康新特圓體" panose="020F0909000000000000" pitchFamily="49" charset="-120"/>
              </a:rPr>
              <a:t>系統</a:t>
            </a:r>
            <a:r>
              <a:rPr lang="zh-TW" altLang="en-US" sz="5400" dirty="0">
                <a:latin typeface="華康新特圓體" panose="020F0909000000000000" pitchFamily="49" charset="-120"/>
                <a:ea typeface="華康新特圓體" panose="020F0909000000000000" pitchFamily="49" charset="-120"/>
              </a:rPr>
              <a:t>架構</a:t>
            </a:r>
          </a:p>
        </p:txBody>
      </p:sp>
      <p:cxnSp>
        <p:nvCxnSpPr>
          <p:cNvPr id="13" name="肘形接點 12"/>
          <p:cNvCxnSpPr/>
          <p:nvPr/>
        </p:nvCxnSpPr>
        <p:spPr>
          <a:xfrm rot="5400000" flipH="1" flipV="1">
            <a:off x="2814964" y="3810435"/>
            <a:ext cx="3346639" cy="281739"/>
          </a:xfrm>
          <a:prstGeom prst="bentConnector3">
            <a:avLst>
              <a:gd name="adj1" fmla="val 576"/>
            </a:avLst>
          </a:prstGeom>
          <a:ln w="38100">
            <a:tailEnd type="triangle"/>
          </a:ln>
        </p:spPr>
        <p:style>
          <a:lnRef idx="3">
            <a:schemeClr val="dk1"/>
          </a:lnRef>
          <a:fillRef idx="0">
            <a:schemeClr val="dk1"/>
          </a:fillRef>
          <a:effectRef idx="2">
            <a:schemeClr val="dk1"/>
          </a:effectRef>
          <a:fontRef idx="minor">
            <a:schemeClr val="tx1"/>
          </a:fontRef>
        </p:style>
      </p:cxnSp>
      <p:cxnSp>
        <p:nvCxnSpPr>
          <p:cNvPr id="23" name="直線接點 22"/>
          <p:cNvCxnSpPr/>
          <p:nvPr/>
        </p:nvCxnSpPr>
        <p:spPr>
          <a:xfrm>
            <a:off x="4347412" y="2786743"/>
            <a:ext cx="281741" cy="0"/>
          </a:xfrm>
          <a:prstGeom prst="line">
            <a:avLst/>
          </a:prstGeom>
          <a:ln w="38100"/>
        </p:spPr>
        <p:style>
          <a:lnRef idx="3">
            <a:schemeClr val="dk1"/>
          </a:lnRef>
          <a:fillRef idx="0">
            <a:schemeClr val="dk1"/>
          </a:fillRef>
          <a:effectRef idx="2">
            <a:schemeClr val="dk1"/>
          </a:effectRef>
          <a:fontRef idx="minor">
            <a:schemeClr val="tx1"/>
          </a:fontRef>
        </p:style>
      </p:cxnSp>
      <p:sp>
        <p:nvSpPr>
          <p:cNvPr id="24" name="文字方塊 23"/>
          <p:cNvSpPr txBox="1"/>
          <p:nvPr/>
        </p:nvSpPr>
        <p:spPr>
          <a:xfrm>
            <a:off x="4254406" y="2093315"/>
            <a:ext cx="415498"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①</a:t>
            </a:r>
            <a:endParaRPr lang="zh-TW" altLang="en-US" b="1" dirty="0"/>
          </a:p>
        </p:txBody>
      </p:sp>
      <p:cxnSp>
        <p:nvCxnSpPr>
          <p:cNvPr id="31" name="直線接點 30"/>
          <p:cNvCxnSpPr/>
          <p:nvPr/>
        </p:nvCxnSpPr>
        <p:spPr>
          <a:xfrm>
            <a:off x="4331931" y="4098091"/>
            <a:ext cx="281741" cy="0"/>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787470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1000" y="1138989"/>
            <a:ext cx="8370000" cy="5580000"/>
          </a:xfrm>
          <a:prstGeom prst="rect">
            <a:avLst/>
          </a:prstGeom>
        </p:spPr>
      </p:pic>
      <p:sp>
        <p:nvSpPr>
          <p:cNvPr id="9" name="標題 1"/>
          <p:cNvSpPr>
            <a:spLocks noGrp="1"/>
          </p:cNvSpPr>
          <p:nvPr>
            <p:ph type="title"/>
          </p:nvPr>
        </p:nvSpPr>
        <p:spPr>
          <a:xfrm>
            <a:off x="838200" y="156579"/>
            <a:ext cx="10515600" cy="1325563"/>
          </a:xfrm>
        </p:spPr>
        <p:txBody>
          <a:bodyPr>
            <a:normAutofit/>
          </a:bodyPr>
          <a:lstStyle/>
          <a:p>
            <a:pPr algn="ctr"/>
            <a:r>
              <a:rPr lang="zh-TW" altLang="en-US" sz="5400" dirty="0" smtClean="0">
                <a:latin typeface="華康新特圓體" panose="020F0909000000000000" pitchFamily="49" charset="-120"/>
                <a:ea typeface="華康新特圓體" panose="020F0909000000000000" pitchFamily="49" charset="-120"/>
              </a:rPr>
              <a:t>系統</a:t>
            </a:r>
            <a:r>
              <a:rPr lang="zh-TW" altLang="en-US" sz="5400" dirty="0">
                <a:latin typeface="華康新特圓體" panose="020F0909000000000000" pitchFamily="49" charset="-120"/>
                <a:ea typeface="華康新特圓體" panose="020F0909000000000000" pitchFamily="49" charset="-120"/>
              </a:rPr>
              <a:t>架構</a:t>
            </a:r>
          </a:p>
        </p:txBody>
      </p:sp>
      <p:cxnSp>
        <p:nvCxnSpPr>
          <p:cNvPr id="23" name="直線接點 22"/>
          <p:cNvCxnSpPr/>
          <p:nvPr/>
        </p:nvCxnSpPr>
        <p:spPr>
          <a:xfrm>
            <a:off x="4347412" y="2786743"/>
            <a:ext cx="281741" cy="0"/>
          </a:xfrm>
          <a:prstGeom prst="line">
            <a:avLst/>
          </a:prstGeom>
          <a:ln w="38100"/>
        </p:spPr>
        <p:style>
          <a:lnRef idx="3">
            <a:schemeClr val="dk1"/>
          </a:lnRef>
          <a:fillRef idx="0">
            <a:schemeClr val="dk1"/>
          </a:fillRef>
          <a:effectRef idx="2">
            <a:schemeClr val="dk1"/>
          </a:effectRef>
          <a:fontRef idx="minor">
            <a:schemeClr val="tx1"/>
          </a:fontRef>
        </p:style>
      </p:cxnSp>
      <p:sp>
        <p:nvSpPr>
          <p:cNvPr id="24" name="文字方塊 23"/>
          <p:cNvSpPr txBox="1"/>
          <p:nvPr/>
        </p:nvSpPr>
        <p:spPr>
          <a:xfrm>
            <a:off x="4254406" y="2093315"/>
            <a:ext cx="415498"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①</a:t>
            </a:r>
            <a:endParaRPr lang="zh-TW" altLang="en-US" b="1" dirty="0"/>
          </a:p>
        </p:txBody>
      </p:sp>
      <p:cxnSp>
        <p:nvCxnSpPr>
          <p:cNvPr id="3" name="肘形接點 2"/>
          <p:cNvCxnSpPr/>
          <p:nvPr/>
        </p:nvCxnSpPr>
        <p:spPr>
          <a:xfrm>
            <a:off x="4772297" y="2277981"/>
            <a:ext cx="409303" cy="395550"/>
          </a:xfrm>
          <a:prstGeom prst="bentConnector3">
            <a:avLst>
              <a:gd name="adj1" fmla="val 4959"/>
            </a:avLst>
          </a:prstGeom>
          <a:ln w="38100">
            <a:tailEnd type="triangle"/>
          </a:ln>
        </p:spPr>
        <p:style>
          <a:lnRef idx="3">
            <a:schemeClr val="dk1"/>
          </a:lnRef>
          <a:fillRef idx="0">
            <a:schemeClr val="dk1"/>
          </a:fillRef>
          <a:effectRef idx="2">
            <a:schemeClr val="dk1"/>
          </a:effectRef>
          <a:fontRef idx="minor">
            <a:schemeClr val="tx1"/>
          </a:fontRef>
        </p:style>
      </p:cxnSp>
      <p:sp>
        <p:nvSpPr>
          <p:cNvPr id="18" name="文字方塊 17"/>
          <p:cNvSpPr txBox="1"/>
          <p:nvPr/>
        </p:nvSpPr>
        <p:spPr>
          <a:xfrm>
            <a:off x="4937721" y="2677491"/>
            <a:ext cx="415498"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②</a:t>
            </a:r>
            <a:endParaRPr lang="zh-TW" altLang="en-US" b="1" dirty="0"/>
          </a:p>
        </p:txBody>
      </p:sp>
      <p:cxnSp>
        <p:nvCxnSpPr>
          <p:cNvPr id="20" name="肘形接點 19"/>
          <p:cNvCxnSpPr/>
          <p:nvPr/>
        </p:nvCxnSpPr>
        <p:spPr>
          <a:xfrm rot="5400000" flipH="1" flipV="1">
            <a:off x="2814964" y="3810435"/>
            <a:ext cx="3346639" cy="281739"/>
          </a:xfrm>
          <a:prstGeom prst="bentConnector3">
            <a:avLst>
              <a:gd name="adj1" fmla="val 576"/>
            </a:avLst>
          </a:prstGeom>
          <a:ln w="38100">
            <a:tailEnd type="triangle"/>
          </a:ln>
        </p:spPr>
        <p:style>
          <a:lnRef idx="3">
            <a:schemeClr val="dk1"/>
          </a:lnRef>
          <a:fillRef idx="0">
            <a:schemeClr val="dk1"/>
          </a:fillRef>
          <a:effectRef idx="2">
            <a:schemeClr val="dk1"/>
          </a:effectRef>
          <a:fontRef idx="minor">
            <a:schemeClr val="tx1"/>
          </a:fontRef>
        </p:style>
      </p:cxnSp>
      <p:cxnSp>
        <p:nvCxnSpPr>
          <p:cNvPr id="21" name="直線接點 20"/>
          <p:cNvCxnSpPr/>
          <p:nvPr/>
        </p:nvCxnSpPr>
        <p:spPr>
          <a:xfrm>
            <a:off x="4331931" y="4098091"/>
            <a:ext cx="281741" cy="0"/>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511864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1000" y="1138989"/>
            <a:ext cx="8370000" cy="5580000"/>
          </a:xfrm>
          <a:prstGeom prst="rect">
            <a:avLst/>
          </a:prstGeom>
        </p:spPr>
      </p:pic>
      <p:sp>
        <p:nvSpPr>
          <p:cNvPr id="9" name="標題 1"/>
          <p:cNvSpPr>
            <a:spLocks noGrp="1"/>
          </p:cNvSpPr>
          <p:nvPr>
            <p:ph type="title"/>
          </p:nvPr>
        </p:nvSpPr>
        <p:spPr>
          <a:xfrm>
            <a:off x="838200" y="156579"/>
            <a:ext cx="10515600" cy="1325563"/>
          </a:xfrm>
        </p:spPr>
        <p:txBody>
          <a:bodyPr>
            <a:normAutofit/>
          </a:bodyPr>
          <a:lstStyle/>
          <a:p>
            <a:pPr algn="ctr"/>
            <a:r>
              <a:rPr lang="zh-TW" altLang="en-US" sz="5400" dirty="0" smtClean="0">
                <a:latin typeface="華康新特圓體" panose="020F0909000000000000" pitchFamily="49" charset="-120"/>
                <a:ea typeface="華康新特圓體" panose="020F0909000000000000" pitchFamily="49" charset="-120"/>
              </a:rPr>
              <a:t>系統</a:t>
            </a:r>
            <a:r>
              <a:rPr lang="zh-TW" altLang="en-US" sz="5400" dirty="0">
                <a:latin typeface="華康新特圓體" panose="020F0909000000000000" pitchFamily="49" charset="-120"/>
                <a:ea typeface="華康新特圓體" panose="020F0909000000000000" pitchFamily="49" charset="-120"/>
              </a:rPr>
              <a:t>架構</a:t>
            </a:r>
          </a:p>
        </p:txBody>
      </p:sp>
      <p:cxnSp>
        <p:nvCxnSpPr>
          <p:cNvPr id="23" name="直線接點 22"/>
          <p:cNvCxnSpPr/>
          <p:nvPr/>
        </p:nvCxnSpPr>
        <p:spPr>
          <a:xfrm>
            <a:off x="4347412" y="2786743"/>
            <a:ext cx="281741" cy="0"/>
          </a:xfrm>
          <a:prstGeom prst="line">
            <a:avLst/>
          </a:prstGeom>
          <a:ln w="38100"/>
        </p:spPr>
        <p:style>
          <a:lnRef idx="3">
            <a:schemeClr val="dk1"/>
          </a:lnRef>
          <a:fillRef idx="0">
            <a:schemeClr val="dk1"/>
          </a:fillRef>
          <a:effectRef idx="2">
            <a:schemeClr val="dk1"/>
          </a:effectRef>
          <a:fontRef idx="minor">
            <a:schemeClr val="tx1"/>
          </a:fontRef>
        </p:style>
      </p:cxnSp>
      <p:sp>
        <p:nvSpPr>
          <p:cNvPr id="24" name="文字方塊 23"/>
          <p:cNvSpPr txBox="1"/>
          <p:nvPr/>
        </p:nvSpPr>
        <p:spPr>
          <a:xfrm>
            <a:off x="4254406" y="2093315"/>
            <a:ext cx="415498"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①</a:t>
            </a:r>
            <a:endParaRPr lang="zh-TW" altLang="en-US" b="1" dirty="0"/>
          </a:p>
        </p:txBody>
      </p:sp>
      <p:cxnSp>
        <p:nvCxnSpPr>
          <p:cNvPr id="3" name="肘形接點 2"/>
          <p:cNvCxnSpPr/>
          <p:nvPr/>
        </p:nvCxnSpPr>
        <p:spPr>
          <a:xfrm>
            <a:off x="4772297" y="2277981"/>
            <a:ext cx="409303" cy="395550"/>
          </a:xfrm>
          <a:prstGeom prst="bentConnector3">
            <a:avLst>
              <a:gd name="adj1" fmla="val 4959"/>
            </a:avLst>
          </a:prstGeom>
          <a:ln w="38100">
            <a:tailEnd type="triangle"/>
          </a:ln>
        </p:spPr>
        <p:style>
          <a:lnRef idx="3">
            <a:schemeClr val="dk1"/>
          </a:lnRef>
          <a:fillRef idx="0">
            <a:schemeClr val="dk1"/>
          </a:fillRef>
          <a:effectRef idx="2">
            <a:schemeClr val="dk1"/>
          </a:effectRef>
          <a:fontRef idx="minor">
            <a:schemeClr val="tx1"/>
          </a:fontRef>
        </p:style>
      </p:cxnSp>
      <p:sp>
        <p:nvSpPr>
          <p:cNvPr id="18" name="文字方塊 17"/>
          <p:cNvSpPr txBox="1"/>
          <p:nvPr/>
        </p:nvSpPr>
        <p:spPr>
          <a:xfrm>
            <a:off x="4937721" y="2677491"/>
            <a:ext cx="415498"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②</a:t>
            </a:r>
            <a:endParaRPr lang="zh-TW" altLang="en-US" b="1" dirty="0"/>
          </a:p>
        </p:txBody>
      </p:sp>
      <p:cxnSp>
        <p:nvCxnSpPr>
          <p:cNvPr id="5" name="直線單箭頭接點 4"/>
          <p:cNvCxnSpPr/>
          <p:nvPr/>
        </p:nvCxnSpPr>
        <p:spPr>
          <a:xfrm>
            <a:off x="6072356" y="2947737"/>
            <a:ext cx="0" cy="709863"/>
          </a:xfrm>
          <a:prstGeom prst="straightConnector1">
            <a:avLst/>
          </a:prstGeom>
          <a:ln w="38100">
            <a:headEnd type="triangle"/>
            <a:tailEnd type="triangle"/>
          </a:ln>
        </p:spPr>
        <p:style>
          <a:lnRef idx="2">
            <a:schemeClr val="dk1"/>
          </a:lnRef>
          <a:fillRef idx="0">
            <a:schemeClr val="dk1"/>
          </a:fillRef>
          <a:effectRef idx="1">
            <a:schemeClr val="dk1"/>
          </a:effectRef>
          <a:fontRef idx="minor">
            <a:schemeClr val="tx1"/>
          </a:fontRef>
        </p:style>
      </p:cxnSp>
      <p:sp>
        <p:nvSpPr>
          <p:cNvPr id="19" name="文字方塊 18"/>
          <p:cNvSpPr txBox="1"/>
          <p:nvPr/>
        </p:nvSpPr>
        <p:spPr>
          <a:xfrm>
            <a:off x="6110227" y="3118002"/>
            <a:ext cx="415498"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③</a:t>
            </a:r>
            <a:endParaRPr lang="zh-TW" altLang="en-US" b="1" dirty="0"/>
          </a:p>
        </p:txBody>
      </p:sp>
      <p:cxnSp>
        <p:nvCxnSpPr>
          <p:cNvPr id="21" name="肘形接點 20"/>
          <p:cNvCxnSpPr/>
          <p:nvPr/>
        </p:nvCxnSpPr>
        <p:spPr>
          <a:xfrm rot="5400000" flipH="1" flipV="1">
            <a:off x="2814964" y="3810435"/>
            <a:ext cx="3346639" cy="281739"/>
          </a:xfrm>
          <a:prstGeom prst="bentConnector3">
            <a:avLst>
              <a:gd name="adj1" fmla="val 576"/>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直線接點 21"/>
          <p:cNvCxnSpPr/>
          <p:nvPr/>
        </p:nvCxnSpPr>
        <p:spPr>
          <a:xfrm>
            <a:off x="4331931" y="4098091"/>
            <a:ext cx="281741" cy="0"/>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066453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1000" y="1138989"/>
            <a:ext cx="8370000" cy="5580000"/>
          </a:xfrm>
          <a:prstGeom prst="rect">
            <a:avLst/>
          </a:prstGeom>
        </p:spPr>
      </p:pic>
      <p:sp>
        <p:nvSpPr>
          <p:cNvPr id="9" name="標題 1"/>
          <p:cNvSpPr>
            <a:spLocks noGrp="1"/>
          </p:cNvSpPr>
          <p:nvPr>
            <p:ph type="title"/>
          </p:nvPr>
        </p:nvSpPr>
        <p:spPr>
          <a:xfrm>
            <a:off x="838200" y="156579"/>
            <a:ext cx="10515600" cy="1325563"/>
          </a:xfrm>
        </p:spPr>
        <p:txBody>
          <a:bodyPr>
            <a:normAutofit/>
          </a:bodyPr>
          <a:lstStyle/>
          <a:p>
            <a:pPr algn="ctr"/>
            <a:r>
              <a:rPr lang="zh-TW" altLang="en-US" sz="5400" dirty="0" smtClean="0">
                <a:latin typeface="華康新特圓體" panose="020F0909000000000000" pitchFamily="49" charset="-120"/>
                <a:ea typeface="華康新特圓體" panose="020F0909000000000000" pitchFamily="49" charset="-120"/>
              </a:rPr>
              <a:t>系統</a:t>
            </a:r>
            <a:r>
              <a:rPr lang="zh-TW" altLang="en-US" sz="5400" dirty="0">
                <a:latin typeface="華康新特圓體" panose="020F0909000000000000" pitchFamily="49" charset="-120"/>
                <a:ea typeface="華康新特圓體" panose="020F0909000000000000" pitchFamily="49" charset="-120"/>
              </a:rPr>
              <a:t>架構</a:t>
            </a:r>
          </a:p>
        </p:txBody>
      </p:sp>
      <p:cxnSp>
        <p:nvCxnSpPr>
          <p:cNvPr id="23" name="直線接點 22"/>
          <p:cNvCxnSpPr/>
          <p:nvPr/>
        </p:nvCxnSpPr>
        <p:spPr>
          <a:xfrm>
            <a:off x="4347412" y="2786743"/>
            <a:ext cx="281741" cy="0"/>
          </a:xfrm>
          <a:prstGeom prst="line">
            <a:avLst/>
          </a:prstGeom>
          <a:ln w="38100"/>
        </p:spPr>
        <p:style>
          <a:lnRef idx="3">
            <a:schemeClr val="dk1"/>
          </a:lnRef>
          <a:fillRef idx="0">
            <a:schemeClr val="dk1"/>
          </a:fillRef>
          <a:effectRef idx="2">
            <a:schemeClr val="dk1"/>
          </a:effectRef>
          <a:fontRef idx="minor">
            <a:schemeClr val="tx1"/>
          </a:fontRef>
        </p:style>
      </p:cxnSp>
      <p:sp>
        <p:nvSpPr>
          <p:cNvPr id="24" name="文字方塊 23"/>
          <p:cNvSpPr txBox="1"/>
          <p:nvPr/>
        </p:nvSpPr>
        <p:spPr>
          <a:xfrm>
            <a:off x="4254406" y="2093315"/>
            <a:ext cx="415498"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①</a:t>
            </a:r>
            <a:endParaRPr lang="zh-TW" altLang="en-US" b="1" dirty="0"/>
          </a:p>
        </p:txBody>
      </p:sp>
      <p:cxnSp>
        <p:nvCxnSpPr>
          <p:cNvPr id="3" name="肘形接點 2"/>
          <p:cNvCxnSpPr/>
          <p:nvPr/>
        </p:nvCxnSpPr>
        <p:spPr>
          <a:xfrm>
            <a:off x="4772297" y="2277981"/>
            <a:ext cx="409303" cy="395550"/>
          </a:xfrm>
          <a:prstGeom prst="bentConnector3">
            <a:avLst>
              <a:gd name="adj1" fmla="val 4959"/>
            </a:avLst>
          </a:prstGeom>
          <a:ln w="38100">
            <a:tailEnd type="triangle"/>
          </a:ln>
        </p:spPr>
        <p:style>
          <a:lnRef idx="3">
            <a:schemeClr val="dk1"/>
          </a:lnRef>
          <a:fillRef idx="0">
            <a:schemeClr val="dk1"/>
          </a:fillRef>
          <a:effectRef idx="2">
            <a:schemeClr val="dk1"/>
          </a:effectRef>
          <a:fontRef idx="minor">
            <a:schemeClr val="tx1"/>
          </a:fontRef>
        </p:style>
      </p:cxnSp>
      <p:sp>
        <p:nvSpPr>
          <p:cNvPr id="18" name="文字方塊 17"/>
          <p:cNvSpPr txBox="1"/>
          <p:nvPr/>
        </p:nvSpPr>
        <p:spPr>
          <a:xfrm>
            <a:off x="4937721" y="2677491"/>
            <a:ext cx="415498"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②</a:t>
            </a:r>
            <a:endParaRPr lang="zh-TW" altLang="en-US" b="1" dirty="0"/>
          </a:p>
        </p:txBody>
      </p:sp>
      <p:cxnSp>
        <p:nvCxnSpPr>
          <p:cNvPr id="5" name="直線單箭頭接點 4"/>
          <p:cNvCxnSpPr/>
          <p:nvPr/>
        </p:nvCxnSpPr>
        <p:spPr>
          <a:xfrm>
            <a:off x="6072356" y="2947737"/>
            <a:ext cx="0" cy="709863"/>
          </a:xfrm>
          <a:prstGeom prst="straightConnector1">
            <a:avLst/>
          </a:prstGeom>
          <a:ln w="38100">
            <a:headEnd type="triangle"/>
            <a:tailEnd type="triangle"/>
          </a:ln>
        </p:spPr>
        <p:style>
          <a:lnRef idx="2">
            <a:schemeClr val="dk1"/>
          </a:lnRef>
          <a:fillRef idx="0">
            <a:schemeClr val="dk1"/>
          </a:fillRef>
          <a:effectRef idx="1">
            <a:schemeClr val="dk1"/>
          </a:effectRef>
          <a:fontRef idx="minor">
            <a:schemeClr val="tx1"/>
          </a:fontRef>
        </p:style>
      </p:cxnSp>
      <p:sp>
        <p:nvSpPr>
          <p:cNvPr id="19" name="文字方塊 18"/>
          <p:cNvSpPr txBox="1"/>
          <p:nvPr/>
        </p:nvSpPr>
        <p:spPr>
          <a:xfrm>
            <a:off x="6110227" y="3118002"/>
            <a:ext cx="415498"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③</a:t>
            </a:r>
            <a:endParaRPr lang="zh-TW" altLang="en-US" b="1" dirty="0"/>
          </a:p>
        </p:txBody>
      </p:sp>
      <p:cxnSp>
        <p:nvCxnSpPr>
          <p:cNvPr id="11" name="直線單箭頭接點 10"/>
          <p:cNvCxnSpPr/>
          <p:nvPr/>
        </p:nvCxnSpPr>
        <p:spPr>
          <a:xfrm>
            <a:off x="6072356" y="4285397"/>
            <a:ext cx="0" cy="67161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2" name="文字方塊 11"/>
          <p:cNvSpPr txBox="1"/>
          <p:nvPr/>
        </p:nvSpPr>
        <p:spPr>
          <a:xfrm>
            <a:off x="6110227" y="4380931"/>
            <a:ext cx="415498"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④</a:t>
            </a:r>
            <a:endParaRPr lang="zh-TW" altLang="en-US" b="1" dirty="0"/>
          </a:p>
        </p:txBody>
      </p:sp>
      <p:cxnSp>
        <p:nvCxnSpPr>
          <p:cNvPr id="15" name="肘形接點 14"/>
          <p:cNvCxnSpPr/>
          <p:nvPr/>
        </p:nvCxnSpPr>
        <p:spPr>
          <a:xfrm rot="5400000" flipH="1" flipV="1">
            <a:off x="2814964" y="3810435"/>
            <a:ext cx="3346639" cy="281739"/>
          </a:xfrm>
          <a:prstGeom prst="bentConnector3">
            <a:avLst>
              <a:gd name="adj1" fmla="val 576"/>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直線接點 15"/>
          <p:cNvCxnSpPr/>
          <p:nvPr/>
        </p:nvCxnSpPr>
        <p:spPr>
          <a:xfrm>
            <a:off x="4331931" y="4098091"/>
            <a:ext cx="281741" cy="0"/>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597053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DF3D3"/>
          </a:solidFill>
          <a:ln>
            <a:solidFill>
              <a:srgbClr val="FDF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3" name="Group 1"/>
          <p:cNvGrpSpPr>
            <a:grpSpLocks/>
          </p:cNvGrpSpPr>
          <p:nvPr/>
        </p:nvGrpSpPr>
        <p:grpSpPr bwMode="auto">
          <a:xfrm>
            <a:off x="91200" y="2486990"/>
            <a:ext cx="1980000" cy="1800000"/>
            <a:chOff x="629940" y="1987208"/>
            <a:chExt cx="2189141" cy="2017448"/>
          </a:xfrm>
          <a:solidFill>
            <a:srgbClr val="0A96B7"/>
          </a:solidFill>
        </p:grpSpPr>
        <p:sp>
          <p:nvSpPr>
            <p:cNvPr id="24" name="Freeform 6"/>
            <p:cNvSpPr/>
            <p:nvPr/>
          </p:nvSpPr>
          <p:spPr>
            <a:xfrm flipV="1">
              <a:off x="629940" y="1987208"/>
              <a:ext cx="2189141" cy="2017448"/>
            </a:xfrm>
            <a:custGeom>
              <a:avLst/>
              <a:gdLst>
                <a:gd name="connsiteX0" fmla="*/ 971829 w 2671591"/>
                <a:gd name="connsiteY0" fmla="*/ 311 h 2234714"/>
                <a:gd name="connsiteX1" fmla="*/ 1658132 w 2671591"/>
                <a:gd name="connsiteY1" fmla="*/ 121675 h 2234714"/>
                <a:gd name="connsiteX2" fmla="*/ 2391482 w 2671591"/>
                <a:gd name="connsiteY2" fmla="*/ 570868 h 2234714"/>
                <a:gd name="connsiteX3" fmla="*/ 2671591 w 2671591"/>
                <a:gd name="connsiteY3" fmla="*/ 1127080 h 2234714"/>
                <a:gd name="connsiteX4" fmla="*/ 2398520 w 2671591"/>
                <a:gd name="connsiteY4" fmla="*/ 1555152 h 2234714"/>
                <a:gd name="connsiteX5" fmla="*/ 1656724 w 2671591"/>
                <a:gd name="connsiteY5" fmla="*/ 2040957 h 2234714"/>
                <a:gd name="connsiteX6" fmla="*/ 436351 w 2671591"/>
                <a:gd name="connsiteY6" fmla="*/ 2146567 h 2234714"/>
                <a:gd name="connsiteX7" fmla="*/ 0 w 2671591"/>
                <a:gd name="connsiteY7" fmla="*/ 1127080 h 2234714"/>
                <a:gd name="connsiteX8" fmla="*/ 453241 w 2671591"/>
                <a:gd name="connsiteY8" fmla="*/ 130124 h 2234714"/>
                <a:gd name="connsiteX9" fmla="*/ 971829 w 2671591"/>
                <a:gd name="connsiteY9" fmla="*/ 311 h 223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591" h="2234714">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Shape 2778"/>
            <p:cNvSpPr/>
            <p:nvPr/>
          </p:nvSpPr>
          <p:spPr>
            <a:xfrm>
              <a:off x="1345895" y="2722124"/>
              <a:ext cx="549270" cy="547615"/>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grpFill/>
            <a:ln w="12700">
              <a:miter lim="400000"/>
            </a:ln>
          </p:spPr>
          <p:txBody>
            <a:bodyPr lIns="19045" tIns="19045" rIns="19045" bIns="19045" anchor="ct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grpSp>
      <p:grpSp>
        <p:nvGrpSpPr>
          <p:cNvPr id="26" name="Group 2"/>
          <p:cNvGrpSpPr>
            <a:grpSpLocks/>
          </p:cNvGrpSpPr>
          <p:nvPr/>
        </p:nvGrpSpPr>
        <p:grpSpPr bwMode="auto">
          <a:xfrm>
            <a:off x="2117844" y="2486990"/>
            <a:ext cx="1980000" cy="1800000"/>
            <a:chOff x="2838267" y="1987208"/>
            <a:chExt cx="2189141" cy="2017448"/>
          </a:xfrm>
          <a:solidFill>
            <a:srgbClr val="4BC9D0"/>
          </a:solidFill>
        </p:grpSpPr>
        <p:sp>
          <p:nvSpPr>
            <p:cNvPr id="27" name="Freeform 7"/>
            <p:cNvSpPr/>
            <p:nvPr/>
          </p:nvSpPr>
          <p:spPr>
            <a:xfrm flipV="1">
              <a:off x="2838267" y="1987208"/>
              <a:ext cx="2189141" cy="2017448"/>
            </a:xfrm>
            <a:custGeom>
              <a:avLst/>
              <a:gdLst>
                <a:gd name="connsiteX0" fmla="*/ 971829 w 2671591"/>
                <a:gd name="connsiteY0" fmla="*/ 311 h 2234714"/>
                <a:gd name="connsiteX1" fmla="*/ 1658132 w 2671591"/>
                <a:gd name="connsiteY1" fmla="*/ 121675 h 2234714"/>
                <a:gd name="connsiteX2" fmla="*/ 2391482 w 2671591"/>
                <a:gd name="connsiteY2" fmla="*/ 570868 h 2234714"/>
                <a:gd name="connsiteX3" fmla="*/ 2671591 w 2671591"/>
                <a:gd name="connsiteY3" fmla="*/ 1127080 h 2234714"/>
                <a:gd name="connsiteX4" fmla="*/ 2398520 w 2671591"/>
                <a:gd name="connsiteY4" fmla="*/ 1555152 h 2234714"/>
                <a:gd name="connsiteX5" fmla="*/ 1656724 w 2671591"/>
                <a:gd name="connsiteY5" fmla="*/ 2040957 h 2234714"/>
                <a:gd name="connsiteX6" fmla="*/ 436351 w 2671591"/>
                <a:gd name="connsiteY6" fmla="*/ 2146567 h 2234714"/>
                <a:gd name="connsiteX7" fmla="*/ 0 w 2671591"/>
                <a:gd name="connsiteY7" fmla="*/ 1127080 h 2234714"/>
                <a:gd name="connsiteX8" fmla="*/ 453241 w 2671591"/>
                <a:gd name="connsiteY8" fmla="*/ 130124 h 2234714"/>
                <a:gd name="connsiteX9" fmla="*/ 971829 w 2671591"/>
                <a:gd name="connsiteY9" fmla="*/ 311 h 223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591" h="2234714">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Shape 2748"/>
            <p:cNvSpPr/>
            <p:nvPr/>
          </p:nvSpPr>
          <p:spPr>
            <a:xfrm>
              <a:off x="3541523" y="2722124"/>
              <a:ext cx="549269" cy="54761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grpFill/>
            <a:ln w="12700">
              <a:miter lim="400000"/>
            </a:ln>
          </p:spPr>
          <p:txBody>
            <a:bodyPr lIns="19045" tIns="19045" rIns="19045" bIns="19045" anchor="ct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grpSp>
      <p:grpSp>
        <p:nvGrpSpPr>
          <p:cNvPr id="29" name="Group 3"/>
          <p:cNvGrpSpPr>
            <a:grpSpLocks/>
          </p:cNvGrpSpPr>
          <p:nvPr/>
        </p:nvGrpSpPr>
        <p:grpSpPr bwMode="auto">
          <a:xfrm>
            <a:off x="4140605" y="2486990"/>
            <a:ext cx="1980000" cy="1800000"/>
            <a:chOff x="5026134" y="1987208"/>
            <a:chExt cx="2189141" cy="2017448"/>
          </a:xfrm>
          <a:solidFill>
            <a:srgbClr val="FEE398"/>
          </a:solidFill>
        </p:grpSpPr>
        <p:sp>
          <p:nvSpPr>
            <p:cNvPr id="30" name="Freeform 8"/>
            <p:cNvSpPr/>
            <p:nvPr/>
          </p:nvSpPr>
          <p:spPr>
            <a:xfrm flipV="1">
              <a:off x="5026134" y="1987208"/>
              <a:ext cx="2189141" cy="2017448"/>
            </a:xfrm>
            <a:custGeom>
              <a:avLst/>
              <a:gdLst>
                <a:gd name="connsiteX0" fmla="*/ 971829 w 2671591"/>
                <a:gd name="connsiteY0" fmla="*/ 311 h 2234714"/>
                <a:gd name="connsiteX1" fmla="*/ 1658132 w 2671591"/>
                <a:gd name="connsiteY1" fmla="*/ 121675 h 2234714"/>
                <a:gd name="connsiteX2" fmla="*/ 2391482 w 2671591"/>
                <a:gd name="connsiteY2" fmla="*/ 570868 h 2234714"/>
                <a:gd name="connsiteX3" fmla="*/ 2671591 w 2671591"/>
                <a:gd name="connsiteY3" fmla="*/ 1127080 h 2234714"/>
                <a:gd name="connsiteX4" fmla="*/ 2398520 w 2671591"/>
                <a:gd name="connsiteY4" fmla="*/ 1555152 h 2234714"/>
                <a:gd name="connsiteX5" fmla="*/ 1656724 w 2671591"/>
                <a:gd name="connsiteY5" fmla="*/ 2040957 h 2234714"/>
                <a:gd name="connsiteX6" fmla="*/ 436351 w 2671591"/>
                <a:gd name="connsiteY6" fmla="*/ 2146567 h 2234714"/>
                <a:gd name="connsiteX7" fmla="*/ 0 w 2671591"/>
                <a:gd name="connsiteY7" fmla="*/ 1127080 h 2234714"/>
                <a:gd name="connsiteX8" fmla="*/ 453241 w 2671591"/>
                <a:gd name="connsiteY8" fmla="*/ 130124 h 2234714"/>
                <a:gd name="connsiteX9" fmla="*/ 971829 w 2671591"/>
                <a:gd name="connsiteY9" fmla="*/ 311 h 223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591" h="2234714">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Shape 2543"/>
            <p:cNvSpPr/>
            <p:nvPr/>
          </p:nvSpPr>
          <p:spPr>
            <a:xfrm>
              <a:off x="5730977" y="2722124"/>
              <a:ext cx="547682" cy="547615"/>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grpFill/>
            <a:ln w="12700">
              <a:miter lim="400000"/>
            </a:ln>
          </p:spPr>
          <p:txBody>
            <a:bodyPr lIns="19045" tIns="19045" rIns="19045" bIns="19045" anchor="ct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grpSp>
      <p:grpSp>
        <p:nvGrpSpPr>
          <p:cNvPr id="32" name="Group 4"/>
          <p:cNvGrpSpPr>
            <a:grpSpLocks/>
          </p:cNvGrpSpPr>
          <p:nvPr/>
        </p:nvGrpSpPr>
        <p:grpSpPr bwMode="auto">
          <a:xfrm>
            <a:off x="6154571" y="2484769"/>
            <a:ext cx="1980000" cy="1800000"/>
            <a:chOff x="7203815" y="1987208"/>
            <a:chExt cx="2189141" cy="2017448"/>
          </a:xfrm>
          <a:solidFill>
            <a:srgbClr val="FFA360"/>
          </a:solidFill>
        </p:grpSpPr>
        <p:sp>
          <p:nvSpPr>
            <p:cNvPr id="33" name="Freeform 9"/>
            <p:cNvSpPr/>
            <p:nvPr/>
          </p:nvSpPr>
          <p:spPr>
            <a:xfrm flipV="1">
              <a:off x="7203815" y="1987208"/>
              <a:ext cx="2189141" cy="2017448"/>
            </a:xfrm>
            <a:custGeom>
              <a:avLst/>
              <a:gdLst>
                <a:gd name="connsiteX0" fmla="*/ 971829 w 2671591"/>
                <a:gd name="connsiteY0" fmla="*/ 311 h 2234714"/>
                <a:gd name="connsiteX1" fmla="*/ 1658132 w 2671591"/>
                <a:gd name="connsiteY1" fmla="*/ 121675 h 2234714"/>
                <a:gd name="connsiteX2" fmla="*/ 2391482 w 2671591"/>
                <a:gd name="connsiteY2" fmla="*/ 570868 h 2234714"/>
                <a:gd name="connsiteX3" fmla="*/ 2671591 w 2671591"/>
                <a:gd name="connsiteY3" fmla="*/ 1127080 h 2234714"/>
                <a:gd name="connsiteX4" fmla="*/ 2398520 w 2671591"/>
                <a:gd name="connsiteY4" fmla="*/ 1555152 h 2234714"/>
                <a:gd name="connsiteX5" fmla="*/ 1656724 w 2671591"/>
                <a:gd name="connsiteY5" fmla="*/ 2040957 h 2234714"/>
                <a:gd name="connsiteX6" fmla="*/ 436351 w 2671591"/>
                <a:gd name="connsiteY6" fmla="*/ 2146567 h 2234714"/>
                <a:gd name="connsiteX7" fmla="*/ 0 w 2671591"/>
                <a:gd name="connsiteY7" fmla="*/ 1127080 h 2234714"/>
                <a:gd name="connsiteX8" fmla="*/ 453241 w 2671591"/>
                <a:gd name="connsiteY8" fmla="*/ 130124 h 2234714"/>
                <a:gd name="connsiteX9" fmla="*/ 971829 w 2671591"/>
                <a:gd name="connsiteY9" fmla="*/ 311 h 223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591" h="2234714">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Shape 2784"/>
            <p:cNvSpPr/>
            <p:nvPr/>
          </p:nvSpPr>
          <p:spPr>
            <a:xfrm>
              <a:off x="7918183" y="2722124"/>
              <a:ext cx="549269" cy="547615"/>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grpFill/>
            <a:ln w="12700">
              <a:miter lim="400000"/>
            </a:ln>
          </p:spPr>
          <p:txBody>
            <a:bodyPr lIns="19045" tIns="19045" rIns="19045" bIns="19045" anchor="ct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grpSp>
      <p:grpSp>
        <p:nvGrpSpPr>
          <p:cNvPr id="35" name="Group 5"/>
          <p:cNvGrpSpPr>
            <a:grpSpLocks/>
          </p:cNvGrpSpPr>
          <p:nvPr/>
        </p:nvGrpSpPr>
        <p:grpSpPr bwMode="auto">
          <a:xfrm>
            <a:off x="8177332" y="2484771"/>
            <a:ext cx="1980000" cy="1800000"/>
            <a:chOff x="9392956" y="1987208"/>
            <a:chExt cx="2189141" cy="2017448"/>
          </a:xfrm>
          <a:solidFill>
            <a:srgbClr val="F26218"/>
          </a:solidFill>
        </p:grpSpPr>
        <p:sp>
          <p:nvSpPr>
            <p:cNvPr id="36" name="Freeform 10"/>
            <p:cNvSpPr/>
            <p:nvPr/>
          </p:nvSpPr>
          <p:spPr>
            <a:xfrm flipV="1">
              <a:off x="9392956" y="1987208"/>
              <a:ext cx="2189141" cy="2017448"/>
            </a:xfrm>
            <a:custGeom>
              <a:avLst/>
              <a:gdLst>
                <a:gd name="connsiteX0" fmla="*/ 971829 w 2671591"/>
                <a:gd name="connsiteY0" fmla="*/ 311 h 2234714"/>
                <a:gd name="connsiteX1" fmla="*/ 1658132 w 2671591"/>
                <a:gd name="connsiteY1" fmla="*/ 121675 h 2234714"/>
                <a:gd name="connsiteX2" fmla="*/ 2391482 w 2671591"/>
                <a:gd name="connsiteY2" fmla="*/ 570868 h 2234714"/>
                <a:gd name="connsiteX3" fmla="*/ 2671591 w 2671591"/>
                <a:gd name="connsiteY3" fmla="*/ 1127080 h 2234714"/>
                <a:gd name="connsiteX4" fmla="*/ 2398520 w 2671591"/>
                <a:gd name="connsiteY4" fmla="*/ 1555152 h 2234714"/>
                <a:gd name="connsiteX5" fmla="*/ 1656724 w 2671591"/>
                <a:gd name="connsiteY5" fmla="*/ 2040957 h 2234714"/>
                <a:gd name="connsiteX6" fmla="*/ 436351 w 2671591"/>
                <a:gd name="connsiteY6" fmla="*/ 2146567 h 2234714"/>
                <a:gd name="connsiteX7" fmla="*/ 0 w 2671591"/>
                <a:gd name="connsiteY7" fmla="*/ 1127080 h 2234714"/>
                <a:gd name="connsiteX8" fmla="*/ 453241 w 2671591"/>
                <a:gd name="connsiteY8" fmla="*/ 130124 h 2234714"/>
                <a:gd name="connsiteX9" fmla="*/ 971829 w 2671591"/>
                <a:gd name="connsiteY9" fmla="*/ 311 h 223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591" h="2234714">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Shape 2774"/>
            <p:cNvSpPr/>
            <p:nvPr/>
          </p:nvSpPr>
          <p:spPr>
            <a:xfrm>
              <a:off x="10096211" y="2722124"/>
              <a:ext cx="549270" cy="547615"/>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grpFill/>
            <a:ln w="12700">
              <a:miter lim="400000"/>
            </a:ln>
          </p:spPr>
          <p:txBody>
            <a:bodyPr lIns="19045" tIns="19045" rIns="19045" bIns="19045" anchor="ct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grpSp>
      <p:sp>
        <p:nvSpPr>
          <p:cNvPr id="38" name="矩形 37"/>
          <p:cNvSpPr/>
          <p:nvPr/>
        </p:nvSpPr>
        <p:spPr>
          <a:xfrm>
            <a:off x="4494675" y="613614"/>
            <a:ext cx="3242909" cy="1107996"/>
          </a:xfrm>
          <a:prstGeom prst="rect">
            <a:avLst/>
          </a:prstGeom>
        </p:spPr>
        <p:txBody>
          <a:bodyPr wrap="square">
            <a:spAutoFit/>
          </a:bodyPr>
          <a:lstStyle/>
          <a:p>
            <a:pPr>
              <a:lnSpc>
                <a:spcPct val="110000"/>
              </a:lnSpc>
            </a:pPr>
            <a:r>
              <a:rPr kumimoji="1" lang="zh-TW" altLang="en-US" sz="6000" dirty="0" smtClean="0">
                <a:solidFill>
                  <a:srgbClr val="131E54"/>
                </a:solidFill>
                <a:latin typeface="華康新特圓體" panose="020F0909000000000000" pitchFamily="49" charset="-120"/>
                <a:ea typeface="華康新特圓體" panose="020F0909000000000000" pitchFamily="49" charset="-120"/>
                <a:cs typeface="微软雅黑"/>
              </a:rPr>
              <a:t>組員</a:t>
            </a:r>
            <a:r>
              <a:rPr kumimoji="1" lang="zh-TW" altLang="en-US" sz="6000" dirty="0">
                <a:solidFill>
                  <a:srgbClr val="131E54"/>
                </a:solidFill>
                <a:latin typeface="華康新特圓體" panose="020F0909000000000000" pitchFamily="49" charset="-120"/>
                <a:ea typeface="華康新特圓體" panose="020F0909000000000000" pitchFamily="49" charset="-120"/>
                <a:cs typeface="微软雅黑"/>
              </a:rPr>
              <a:t>介紹</a:t>
            </a:r>
            <a:endParaRPr kumimoji="1" lang="zh-CN" altLang="en-US" sz="6000" dirty="0">
              <a:solidFill>
                <a:srgbClr val="131E54"/>
              </a:solidFill>
              <a:latin typeface="華康新特圓體" panose="020F0909000000000000" pitchFamily="49" charset="-120"/>
              <a:ea typeface="華康新特圓體" panose="020F0909000000000000" pitchFamily="49" charset="-120"/>
              <a:cs typeface="微软雅黑"/>
            </a:endParaRPr>
          </a:p>
        </p:txBody>
      </p:sp>
      <p:sp>
        <p:nvSpPr>
          <p:cNvPr id="39" name="Subtitle 2"/>
          <p:cNvSpPr txBox="1">
            <a:spLocks/>
          </p:cNvSpPr>
          <p:nvPr/>
        </p:nvSpPr>
        <p:spPr>
          <a:xfrm>
            <a:off x="4169915" y="4666191"/>
            <a:ext cx="1711747" cy="583464"/>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zh-TW" altLang="en-US" sz="2800" b="1" dirty="0" smtClean="0">
                <a:solidFill>
                  <a:schemeClr val="tx1">
                    <a:lumMod val="75000"/>
                    <a:lumOff val="25000"/>
                  </a:schemeClr>
                </a:solidFill>
                <a:latin typeface="超世紀新粗黑" panose="02000000000000000000" pitchFamily="2" charset="-120"/>
                <a:ea typeface="超世紀新粗黑" panose="02000000000000000000" pitchFamily="2" charset="-120"/>
                <a:cs typeface="Lantinghei SC Demibold" charset="-122"/>
                <a:sym typeface="时尚中黑简体" charset="0"/>
              </a:rPr>
              <a:t>楊博鈁</a:t>
            </a:r>
            <a:endParaRPr lang="en-US" altLang="zh-CN" sz="2800" kern="0" dirty="0">
              <a:solidFill>
                <a:schemeClr val="tx1">
                  <a:lumMod val="75000"/>
                  <a:lumOff val="25000"/>
                </a:schemeClr>
              </a:solidFill>
              <a:latin typeface="超世紀新粗黑" panose="02000000000000000000" pitchFamily="2" charset="-120"/>
              <a:ea typeface="超世紀新粗黑" panose="02000000000000000000" pitchFamily="2" charset="-120"/>
            </a:endParaRPr>
          </a:p>
        </p:txBody>
      </p:sp>
      <p:sp>
        <p:nvSpPr>
          <p:cNvPr id="40" name="Subtitle 2"/>
          <p:cNvSpPr txBox="1">
            <a:spLocks/>
          </p:cNvSpPr>
          <p:nvPr/>
        </p:nvSpPr>
        <p:spPr>
          <a:xfrm>
            <a:off x="6035024" y="4666191"/>
            <a:ext cx="2219093" cy="583464"/>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zh-TW" altLang="en-US" sz="2800" b="1" dirty="0" smtClean="0">
                <a:solidFill>
                  <a:schemeClr val="tx1">
                    <a:lumMod val="75000"/>
                    <a:lumOff val="25000"/>
                  </a:schemeClr>
                </a:solidFill>
                <a:latin typeface="超世紀新粗黑" panose="02000000000000000000" pitchFamily="2" charset="-120"/>
                <a:ea typeface="超世紀新粗黑" panose="02000000000000000000" pitchFamily="2" charset="-120"/>
                <a:cs typeface="Lantinghei SC Demibold" charset="-122"/>
                <a:sym typeface="时尚中黑简体" charset="0"/>
              </a:rPr>
              <a:t>鍾家祺</a:t>
            </a:r>
            <a:endParaRPr lang="en-US" altLang="zh-CN" sz="2800" kern="0" dirty="0">
              <a:solidFill>
                <a:schemeClr val="tx1">
                  <a:lumMod val="75000"/>
                  <a:lumOff val="25000"/>
                </a:schemeClr>
              </a:solidFill>
              <a:latin typeface="超世紀新粗黑" panose="02000000000000000000" pitchFamily="2" charset="-120"/>
              <a:ea typeface="超世紀新粗黑" panose="02000000000000000000" pitchFamily="2" charset="-120"/>
            </a:endParaRPr>
          </a:p>
        </p:txBody>
      </p:sp>
      <p:sp>
        <p:nvSpPr>
          <p:cNvPr id="41" name="Subtitle 2"/>
          <p:cNvSpPr txBox="1">
            <a:spLocks/>
          </p:cNvSpPr>
          <p:nvPr/>
        </p:nvSpPr>
        <p:spPr>
          <a:xfrm>
            <a:off x="8134571" y="4666191"/>
            <a:ext cx="2142725" cy="583464"/>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zh-TW" altLang="en-US" sz="2800" b="1" dirty="0" smtClean="0">
                <a:solidFill>
                  <a:schemeClr val="tx1">
                    <a:lumMod val="75000"/>
                    <a:lumOff val="25000"/>
                  </a:schemeClr>
                </a:solidFill>
                <a:latin typeface="超世紀新粗黑" panose="02000000000000000000" pitchFamily="2" charset="-120"/>
                <a:ea typeface="超世紀新粗黑" panose="02000000000000000000" pitchFamily="2" charset="-120"/>
                <a:cs typeface="Lantinghei SC Demibold" charset="-122"/>
                <a:sym typeface="时尚中黑简体" charset="0"/>
              </a:rPr>
              <a:t>黃筱茜</a:t>
            </a:r>
            <a:endParaRPr lang="en-US" altLang="zh-CN" sz="2800" kern="0" dirty="0">
              <a:solidFill>
                <a:schemeClr val="tx1">
                  <a:lumMod val="75000"/>
                  <a:lumOff val="25000"/>
                </a:schemeClr>
              </a:solidFill>
              <a:latin typeface="超世紀新粗黑" panose="02000000000000000000" pitchFamily="2" charset="-120"/>
              <a:ea typeface="超世紀新粗黑" panose="02000000000000000000" pitchFamily="2" charset="-120"/>
            </a:endParaRPr>
          </a:p>
        </p:txBody>
      </p:sp>
      <p:sp>
        <p:nvSpPr>
          <p:cNvPr id="42" name="Subtitle 2"/>
          <p:cNvSpPr txBox="1">
            <a:spLocks/>
          </p:cNvSpPr>
          <p:nvPr/>
        </p:nvSpPr>
        <p:spPr>
          <a:xfrm>
            <a:off x="261654" y="4666191"/>
            <a:ext cx="1450997" cy="62687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zh-TW" altLang="en-US" sz="2800" b="1" kern="0" dirty="0" smtClean="0">
                <a:solidFill>
                  <a:schemeClr val="tx1">
                    <a:lumMod val="75000"/>
                    <a:lumOff val="25000"/>
                  </a:schemeClr>
                </a:solidFill>
                <a:latin typeface="超世紀新粗黑" panose="02000000000000000000" pitchFamily="2" charset="-120"/>
                <a:ea typeface="超世紀新粗黑" panose="02000000000000000000" pitchFamily="2" charset="-120"/>
              </a:rPr>
              <a:t>林鈺潔</a:t>
            </a:r>
            <a:endParaRPr lang="en-US" altLang="zh-CN" sz="2800" b="1" kern="0" dirty="0">
              <a:solidFill>
                <a:schemeClr val="tx1">
                  <a:lumMod val="75000"/>
                  <a:lumOff val="25000"/>
                </a:schemeClr>
              </a:solidFill>
              <a:latin typeface="超世紀新粗黑" panose="02000000000000000000" pitchFamily="2" charset="-120"/>
              <a:ea typeface="超世紀新粗黑" panose="02000000000000000000" pitchFamily="2" charset="-120"/>
            </a:endParaRPr>
          </a:p>
        </p:txBody>
      </p:sp>
      <p:sp>
        <p:nvSpPr>
          <p:cNvPr id="43" name="Subtitle 2"/>
          <p:cNvSpPr txBox="1">
            <a:spLocks/>
          </p:cNvSpPr>
          <p:nvPr/>
        </p:nvSpPr>
        <p:spPr>
          <a:xfrm>
            <a:off x="10217274" y="4666191"/>
            <a:ext cx="1757543" cy="583464"/>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zh-TW" altLang="en-US" sz="2800" b="1" dirty="0" smtClean="0">
                <a:solidFill>
                  <a:schemeClr val="tx1">
                    <a:lumMod val="75000"/>
                    <a:lumOff val="25000"/>
                  </a:schemeClr>
                </a:solidFill>
                <a:latin typeface="超世紀新粗黑" panose="02000000000000000000" pitchFamily="2" charset="-120"/>
                <a:ea typeface="超世紀新粗黑" panose="02000000000000000000" pitchFamily="2" charset="-120"/>
                <a:cs typeface="Lantinghei SC Demibold" charset="-122"/>
                <a:sym typeface="时尚中黑简体" charset="0"/>
              </a:rPr>
              <a:t>賀郁婷</a:t>
            </a:r>
            <a:endParaRPr lang="en-US" altLang="zh-CN" sz="2800" kern="0" dirty="0">
              <a:solidFill>
                <a:schemeClr val="tx1">
                  <a:lumMod val="75000"/>
                  <a:lumOff val="25000"/>
                </a:schemeClr>
              </a:solidFill>
              <a:latin typeface="超世紀新粗黑" panose="02000000000000000000" pitchFamily="2" charset="-120"/>
              <a:ea typeface="超世紀新粗黑" panose="02000000000000000000" pitchFamily="2" charset="-120"/>
            </a:endParaRPr>
          </a:p>
        </p:txBody>
      </p:sp>
      <p:sp>
        <p:nvSpPr>
          <p:cNvPr id="44" name="Subtitle 2"/>
          <p:cNvSpPr txBox="1">
            <a:spLocks/>
          </p:cNvSpPr>
          <p:nvPr/>
        </p:nvSpPr>
        <p:spPr>
          <a:xfrm>
            <a:off x="2031059" y="4666191"/>
            <a:ext cx="1942504" cy="583464"/>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zh-TW" altLang="en-US" sz="2800" b="1" dirty="0" smtClean="0">
                <a:solidFill>
                  <a:schemeClr val="tx1">
                    <a:lumMod val="75000"/>
                    <a:lumOff val="25000"/>
                  </a:schemeClr>
                </a:solidFill>
                <a:latin typeface="超世紀新粗黑" panose="02000000000000000000" pitchFamily="2" charset="-120"/>
                <a:ea typeface="超世紀新粗黑" panose="02000000000000000000" pitchFamily="2" charset="-120"/>
                <a:cs typeface="Lantinghei SC Demibold" charset="-122"/>
                <a:sym typeface="时尚中黑简体" charset="0"/>
              </a:rPr>
              <a:t>陳怡安</a:t>
            </a:r>
            <a:endParaRPr lang="en-US" altLang="zh-CN" sz="2800" kern="0" dirty="0">
              <a:solidFill>
                <a:schemeClr val="tx1">
                  <a:lumMod val="75000"/>
                  <a:lumOff val="25000"/>
                </a:schemeClr>
              </a:solidFill>
              <a:latin typeface="超世紀新粗黑" panose="02000000000000000000" pitchFamily="2" charset="-120"/>
              <a:ea typeface="超世紀新粗黑" panose="02000000000000000000" pitchFamily="2" charset="-120"/>
            </a:endParaRPr>
          </a:p>
        </p:txBody>
      </p:sp>
      <p:grpSp>
        <p:nvGrpSpPr>
          <p:cNvPr id="45" name="Group 1"/>
          <p:cNvGrpSpPr>
            <a:grpSpLocks/>
          </p:cNvGrpSpPr>
          <p:nvPr/>
        </p:nvGrpSpPr>
        <p:grpSpPr bwMode="auto">
          <a:xfrm>
            <a:off x="10200093" y="2484770"/>
            <a:ext cx="1980000" cy="1800000"/>
            <a:chOff x="629940" y="1987208"/>
            <a:chExt cx="2189141" cy="2017448"/>
          </a:xfrm>
          <a:solidFill>
            <a:schemeClr val="bg1">
              <a:lumMod val="85000"/>
            </a:schemeClr>
          </a:solidFill>
        </p:grpSpPr>
        <p:sp>
          <p:nvSpPr>
            <p:cNvPr id="46" name="Freeform 6"/>
            <p:cNvSpPr/>
            <p:nvPr/>
          </p:nvSpPr>
          <p:spPr>
            <a:xfrm flipV="1">
              <a:off x="629940" y="1987208"/>
              <a:ext cx="2189141" cy="2017448"/>
            </a:xfrm>
            <a:custGeom>
              <a:avLst/>
              <a:gdLst>
                <a:gd name="connsiteX0" fmla="*/ 971829 w 2671591"/>
                <a:gd name="connsiteY0" fmla="*/ 311 h 2234714"/>
                <a:gd name="connsiteX1" fmla="*/ 1658132 w 2671591"/>
                <a:gd name="connsiteY1" fmla="*/ 121675 h 2234714"/>
                <a:gd name="connsiteX2" fmla="*/ 2391482 w 2671591"/>
                <a:gd name="connsiteY2" fmla="*/ 570868 h 2234714"/>
                <a:gd name="connsiteX3" fmla="*/ 2671591 w 2671591"/>
                <a:gd name="connsiteY3" fmla="*/ 1127080 h 2234714"/>
                <a:gd name="connsiteX4" fmla="*/ 2398520 w 2671591"/>
                <a:gd name="connsiteY4" fmla="*/ 1555152 h 2234714"/>
                <a:gd name="connsiteX5" fmla="*/ 1656724 w 2671591"/>
                <a:gd name="connsiteY5" fmla="*/ 2040957 h 2234714"/>
                <a:gd name="connsiteX6" fmla="*/ 436351 w 2671591"/>
                <a:gd name="connsiteY6" fmla="*/ 2146567 h 2234714"/>
                <a:gd name="connsiteX7" fmla="*/ 0 w 2671591"/>
                <a:gd name="connsiteY7" fmla="*/ 1127080 h 2234714"/>
                <a:gd name="connsiteX8" fmla="*/ 453241 w 2671591"/>
                <a:gd name="connsiteY8" fmla="*/ 130124 h 2234714"/>
                <a:gd name="connsiteX9" fmla="*/ 971829 w 2671591"/>
                <a:gd name="connsiteY9" fmla="*/ 311 h 223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591" h="2234714">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 name="Shape 2778"/>
            <p:cNvSpPr/>
            <p:nvPr/>
          </p:nvSpPr>
          <p:spPr>
            <a:xfrm>
              <a:off x="1345895" y="2722124"/>
              <a:ext cx="549270" cy="547615"/>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grpFill/>
            <a:ln w="12700">
              <a:miter lim="400000"/>
            </a:ln>
          </p:spPr>
          <p:txBody>
            <a:bodyPr lIns="19045" tIns="19045" rIns="19045" bIns="19045" anchor="ct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grpSp>
      <p:pic>
        <p:nvPicPr>
          <p:cNvPr id="4" name="圖片 3"/>
          <p:cNvPicPr>
            <a:picLocks noChangeAspect="1"/>
          </p:cNvPicPr>
          <p:nvPr/>
        </p:nvPicPr>
        <p:blipFill>
          <a:blip r:embed="rId3"/>
          <a:stretch>
            <a:fillRect/>
          </a:stretch>
        </p:blipFill>
        <p:spPr>
          <a:xfrm>
            <a:off x="6317093" y="2604451"/>
            <a:ext cx="1420491" cy="1420491"/>
          </a:xfrm>
          <a:prstGeom prst="rect">
            <a:avLst/>
          </a:prstGeom>
        </p:spPr>
      </p:pic>
      <p:pic>
        <p:nvPicPr>
          <p:cNvPr id="5" name="圖片 4"/>
          <p:cNvPicPr>
            <a:picLocks noChangeAspect="1"/>
          </p:cNvPicPr>
          <p:nvPr/>
        </p:nvPicPr>
        <p:blipFill>
          <a:blip r:embed="rId3"/>
          <a:stretch>
            <a:fillRect/>
          </a:stretch>
        </p:blipFill>
        <p:spPr>
          <a:xfrm>
            <a:off x="8322890" y="2604452"/>
            <a:ext cx="1420491" cy="1420491"/>
          </a:xfrm>
          <a:prstGeom prst="rect">
            <a:avLst/>
          </a:prstGeom>
        </p:spPr>
      </p:pic>
      <p:pic>
        <p:nvPicPr>
          <p:cNvPr id="6" name="圖片 5"/>
          <p:cNvPicPr>
            <a:picLocks noChangeAspect="1"/>
          </p:cNvPicPr>
          <p:nvPr/>
        </p:nvPicPr>
        <p:blipFill>
          <a:blip r:embed="rId3"/>
          <a:stretch>
            <a:fillRect/>
          </a:stretch>
        </p:blipFill>
        <p:spPr>
          <a:xfrm>
            <a:off x="10331770" y="2604453"/>
            <a:ext cx="1420491" cy="1420491"/>
          </a:xfrm>
          <a:prstGeom prst="rect">
            <a:avLst/>
          </a:prstGeom>
        </p:spPr>
      </p:pic>
      <p:pic>
        <p:nvPicPr>
          <p:cNvPr id="7" name="圖片 6"/>
          <p:cNvPicPr>
            <a:picLocks noChangeAspect="1"/>
          </p:cNvPicPr>
          <p:nvPr/>
        </p:nvPicPr>
        <p:blipFill>
          <a:blip r:embed="rId3"/>
          <a:stretch>
            <a:fillRect/>
          </a:stretch>
        </p:blipFill>
        <p:spPr>
          <a:xfrm>
            <a:off x="4239519" y="2604453"/>
            <a:ext cx="1420491" cy="1420491"/>
          </a:xfrm>
          <a:prstGeom prst="rect">
            <a:avLst/>
          </a:prstGeom>
        </p:spPr>
      </p:pic>
      <p:pic>
        <p:nvPicPr>
          <p:cNvPr id="8" name="圖片 7"/>
          <p:cNvPicPr>
            <a:picLocks noChangeAspect="1"/>
          </p:cNvPicPr>
          <p:nvPr/>
        </p:nvPicPr>
        <p:blipFill>
          <a:blip r:embed="rId3"/>
          <a:stretch>
            <a:fillRect/>
          </a:stretch>
        </p:blipFill>
        <p:spPr>
          <a:xfrm>
            <a:off x="2235395" y="2604453"/>
            <a:ext cx="1420491" cy="1420491"/>
          </a:xfrm>
          <a:prstGeom prst="rect">
            <a:avLst/>
          </a:prstGeom>
        </p:spPr>
      </p:pic>
      <p:pic>
        <p:nvPicPr>
          <p:cNvPr id="9" name="圖片 8"/>
          <p:cNvPicPr>
            <a:picLocks noChangeAspect="1"/>
          </p:cNvPicPr>
          <p:nvPr/>
        </p:nvPicPr>
        <p:blipFill>
          <a:blip r:embed="rId3"/>
          <a:stretch>
            <a:fillRect/>
          </a:stretch>
        </p:blipFill>
        <p:spPr>
          <a:xfrm>
            <a:off x="204153" y="2618108"/>
            <a:ext cx="1420491" cy="1420491"/>
          </a:xfrm>
          <a:prstGeom prst="rect">
            <a:avLst/>
          </a:prstGeom>
        </p:spPr>
      </p:pic>
    </p:spTree>
    <p:extLst>
      <p:ext uri="{BB962C8B-B14F-4D97-AF65-F5344CB8AC3E}">
        <p14:creationId xmlns:p14="http://schemas.microsoft.com/office/powerpoint/2010/main" val="22418002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1000" y="1138989"/>
            <a:ext cx="8370000" cy="5580000"/>
          </a:xfrm>
          <a:prstGeom prst="rect">
            <a:avLst/>
          </a:prstGeom>
        </p:spPr>
      </p:pic>
      <p:sp>
        <p:nvSpPr>
          <p:cNvPr id="9" name="標題 1"/>
          <p:cNvSpPr>
            <a:spLocks noGrp="1"/>
          </p:cNvSpPr>
          <p:nvPr>
            <p:ph type="title"/>
          </p:nvPr>
        </p:nvSpPr>
        <p:spPr>
          <a:xfrm>
            <a:off x="838200" y="156579"/>
            <a:ext cx="10515600" cy="1325563"/>
          </a:xfrm>
        </p:spPr>
        <p:txBody>
          <a:bodyPr>
            <a:normAutofit/>
          </a:bodyPr>
          <a:lstStyle/>
          <a:p>
            <a:pPr algn="ctr"/>
            <a:r>
              <a:rPr lang="zh-TW" altLang="en-US" sz="5400" dirty="0" smtClean="0">
                <a:latin typeface="華康新特圓體" panose="020F0909000000000000" pitchFamily="49" charset="-120"/>
                <a:ea typeface="華康新特圓體" panose="020F0909000000000000" pitchFamily="49" charset="-120"/>
              </a:rPr>
              <a:t>系統</a:t>
            </a:r>
            <a:r>
              <a:rPr lang="zh-TW" altLang="en-US" sz="5400" dirty="0">
                <a:latin typeface="華康新特圓體" panose="020F0909000000000000" pitchFamily="49" charset="-120"/>
                <a:ea typeface="華康新特圓體" panose="020F0909000000000000" pitchFamily="49" charset="-120"/>
              </a:rPr>
              <a:t>架構</a:t>
            </a:r>
          </a:p>
        </p:txBody>
      </p:sp>
      <p:cxnSp>
        <p:nvCxnSpPr>
          <p:cNvPr id="23" name="直線接點 22"/>
          <p:cNvCxnSpPr/>
          <p:nvPr/>
        </p:nvCxnSpPr>
        <p:spPr>
          <a:xfrm>
            <a:off x="4347412" y="2786743"/>
            <a:ext cx="281741" cy="0"/>
          </a:xfrm>
          <a:prstGeom prst="line">
            <a:avLst/>
          </a:prstGeom>
          <a:ln w="38100"/>
        </p:spPr>
        <p:style>
          <a:lnRef idx="3">
            <a:schemeClr val="dk1"/>
          </a:lnRef>
          <a:fillRef idx="0">
            <a:schemeClr val="dk1"/>
          </a:fillRef>
          <a:effectRef idx="2">
            <a:schemeClr val="dk1"/>
          </a:effectRef>
          <a:fontRef idx="minor">
            <a:schemeClr val="tx1"/>
          </a:fontRef>
        </p:style>
      </p:cxnSp>
      <p:sp>
        <p:nvSpPr>
          <p:cNvPr id="24" name="文字方塊 23"/>
          <p:cNvSpPr txBox="1"/>
          <p:nvPr/>
        </p:nvSpPr>
        <p:spPr>
          <a:xfrm>
            <a:off x="4254406" y="2093315"/>
            <a:ext cx="415498"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①</a:t>
            </a:r>
            <a:endParaRPr lang="zh-TW" altLang="en-US" b="1" dirty="0"/>
          </a:p>
        </p:txBody>
      </p:sp>
      <p:cxnSp>
        <p:nvCxnSpPr>
          <p:cNvPr id="3" name="肘形接點 2"/>
          <p:cNvCxnSpPr/>
          <p:nvPr/>
        </p:nvCxnSpPr>
        <p:spPr>
          <a:xfrm>
            <a:off x="4772297" y="2277981"/>
            <a:ext cx="409303" cy="395550"/>
          </a:xfrm>
          <a:prstGeom prst="bentConnector3">
            <a:avLst>
              <a:gd name="adj1" fmla="val 4959"/>
            </a:avLst>
          </a:prstGeom>
          <a:ln w="38100">
            <a:tailEnd type="triangle"/>
          </a:ln>
        </p:spPr>
        <p:style>
          <a:lnRef idx="3">
            <a:schemeClr val="dk1"/>
          </a:lnRef>
          <a:fillRef idx="0">
            <a:schemeClr val="dk1"/>
          </a:fillRef>
          <a:effectRef idx="2">
            <a:schemeClr val="dk1"/>
          </a:effectRef>
          <a:fontRef idx="minor">
            <a:schemeClr val="tx1"/>
          </a:fontRef>
        </p:style>
      </p:cxnSp>
      <p:sp>
        <p:nvSpPr>
          <p:cNvPr id="18" name="文字方塊 17"/>
          <p:cNvSpPr txBox="1"/>
          <p:nvPr/>
        </p:nvSpPr>
        <p:spPr>
          <a:xfrm>
            <a:off x="4937721" y="2677491"/>
            <a:ext cx="415498"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②</a:t>
            </a:r>
            <a:endParaRPr lang="zh-TW" altLang="en-US" b="1" dirty="0"/>
          </a:p>
        </p:txBody>
      </p:sp>
      <p:cxnSp>
        <p:nvCxnSpPr>
          <p:cNvPr id="5" name="直線單箭頭接點 4"/>
          <p:cNvCxnSpPr/>
          <p:nvPr/>
        </p:nvCxnSpPr>
        <p:spPr>
          <a:xfrm>
            <a:off x="6072356" y="2947737"/>
            <a:ext cx="0" cy="709863"/>
          </a:xfrm>
          <a:prstGeom prst="straightConnector1">
            <a:avLst/>
          </a:prstGeom>
          <a:ln w="38100">
            <a:headEnd type="triangle"/>
            <a:tailEnd type="triangle"/>
          </a:ln>
        </p:spPr>
        <p:style>
          <a:lnRef idx="2">
            <a:schemeClr val="dk1"/>
          </a:lnRef>
          <a:fillRef idx="0">
            <a:schemeClr val="dk1"/>
          </a:fillRef>
          <a:effectRef idx="1">
            <a:schemeClr val="dk1"/>
          </a:effectRef>
          <a:fontRef idx="minor">
            <a:schemeClr val="tx1"/>
          </a:fontRef>
        </p:style>
      </p:cxnSp>
      <p:sp>
        <p:nvSpPr>
          <p:cNvPr id="19" name="文字方塊 18"/>
          <p:cNvSpPr txBox="1"/>
          <p:nvPr/>
        </p:nvSpPr>
        <p:spPr>
          <a:xfrm>
            <a:off x="6110227" y="3118002"/>
            <a:ext cx="415498"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③</a:t>
            </a:r>
            <a:endParaRPr lang="zh-TW" altLang="en-US" b="1" dirty="0"/>
          </a:p>
        </p:txBody>
      </p:sp>
      <p:cxnSp>
        <p:nvCxnSpPr>
          <p:cNvPr id="11" name="直線單箭頭接點 10"/>
          <p:cNvCxnSpPr/>
          <p:nvPr/>
        </p:nvCxnSpPr>
        <p:spPr>
          <a:xfrm>
            <a:off x="6072356" y="4285397"/>
            <a:ext cx="0" cy="67161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2" name="文字方塊 11"/>
          <p:cNvSpPr txBox="1"/>
          <p:nvPr/>
        </p:nvSpPr>
        <p:spPr>
          <a:xfrm>
            <a:off x="6110227" y="4380931"/>
            <a:ext cx="415498"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④</a:t>
            </a:r>
            <a:endParaRPr lang="zh-TW" altLang="en-US" b="1" dirty="0"/>
          </a:p>
        </p:txBody>
      </p:sp>
      <p:cxnSp>
        <p:nvCxnSpPr>
          <p:cNvPr id="33" name="直線單箭頭接點 32"/>
          <p:cNvCxnSpPr/>
          <p:nvPr/>
        </p:nvCxnSpPr>
        <p:spPr>
          <a:xfrm>
            <a:off x="7345127" y="4001636"/>
            <a:ext cx="2485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肘形接點 35"/>
          <p:cNvCxnSpPr/>
          <p:nvPr/>
        </p:nvCxnSpPr>
        <p:spPr>
          <a:xfrm rot="5400000">
            <a:off x="6567473" y="4351100"/>
            <a:ext cx="1155366" cy="415495"/>
          </a:xfrm>
          <a:prstGeom prst="bentConnector3">
            <a:avLst>
              <a:gd name="adj1" fmla="val 9987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字方塊 49"/>
          <p:cNvSpPr txBox="1"/>
          <p:nvPr/>
        </p:nvSpPr>
        <p:spPr>
          <a:xfrm>
            <a:off x="6970573" y="4098091"/>
            <a:ext cx="415498"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⑤</a:t>
            </a:r>
            <a:endParaRPr lang="zh-TW" altLang="en-US" b="1" dirty="0"/>
          </a:p>
        </p:txBody>
      </p:sp>
      <p:cxnSp>
        <p:nvCxnSpPr>
          <p:cNvPr id="61" name="肘形接點 60"/>
          <p:cNvCxnSpPr/>
          <p:nvPr/>
        </p:nvCxnSpPr>
        <p:spPr>
          <a:xfrm rot="5400000" flipH="1" flipV="1">
            <a:off x="2814964" y="3810435"/>
            <a:ext cx="3346639" cy="281739"/>
          </a:xfrm>
          <a:prstGeom prst="bentConnector3">
            <a:avLst>
              <a:gd name="adj1" fmla="val 576"/>
            </a:avLst>
          </a:prstGeom>
          <a:ln w="38100">
            <a:tailEnd type="triangle"/>
          </a:ln>
        </p:spPr>
        <p:style>
          <a:lnRef idx="3">
            <a:schemeClr val="dk1"/>
          </a:lnRef>
          <a:fillRef idx="0">
            <a:schemeClr val="dk1"/>
          </a:fillRef>
          <a:effectRef idx="2">
            <a:schemeClr val="dk1"/>
          </a:effectRef>
          <a:fontRef idx="minor">
            <a:schemeClr val="tx1"/>
          </a:fontRef>
        </p:style>
      </p:cxnSp>
      <p:cxnSp>
        <p:nvCxnSpPr>
          <p:cNvPr id="62" name="直線接點 61"/>
          <p:cNvCxnSpPr/>
          <p:nvPr/>
        </p:nvCxnSpPr>
        <p:spPr>
          <a:xfrm>
            <a:off x="4331931" y="4098091"/>
            <a:ext cx="281741" cy="0"/>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025709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a:spLocks noGrp="1"/>
          </p:cNvSpPr>
          <p:nvPr>
            <p:ph type="title"/>
          </p:nvPr>
        </p:nvSpPr>
        <p:spPr>
          <a:xfrm>
            <a:off x="838200" y="156579"/>
            <a:ext cx="10515600" cy="1325563"/>
          </a:xfrm>
        </p:spPr>
        <p:txBody>
          <a:bodyPr>
            <a:normAutofit/>
          </a:bodyPr>
          <a:lstStyle/>
          <a:p>
            <a:pPr algn="ctr"/>
            <a:r>
              <a:rPr lang="zh-TW" altLang="en-US" sz="5400" dirty="0" smtClean="0">
                <a:latin typeface="華康新特圓體" panose="020F0909000000000000" pitchFamily="49" charset="-120"/>
                <a:ea typeface="華康新特圓體" panose="020F0909000000000000" pitchFamily="49" charset="-120"/>
              </a:rPr>
              <a:t>開發工具</a:t>
            </a:r>
            <a:endParaRPr lang="zh-TW" altLang="en-US" sz="5400" dirty="0">
              <a:latin typeface="華康新特圓體" panose="020F0909000000000000" pitchFamily="49" charset="-120"/>
              <a:ea typeface="華康新特圓體" panose="020F0909000000000000" pitchFamily="49" charset="-120"/>
            </a:endParaRPr>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1000" y="1137683"/>
            <a:ext cx="8370000" cy="5580000"/>
          </a:xfrm>
          <a:prstGeom prst="rect">
            <a:avLst/>
          </a:prstGeom>
        </p:spPr>
      </p:pic>
    </p:spTree>
    <p:extLst>
      <p:ext uri="{BB962C8B-B14F-4D97-AF65-F5344CB8AC3E}">
        <p14:creationId xmlns:p14="http://schemas.microsoft.com/office/powerpoint/2010/main" val="5758817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4800600" y="365125"/>
            <a:ext cx="6553200" cy="1325563"/>
          </a:xfrm>
        </p:spPr>
        <p:txBody>
          <a:bodyPr>
            <a:normAutofit/>
          </a:bodyPr>
          <a:lstStyle/>
          <a:p>
            <a:pPr algn="ctr"/>
            <a:r>
              <a:rPr lang="zh-TW" altLang="en-US" sz="5400" dirty="0" smtClean="0">
                <a:latin typeface="華康新特圓體" panose="020F0909000000000000" pitchFamily="49" charset="-120"/>
                <a:ea typeface="華康新特圓體" panose="020F0909000000000000" pitchFamily="49" charset="-120"/>
              </a:rPr>
              <a:t>資料蒐集</a:t>
            </a:r>
            <a:endParaRPr lang="zh-TW" altLang="en-US" sz="5400" dirty="0">
              <a:latin typeface="華康新特圓體" panose="020F0909000000000000" pitchFamily="49" charset="-120"/>
              <a:ea typeface="華康新特圓體" panose="020F0909000000000000" pitchFamily="49" charset="-120"/>
            </a:endParaRPr>
          </a:p>
        </p:txBody>
      </p:sp>
      <p:sp>
        <p:nvSpPr>
          <p:cNvPr id="6" name="內容版面配置區 5"/>
          <p:cNvSpPr>
            <a:spLocks noGrp="1"/>
          </p:cNvSpPr>
          <p:nvPr>
            <p:ph idx="1"/>
          </p:nvPr>
        </p:nvSpPr>
        <p:spPr>
          <a:xfrm>
            <a:off x="4957011" y="1825624"/>
            <a:ext cx="7234989" cy="3801453"/>
          </a:xfrm>
        </p:spPr>
        <p:txBody>
          <a:bodyPr>
            <a:normAutofit/>
          </a:bodyPr>
          <a:lstStyle/>
          <a:p>
            <a:pPr marL="1252538" indent="-1252538">
              <a:lnSpc>
                <a:spcPct val="100000"/>
              </a:lnSpc>
              <a:buNone/>
            </a:pPr>
            <a:r>
              <a:rPr lang="zh-TW" altLang="en-US" sz="3200" dirty="0" smtClean="0">
                <a:latin typeface="華康新特圓體" panose="020F0909000000000000" pitchFamily="49" charset="-120"/>
                <a:ea typeface="華康新特圓體" panose="020F0909000000000000" pitchFamily="49" charset="-120"/>
              </a:rPr>
              <a:t>工作：台灣前三大人力銀行</a:t>
            </a:r>
            <a:endParaRPr lang="en-US" altLang="zh-TW" sz="3200" dirty="0" smtClean="0">
              <a:latin typeface="華康新特圓體" panose="020F0909000000000000" pitchFamily="49" charset="-120"/>
              <a:ea typeface="華康新特圓體" panose="020F0909000000000000" pitchFamily="49" charset="-120"/>
            </a:endParaRPr>
          </a:p>
          <a:p>
            <a:pPr marL="1252538" indent="0">
              <a:lnSpc>
                <a:spcPct val="100000"/>
              </a:lnSpc>
              <a:buNone/>
            </a:pPr>
            <a:r>
              <a:rPr lang="en-US" altLang="zh-TW" sz="2600" dirty="0" smtClean="0">
                <a:latin typeface="華康新特圓體" panose="020F0909000000000000" pitchFamily="49" charset="-120"/>
                <a:ea typeface="華康新特圓體" panose="020F0909000000000000" pitchFamily="49" charset="-120"/>
              </a:rPr>
              <a:t>(</a:t>
            </a:r>
            <a:r>
              <a:rPr lang="zh-TW" altLang="en-US" sz="2600" dirty="0" smtClean="0">
                <a:latin typeface="華康新特圓體" panose="020F0909000000000000" pitchFamily="49" charset="-120"/>
                <a:ea typeface="華康新特圓體" panose="020F0909000000000000" pitchFamily="49" charset="-120"/>
              </a:rPr>
              <a:t>每天排程約</a:t>
            </a:r>
            <a:r>
              <a:rPr lang="en-US" altLang="zh-TW" sz="2600" dirty="0" smtClean="0">
                <a:latin typeface="華康新特圓體" panose="020F0909000000000000" pitchFamily="49" charset="-120"/>
                <a:ea typeface="華康新特圓體" panose="020F0909000000000000" pitchFamily="49" charset="-120"/>
              </a:rPr>
              <a:t>5000</a:t>
            </a:r>
            <a:r>
              <a:rPr lang="zh-TW" altLang="en-US" sz="2600" dirty="0" smtClean="0">
                <a:latin typeface="華康新特圓體" panose="020F0909000000000000" pitchFamily="49" charset="-120"/>
                <a:ea typeface="華康新特圓體" panose="020F0909000000000000" pitchFamily="49" charset="-120"/>
              </a:rPr>
              <a:t>筆</a:t>
            </a:r>
            <a:r>
              <a:rPr lang="en-US" altLang="zh-TW" sz="2600" dirty="0" smtClean="0">
                <a:latin typeface="華康新特圓體" panose="020F0909000000000000" pitchFamily="49" charset="-120"/>
                <a:ea typeface="華康新特圓體" panose="020F0909000000000000" pitchFamily="49" charset="-120"/>
              </a:rPr>
              <a:t>)</a:t>
            </a:r>
          </a:p>
          <a:p>
            <a:pPr marL="0" indent="0">
              <a:lnSpc>
                <a:spcPct val="100000"/>
              </a:lnSpc>
              <a:buNone/>
            </a:pPr>
            <a:r>
              <a:rPr lang="zh-TW" altLang="en-US" sz="3200" dirty="0" smtClean="0">
                <a:latin typeface="華康新特圓體" panose="020F0909000000000000" pitchFamily="49" charset="-120"/>
                <a:ea typeface="華康新特圓體" panose="020F0909000000000000" pitchFamily="49" charset="-120"/>
              </a:rPr>
              <a:t>課程：長庚大學校務資訊系統</a:t>
            </a:r>
            <a:endParaRPr lang="en-US" altLang="zh-TW" sz="3200" dirty="0" smtClean="0">
              <a:latin typeface="華康新特圓體" panose="020F0909000000000000" pitchFamily="49" charset="-120"/>
              <a:ea typeface="華康新特圓體" panose="020F0909000000000000" pitchFamily="49" charset="-120"/>
            </a:endParaRPr>
          </a:p>
          <a:p>
            <a:pPr marL="0" indent="1252538">
              <a:lnSpc>
                <a:spcPct val="100000"/>
              </a:lnSpc>
              <a:buNone/>
            </a:pPr>
            <a:r>
              <a:rPr lang="en-US" altLang="zh-TW" sz="2600" dirty="0" smtClean="0">
                <a:latin typeface="華康新特圓體" panose="020F0909000000000000" pitchFamily="49" charset="-120"/>
                <a:ea typeface="華康新特圓體" panose="020F0909000000000000" pitchFamily="49" charset="-120"/>
              </a:rPr>
              <a:t>(</a:t>
            </a:r>
            <a:r>
              <a:rPr lang="zh-TW" altLang="en-US" sz="2600" dirty="0" smtClean="0">
                <a:latin typeface="華康新特圓體" panose="020F0909000000000000" pitchFamily="49" charset="-120"/>
                <a:ea typeface="華康新特圓體" panose="020F0909000000000000" pitchFamily="49" charset="-120"/>
              </a:rPr>
              <a:t>每學期約</a:t>
            </a:r>
            <a:r>
              <a:rPr lang="en-US" altLang="zh-TW" sz="2600" dirty="0" smtClean="0">
                <a:latin typeface="華康新特圓體" panose="020F0909000000000000" pitchFamily="49" charset="-120"/>
                <a:ea typeface="華康新特圓體" panose="020F0909000000000000" pitchFamily="49" charset="-120"/>
              </a:rPr>
              <a:t>1600</a:t>
            </a:r>
            <a:r>
              <a:rPr lang="zh-TW" altLang="en-US" sz="2600" dirty="0" smtClean="0">
                <a:latin typeface="華康新特圓體" panose="020F0909000000000000" pitchFamily="49" charset="-120"/>
                <a:ea typeface="華康新特圓體" panose="020F0909000000000000" pitchFamily="49" charset="-120"/>
              </a:rPr>
              <a:t>門</a:t>
            </a:r>
            <a:r>
              <a:rPr lang="en-US" altLang="zh-TW" sz="2600" dirty="0" smtClean="0">
                <a:latin typeface="華康新特圓體" panose="020F0909000000000000" pitchFamily="49" charset="-120"/>
                <a:ea typeface="華康新特圓體" panose="020F0909000000000000" pitchFamily="49" charset="-120"/>
              </a:rPr>
              <a:t>)</a:t>
            </a:r>
          </a:p>
          <a:p>
            <a:pPr marL="0" indent="0">
              <a:lnSpc>
                <a:spcPct val="150000"/>
              </a:lnSpc>
              <a:buNone/>
            </a:pPr>
            <a:r>
              <a:rPr lang="zh-TW" altLang="en-US" sz="3200" dirty="0" smtClean="0">
                <a:latin typeface="華康新特圓體" panose="020F0909000000000000" pitchFamily="49" charset="-120"/>
                <a:ea typeface="華康新特圓體" panose="020F0909000000000000" pitchFamily="49" charset="-120"/>
              </a:rPr>
              <a:t>技能：職缺所需或課程教導之技能</a:t>
            </a:r>
            <a:endParaRPr lang="en-US" altLang="zh-TW" sz="3200" dirty="0" smtClean="0">
              <a:latin typeface="華康新特圓體" panose="020F0909000000000000" pitchFamily="49" charset="-120"/>
              <a:ea typeface="華康新特圓體" panose="020F0909000000000000" pitchFamily="49" charset="-120"/>
            </a:endParaRPr>
          </a:p>
          <a:p>
            <a:pPr marL="0" indent="0">
              <a:buNone/>
            </a:pPr>
            <a:endParaRPr lang="zh-TW" altLang="en-US" sz="3600" dirty="0">
              <a:latin typeface="華康新特圓體" panose="020F0909000000000000" pitchFamily="49" charset="-120"/>
              <a:ea typeface="華康新特圓體" panose="020F0909000000000000" pitchFamily="49" charset="-120"/>
            </a:endParaRPr>
          </a:p>
        </p:txBody>
      </p:sp>
      <p:pic>
        <p:nvPicPr>
          <p:cNvPr id="9" name="圖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1054" y="0"/>
            <a:ext cx="3393811" cy="6858000"/>
          </a:xfrm>
          <a:prstGeom prst="rect">
            <a:avLst/>
          </a:prstGeom>
          <a:ln w="6350">
            <a:solidFill>
              <a:schemeClr val="tx1">
                <a:lumMod val="75000"/>
                <a:lumOff val="25000"/>
              </a:schemeClr>
            </a:solidFill>
          </a:ln>
        </p:spPr>
      </p:pic>
    </p:spTree>
    <p:extLst>
      <p:ext uri="{BB962C8B-B14F-4D97-AF65-F5344CB8AC3E}">
        <p14:creationId xmlns:p14="http://schemas.microsoft.com/office/powerpoint/2010/main" val="3925953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6">
                                            <p:txEl>
                                              <p:pRg st="0" end="0"/>
                                            </p:txEl>
                                          </p:spTgt>
                                        </p:tgtEl>
                                      </p:cBhvr>
                                    </p:animEffect>
                                    <p:set>
                                      <p:cBhvr>
                                        <p:cTn id="7" dur="1" fill="hold">
                                          <p:stCondLst>
                                            <p:cond delay="249"/>
                                          </p:stCondLst>
                                        </p:cTn>
                                        <p:tgtEl>
                                          <p:spTgt spid="6">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50"/>
                                        <p:tgtEl>
                                          <p:spTgt spid="6">
                                            <p:txEl>
                                              <p:pRg st="1" end="1"/>
                                            </p:txEl>
                                          </p:spTgt>
                                        </p:tgtEl>
                                      </p:cBhvr>
                                    </p:animEffect>
                                    <p:set>
                                      <p:cBhvr>
                                        <p:cTn id="10" dur="1" fill="hold">
                                          <p:stCondLst>
                                            <p:cond delay="249"/>
                                          </p:stCondLst>
                                        </p:cTn>
                                        <p:tgtEl>
                                          <p:spTgt spid="6">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50"/>
                                        <p:tgtEl>
                                          <p:spTgt spid="6">
                                            <p:txEl>
                                              <p:pRg st="2" end="2"/>
                                            </p:txEl>
                                          </p:spTgt>
                                        </p:tgtEl>
                                      </p:cBhvr>
                                    </p:animEffect>
                                    <p:set>
                                      <p:cBhvr>
                                        <p:cTn id="13" dur="1" fill="hold">
                                          <p:stCondLst>
                                            <p:cond delay="249"/>
                                          </p:stCondLst>
                                        </p:cTn>
                                        <p:tgtEl>
                                          <p:spTgt spid="6">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250"/>
                                        <p:tgtEl>
                                          <p:spTgt spid="6">
                                            <p:txEl>
                                              <p:pRg st="3" end="3"/>
                                            </p:txEl>
                                          </p:spTgt>
                                        </p:tgtEl>
                                      </p:cBhvr>
                                    </p:animEffect>
                                    <p:set>
                                      <p:cBhvr>
                                        <p:cTn id="16" dur="1" fill="hold">
                                          <p:stCondLst>
                                            <p:cond delay="249"/>
                                          </p:stCondLst>
                                        </p:cTn>
                                        <p:tgtEl>
                                          <p:spTgt spid="6">
                                            <p:txEl>
                                              <p:pRg st="3" end="3"/>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250"/>
                                        <p:tgtEl>
                                          <p:spTgt spid="6">
                                            <p:txEl>
                                              <p:pRg st="4" end="4"/>
                                            </p:txEl>
                                          </p:spTgt>
                                        </p:tgtEl>
                                      </p:cBhvr>
                                    </p:animEffect>
                                    <p:set>
                                      <p:cBhvr>
                                        <p:cTn id="19" dur="1" fill="hold">
                                          <p:stCondLst>
                                            <p:cond delay="249"/>
                                          </p:stCondLst>
                                        </p:cTn>
                                        <p:tgtEl>
                                          <p:spTgt spid="6">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4800600" y="365125"/>
            <a:ext cx="6553200" cy="1325563"/>
          </a:xfrm>
        </p:spPr>
        <p:txBody>
          <a:bodyPr>
            <a:normAutofit/>
          </a:bodyPr>
          <a:lstStyle/>
          <a:p>
            <a:pPr algn="ctr"/>
            <a:r>
              <a:rPr lang="zh-TW" altLang="en-US" sz="5400" dirty="0" smtClean="0">
                <a:latin typeface="華康新特圓體" panose="020F0909000000000000" pitchFamily="49" charset="-120"/>
                <a:ea typeface="華康新特圓體" panose="020F0909000000000000" pitchFamily="49" charset="-120"/>
              </a:rPr>
              <a:t>資料蒐集</a:t>
            </a:r>
            <a:endParaRPr lang="zh-TW" altLang="en-US" sz="5400" dirty="0">
              <a:latin typeface="華康新特圓體" panose="020F0909000000000000" pitchFamily="49" charset="-120"/>
              <a:ea typeface="華康新特圓體" panose="020F0909000000000000" pitchFamily="49" charset="-120"/>
            </a:endParaRPr>
          </a:p>
        </p:txBody>
      </p:sp>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054" y="0"/>
            <a:ext cx="3393811" cy="6858000"/>
          </a:xfrm>
          <a:prstGeom prst="rect">
            <a:avLst/>
          </a:prstGeom>
          <a:ln w="6350">
            <a:solidFill>
              <a:schemeClr val="tx1">
                <a:lumMod val="75000"/>
                <a:lumOff val="25000"/>
              </a:schemeClr>
            </a:solidFill>
          </a:ln>
        </p:spPr>
      </p:pic>
      <p:pic>
        <p:nvPicPr>
          <p:cNvPr id="33" name="圖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827" y="2584395"/>
            <a:ext cx="7629525" cy="2133600"/>
          </a:xfrm>
          <a:prstGeom prst="rect">
            <a:avLst/>
          </a:prstGeom>
        </p:spPr>
      </p:pic>
      <p:cxnSp>
        <p:nvCxnSpPr>
          <p:cNvPr id="35" name="直線接點 34"/>
          <p:cNvCxnSpPr/>
          <p:nvPr/>
        </p:nvCxnSpPr>
        <p:spPr>
          <a:xfrm flipV="1">
            <a:off x="2579427" y="2593921"/>
            <a:ext cx="1459925" cy="644190"/>
          </a:xfrm>
          <a:prstGeom prst="line">
            <a:avLst/>
          </a:prstGeom>
          <a:ln w="6350">
            <a:solidFill>
              <a:srgbClr val="F26218"/>
            </a:solidFill>
          </a:ln>
        </p:spPr>
        <p:style>
          <a:lnRef idx="3">
            <a:schemeClr val="accent4"/>
          </a:lnRef>
          <a:fillRef idx="0">
            <a:schemeClr val="accent4"/>
          </a:fillRef>
          <a:effectRef idx="2">
            <a:schemeClr val="accent4"/>
          </a:effectRef>
          <a:fontRef idx="minor">
            <a:schemeClr val="tx1"/>
          </a:fontRef>
        </p:style>
      </p:cxnSp>
      <p:cxnSp>
        <p:nvCxnSpPr>
          <p:cNvPr id="43" name="直線接點 42"/>
          <p:cNvCxnSpPr/>
          <p:nvPr/>
        </p:nvCxnSpPr>
        <p:spPr>
          <a:xfrm>
            <a:off x="2579427" y="4060157"/>
            <a:ext cx="1459925" cy="644190"/>
          </a:xfrm>
          <a:prstGeom prst="line">
            <a:avLst/>
          </a:prstGeom>
          <a:ln w="6350">
            <a:solidFill>
              <a:srgbClr val="F26218"/>
            </a:solidFill>
          </a:ln>
        </p:spPr>
        <p:style>
          <a:lnRef idx="3">
            <a:schemeClr val="accent4"/>
          </a:lnRef>
          <a:fillRef idx="0">
            <a:schemeClr val="accent4"/>
          </a:fillRef>
          <a:effectRef idx="2">
            <a:schemeClr val="accent4"/>
          </a:effectRef>
          <a:fontRef idx="minor">
            <a:schemeClr val="tx1"/>
          </a:fontRef>
        </p:style>
      </p:cxnSp>
      <p:sp>
        <p:nvSpPr>
          <p:cNvPr id="44" name="矩形 43"/>
          <p:cNvSpPr/>
          <p:nvPr/>
        </p:nvSpPr>
        <p:spPr>
          <a:xfrm>
            <a:off x="7663218" y="2647666"/>
            <a:ext cx="491319" cy="2320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p:cNvSpPr/>
          <p:nvPr/>
        </p:nvSpPr>
        <p:spPr>
          <a:xfrm>
            <a:off x="9611761" y="2644684"/>
            <a:ext cx="491319" cy="2320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文字方塊 45"/>
          <p:cNvSpPr txBox="1"/>
          <p:nvPr/>
        </p:nvSpPr>
        <p:spPr>
          <a:xfrm>
            <a:off x="7200991" y="2026561"/>
            <a:ext cx="1415772" cy="584775"/>
          </a:xfrm>
          <a:prstGeom prst="rect">
            <a:avLst/>
          </a:prstGeom>
          <a:noFill/>
        </p:spPr>
        <p:txBody>
          <a:bodyPr wrap="none" rtlCol="0">
            <a:spAutoFit/>
          </a:bodyPr>
          <a:lstStyle/>
          <a:p>
            <a:r>
              <a:rPr lang="zh-TW" altLang="en-US" sz="3200" dirty="0" smtClean="0">
                <a:ea typeface="華康新特圓體" panose="020F0909000000000000"/>
              </a:rPr>
              <a:t>大</a:t>
            </a:r>
            <a:r>
              <a:rPr lang="zh-TW" altLang="en-US" sz="3200" dirty="0">
                <a:ea typeface="華康新特圓體" panose="020F0909000000000000"/>
              </a:rPr>
              <a:t>數據</a:t>
            </a:r>
          </a:p>
        </p:txBody>
      </p:sp>
      <p:sp>
        <p:nvSpPr>
          <p:cNvPr id="47" name="文字方塊 46"/>
          <p:cNvSpPr txBox="1"/>
          <p:nvPr/>
        </p:nvSpPr>
        <p:spPr>
          <a:xfrm>
            <a:off x="9296400" y="2026560"/>
            <a:ext cx="1228221" cy="584775"/>
          </a:xfrm>
          <a:prstGeom prst="rect">
            <a:avLst/>
          </a:prstGeom>
          <a:noFill/>
        </p:spPr>
        <p:txBody>
          <a:bodyPr wrap="none" rtlCol="0">
            <a:spAutoFit/>
          </a:bodyPr>
          <a:lstStyle/>
          <a:p>
            <a:r>
              <a:rPr lang="en-US" altLang="zh-TW" sz="3200" dirty="0" smtClean="0">
                <a:ea typeface="華康新特圓體" panose="020F0909000000000000"/>
              </a:rPr>
              <a:t>R</a:t>
            </a:r>
            <a:r>
              <a:rPr lang="zh-TW" altLang="en-US" sz="3200" dirty="0" smtClean="0">
                <a:ea typeface="華康新特圓體" panose="020F0909000000000000"/>
              </a:rPr>
              <a:t>語言</a:t>
            </a:r>
            <a:endParaRPr lang="zh-TW" altLang="en-US" sz="3200" dirty="0">
              <a:ea typeface="華康新特圓體" panose="020F0909000000000000"/>
            </a:endParaRPr>
          </a:p>
        </p:txBody>
      </p:sp>
      <p:cxnSp>
        <p:nvCxnSpPr>
          <p:cNvPr id="49" name="直線單箭頭接點 48"/>
          <p:cNvCxnSpPr/>
          <p:nvPr/>
        </p:nvCxnSpPr>
        <p:spPr>
          <a:xfrm flipH="1">
            <a:off x="4181475" y="2878605"/>
            <a:ext cx="3727402" cy="28935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H="1">
            <a:off x="5886450" y="2876696"/>
            <a:ext cx="3970969" cy="1581004"/>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153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5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25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25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25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250"/>
                                        <p:tgtEl>
                                          <p:spTgt spid="49"/>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5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xit" presetSubtype="2" fill="hold" nodeType="clickEffect">
                                  <p:stCondLst>
                                    <p:cond delay="0"/>
                                  </p:stCondLst>
                                  <p:childTnLst>
                                    <p:animEffect transition="out" filter="wipe(right)">
                                      <p:cBhvr>
                                        <p:cTn id="28" dur="250"/>
                                        <p:tgtEl>
                                          <p:spTgt spid="35"/>
                                        </p:tgtEl>
                                      </p:cBhvr>
                                    </p:animEffect>
                                    <p:set>
                                      <p:cBhvr>
                                        <p:cTn id="29" dur="1" fill="hold">
                                          <p:stCondLst>
                                            <p:cond delay="249"/>
                                          </p:stCondLst>
                                        </p:cTn>
                                        <p:tgtEl>
                                          <p:spTgt spid="35"/>
                                        </p:tgtEl>
                                        <p:attrNameLst>
                                          <p:attrName>style.visibility</p:attrName>
                                        </p:attrNameLst>
                                      </p:cBhvr>
                                      <p:to>
                                        <p:strVal val="hidden"/>
                                      </p:to>
                                    </p:set>
                                  </p:childTnLst>
                                </p:cTn>
                              </p:par>
                              <p:par>
                                <p:cTn id="30" presetID="22" presetClass="exit" presetSubtype="2" fill="hold" nodeType="withEffect">
                                  <p:stCondLst>
                                    <p:cond delay="0"/>
                                  </p:stCondLst>
                                  <p:childTnLst>
                                    <p:animEffect transition="out" filter="wipe(right)">
                                      <p:cBhvr>
                                        <p:cTn id="31" dur="250"/>
                                        <p:tgtEl>
                                          <p:spTgt spid="43"/>
                                        </p:tgtEl>
                                      </p:cBhvr>
                                    </p:animEffect>
                                    <p:set>
                                      <p:cBhvr>
                                        <p:cTn id="32" dur="1" fill="hold">
                                          <p:stCondLst>
                                            <p:cond delay="249"/>
                                          </p:stCondLst>
                                        </p:cTn>
                                        <p:tgtEl>
                                          <p:spTgt spid="43"/>
                                        </p:tgtEl>
                                        <p:attrNameLst>
                                          <p:attrName>style.visibility</p:attrName>
                                        </p:attrNameLst>
                                      </p:cBhvr>
                                      <p:to>
                                        <p:strVal val="hidden"/>
                                      </p:to>
                                    </p:set>
                                  </p:childTnLst>
                                </p:cTn>
                              </p:par>
                              <p:par>
                                <p:cTn id="33" presetID="22" presetClass="exit" presetSubtype="2" fill="hold" nodeType="withEffect">
                                  <p:stCondLst>
                                    <p:cond delay="0"/>
                                  </p:stCondLst>
                                  <p:childTnLst>
                                    <p:animEffect transition="out" filter="wipe(right)">
                                      <p:cBhvr>
                                        <p:cTn id="34" dur="250"/>
                                        <p:tgtEl>
                                          <p:spTgt spid="33"/>
                                        </p:tgtEl>
                                      </p:cBhvr>
                                    </p:animEffect>
                                    <p:set>
                                      <p:cBhvr>
                                        <p:cTn id="35" dur="1" fill="hold">
                                          <p:stCondLst>
                                            <p:cond delay="249"/>
                                          </p:stCondLst>
                                        </p:cTn>
                                        <p:tgtEl>
                                          <p:spTgt spid="33"/>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250"/>
                                        <p:tgtEl>
                                          <p:spTgt spid="46"/>
                                        </p:tgtEl>
                                      </p:cBhvr>
                                    </p:animEffect>
                                    <p:set>
                                      <p:cBhvr>
                                        <p:cTn id="38" dur="1" fill="hold">
                                          <p:stCondLst>
                                            <p:cond delay="249"/>
                                          </p:stCondLst>
                                        </p:cTn>
                                        <p:tgtEl>
                                          <p:spTgt spid="46"/>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250"/>
                                        <p:tgtEl>
                                          <p:spTgt spid="49"/>
                                        </p:tgtEl>
                                      </p:cBhvr>
                                    </p:animEffect>
                                    <p:set>
                                      <p:cBhvr>
                                        <p:cTn id="41" dur="1" fill="hold">
                                          <p:stCondLst>
                                            <p:cond delay="249"/>
                                          </p:stCondLst>
                                        </p:cTn>
                                        <p:tgtEl>
                                          <p:spTgt spid="4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250"/>
                                        <p:tgtEl>
                                          <p:spTgt spid="44"/>
                                        </p:tgtEl>
                                      </p:cBhvr>
                                    </p:animEffect>
                                    <p:set>
                                      <p:cBhvr>
                                        <p:cTn id="44" dur="1" fill="hold">
                                          <p:stCondLst>
                                            <p:cond delay="249"/>
                                          </p:stCondLst>
                                        </p:cTn>
                                        <p:tgtEl>
                                          <p:spTgt spid="44"/>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250"/>
                                        <p:tgtEl>
                                          <p:spTgt spid="45"/>
                                        </p:tgtEl>
                                      </p:cBhvr>
                                    </p:animEffect>
                                    <p:set>
                                      <p:cBhvr>
                                        <p:cTn id="47" dur="1" fill="hold">
                                          <p:stCondLst>
                                            <p:cond delay="249"/>
                                          </p:stCondLst>
                                        </p:cTn>
                                        <p:tgtEl>
                                          <p:spTgt spid="45"/>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250"/>
                                        <p:tgtEl>
                                          <p:spTgt spid="47"/>
                                        </p:tgtEl>
                                      </p:cBhvr>
                                    </p:animEffect>
                                    <p:set>
                                      <p:cBhvr>
                                        <p:cTn id="50" dur="1" fill="hold">
                                          <p:stCondLst>
                                            <p:cond delay="249"/>
                                          </p:stCondLst>
                                        </p:cTn>
                                        <p:tgtEl>
                                          <p:spTgt spid="47"/>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250"/>
                                        <p:tgtEl>
                                          <p:spTgt spid="14"/>
                                        </p:tgtEl>
                                      </p:cBhvr>
                                    </p:animEffect>
                                    <p:set>
                                      <p:cBhvr>
                                        <p:cTn id="53" dur="1" fill="hold">
                                          <p:stCondLst>
                                            <p:cond delay="2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p:bldP spid="46" grpId="1"/>
      <p:bldP spid="47" grpId="0"/>
      <p:bldP spid="4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4800600" y="365125"/>
            <a:ext cx="6553200" cy="1325563"/>
          </a:xfrm>
        </p:spPr>
        <p:txBody>
          <a:bodyPr>
            <a:normAutofit/>
          </a:bodyPr>
          <a:lstStyle/>
          <a:p>
            <a:pPr algn="ctr"/>
            <a:r>
              <a:rPr lang="zh-TW" altLang="en-US" sz="5400" dirty="0" smtClean="0">
                <a:latin typeface="華康新特圓體" panose="020F0909000000000000" pitchFamily="49" charset="-120"/>
                <a:ea typeface="華康新特圓體" panose="020F0909000000000000" pitchFamily="49" charset="-120"/>
              </a:rPr>
              <a:t>資料蒐集</a:t>
            </a:r>
            <a:endParaRPr lang="zh-TW" altLang="en-US" sz="5400" dirty="0">
              <a:latin typeface="華康新特圓體" panose="020F0909000000000000" pitchFamily="49" charset="-120"/>
              <a:ea typeface="華康新特圓體" panose="020F0909000000000000" pitchFamily="49" charset="-120"/>
            </a:endParaRPr>
          </a:p>
        </p:txBody>
      </p:sp>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054" y="0"/>
            <a:ext cx="3393811" cy="6858000"/>
          </a:xfrm>
          <a:prstGeom prst="rect">
            <a:avLst/>
          </a:prstGeom>
          <a:ln w="6350">
            <a:solidFill>
              <a:schemeClr val="tx1">
                <a:lumMod val="75000"/>
                <a:lumOff val="25000"/>
              </a:schemeClr>
            </a:solidFill>
          </a:ln>
        </p:spPr>
      </p:pic>
      <p:pic>
        <p:nvPicPr>
          <p:cNvPr id="3" name="圖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8563" y="3189141"/>
            <a:ext cx="1166960" cy="904393"/>
          </a:xfrm>
          <a:prstGeom prst="rect">
            <a:avLst/>
          </a:prstGeom>
        </p:spPr>
      </p:pic>
      <p:pic>
        <p:nvPicPr>
          <p:cNvPr id="4" name="圖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3459" y="3231671"/>
            <a:ext cx="3172813" cy="861863"/>
          </a:xfrm>
          <a:prstGeom prst="rect">
            <a:avLst/>
          </a:prstGeom>
        </p:spPr>
      </p:pic>
      <p:cxnSp>
        <p:nvCxnSpPr>
          <p:cNvPr id="8" name="肘形接點 7"/>
          <p:cNvCxnSpPr/>
          <p:nvPr/>
        </p:nvCxnSpPr>
        <p:spPr>
          <a:xfrm rot="16200000" flipH="1">
            <a:off x="2294054" y="3424841"/>
            <a:ext cx="4088136" cy="382700"/>
          </a:xfrm>
          <a:prstGeom prst="bentConnector3">
            <a:avLst>
              <a:gd name="adj1" fmla="val -577"/>
            </a:avLst>
          </a:prstGeom>
          <a:ln w="38100">
            <a:solidFill>
              <a:schemeClr val="bg2">
                <a:lumMod val="50000"/>
              </a:schemeClr>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 name="直線接點 16"/>
          <p:cNvCxnSpPr/>
          <p:nvPr/>
        </p:nvCxnSpPr>
        <p:spPr>
          <a:xfrm flipV="1">
            <a:off x="4146771" y="3620193"/>
            <a:ext cx="940618" cy="271"/>
          </a:xfrm>
          <a:prstGeom prst="line">
            <a:avLst/>
          </a:prstGeom>
          <a:ln w="381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4146771" y="5636664"/>
            <a:ext cx="382699"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flipV="1">
            <a:off x="6559182" y="3662603"/>
            <a:ext cx="940618" cy="271"/>
          </a:xfrm>
          <a:prstGeom prst="line">
            <a:avLst/>
          </a:prstGeom>
          <a:ln w="381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0112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882640" y="365125"/>
            <a:ext cx="5181600" cy="1325563"/>
          </a:xfrm>
        </p:spPr>
        <p:txBody>
          <a:bodyPr>
            <a:normAutofit/>
          </a:bodyPr>
          <a:lstStyle/>
          <a:p>
            <a:pPr algn="ctr"/>
            <a:r>
              <a:rPr lang="zh-TW" altLang="en-US" sz="5400" dirty="0" smtClean="0">
                <a:latin typeface="華康新特圓體" panose="020F0909000000000000" pitchFamily="49" charset="-120"/>
                <a:ea typeface="華康新特圓體" panose="020F0909000000000000" pitchFamily="49" charset="-120"/>
              </a:rPr>
              <a:t>系統</a:t>
            </a:r>
            <a:endParaRPr lang="zh-TW" altLang="en-US" sz="5400" dirty="0">
              <a:latin typeface="華康新特圓體" panose="020F0909000000000000" pitchFamily="49" charset="-120"/>
              <a:ea typeface="華康新特圓體" panose="020F0909000000000000" pitchFamily="49" charset="-120"/>
            </a:endParaRPr>
          </a:p>
        </p:txBody>
      </p:sp>
      <p:pic>
        <p:nvPicPr>
          <p:cNvPr id="5" name="內容版面配置區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021080" y="0"/>
            <a:ext cx="3398519" cy="6867516"/>
          </a:xfrm>
          <a:ln w="6350">
            <a:solidFill>
              <a:schemeClr val="bg2">
                <a:lumMod val="50000"/>
              </a:schemeClr>
            </a:solidFill>
          </a:ln>
        </p:spPr>
      </p:pic>
      <p:sp>
        <p:nvSpPr>
          <p:cNvPr id="4" name="內容版面配置區 3"/>
          <p:cNvSpPr>
            <a:spLocks noGrp="1"/>
          </p:cNvSpPr>
          <p:nvPr>
            <p:ph sz="half" idx="2"/>
          </p:nvPr>
        </p:nvSpPr>
        <p:spPr>
          <a:xfrm>
            <a:off x="6826101" y="1846890"/>
            <a:ext cx="4808435" cy="5011110"/>
          </a:xfrm>
        </p:spPr>
        <p:txBody>
          <a:bodyPr>
            <a:normAutofit/>
          </a:bodyPr>
          <a:lstStyle/>
          <a:p>
            <a:pPr marL="447675" indent="-447675"/>
            <a:r>
              <a:rPr lang="en-US" altLang="zh-TW" sz="3200" dirty="0" err="1" smtClean="0">
                <a:latin typeface="華康新特圓體" panose="020F0909000000000000" pitchFamily="49" charset="-120"/>
                <a:ea typeface="華康新特圓體" panose="020F0909000000000000" pitchFamily="49" charset="-120"/>
              </a:rPr>
              <a:t>mongoDB</a:t>
            </a:r>
            <a:r>
              <a:rPr lang="zh-TW" altLang="en-US" sz="3200" dirty="0" smtClean="0">
                <a:latin typeface="華康新特圓體" panose="020F0909000000000000" pitchFamily="49" charset="-120"/>
                <a:ea typeface="華康新特圓體" panose="020F0909000000000000" pitchFamily="49" charset="-120"/>
              </a:rPr>
              <a:t>優點</a:t>
            </a:r>
            <a:endParaRPr lang="en-US" altLang="zh-TW" sz="3200" dirty="0" smtClean="0">
              <a:latin typeface="華康新特圓體" panose="020F0909000000000000" pitchFamily="49" charset="-120"/>
              <a:ea typeface="華康新特圓體" panose="020F0909000000000000" pitchFamily="49" charset="-120"/>
            </a:endParaRPr>
          </a:p>
          <a:p>
            <a:pPr marL="901700" indent="-541338">
              <a:buFont typeface="+mj-lt"/>
              <a:buAutoNum type="arabicPeriod"/>
            </a:pPr>
            <a:r>
              <a:rPr lang="zh-TW" altLang="en-US" sz="3200" dirty="0" smtClean="0">
                <a:latin typeface="華康新特圓體" panose="020F0909000000000000" pitchFamily="49" charset="-120"/>
                <a:ea typeface="華康新特圓體" panose="020F0909000000000000" pitchFamily="49" charset="-120"/>
              </a:rPr>
              <a:t>存</a:t>
            </a:r>
            <a:r>
              <a:rPr lang="zh-TW" altLang="en-US" sz="3200" dirty="0">
                <a:latin typeface="華康新特圓體" panose="020F0909000000000000" pitchFamily="49" charset="-120"/>
                <a:ea typeface="華康新特圓體" panose="020F0909000000000000" pitchFamily="49" charset="-120"/>
              </a:rPr>
              <a:t>取</a:t>
            </a:r>
            <a:r>
              <a:rPr lang="zh-TW" altLang="en-US" sz="3200" dirty="0" smtClean="0">
                <a:latin typeface="華康新特圓體" panose="020F0909000000000000" pitchFamily="49" charset="-120"/>
                <a:ea typeface="華康新特圓體" panose="020F0909000000000000" pitchFamily="49" charset="-120"/>
              </a:rPr>
              <a:t>速度快</a:t>
            </a:r>
            <a:endParaRPr lang="en-US" altLang="zh-TW" sz="3200" dirty="0" smtClean="0">
              <a:latin typeface="華康新特圓體" panose="020F0909000000000000" pitchFamily="49" charset="-120"/>
              <a:ea typeface="華康新特圓體" panose="020F0909000000000000" pitchFamily="49" charset="-120"/>
            </a:endParaRPr>
          </a:p>
          <a:p>
            <a:pPr marL="901700" indent="-541338">
              <a:buFont typeface="+mj-lt"/>
              <a:buAutoNum type="arabicPeriod"/>
            </a:pPr>
            <a:r>
              <a:rPr lang="zh-TW" altLang="en-US" sz="3200" dirty="0" smtClean="0">
                <a:latin typeface="華康新特圓體" panose="020F0909000000000000" pitchFamily="49" charset="-120"/>
                <a:ea typeface="華康新特圓體" panose="020F0909000000000000" pitchFamily="49" charset="-120"/>
              </a:rPr>
              <a:t>不</a:t>
            </a:r>
            <a:r>
              <a:rPr lang="zh-TW" altLang="en-US" sz="3200" dirty="0">
                <a:latin typeface="華康新特圓體" panose="020F0909000000000000" pitchFamily="49" charset="-120"/>
                <a:ea typeface="華康新特圓體" panose="020F0909000000000000" pitchFamily="49" charset="-120"/>
              </a:rPr>
              <a:t>需要</a:t>
            </a:r>
            <a:r>
              <a:rPr lang="zh-TW" altLang="en-US" sz="3200" dirty="0" smtClean="0">
                <a:latin typeface="華康新特圓體" panose="020F0909000000000000" pitchFamily="49" charset="-120"/>
                <a:ea typeface="華康新特圓體" panose="020F0909000000000000" pitchFamily="49" charset="-120"/>
              </a:rPr>
              <a:t>固定欄位</a:t>
            </a:r>
            <a:endParaRPr lang="en-US" altLang="zh-TW" sz="3200" dirty="0" smtClean="0">
              <a:latin typeface="華康新特圓體" panose="020F0909000000000000" pitchFamily="49" charset="-120"/>
              <a:ea typeface="華康新特圓體" panose="020F0909000000000000" pitchFamily="49" charset="-120"/>
            </a:endParaRPr>
          </a:p>
          <a:p>
            <a:pPr marL="265113" indent="0">
              <a:buFont typeface="+mj-lt"/>
              <a:buAutoNum type="arabicPeriod"/>
            </a:pPr>
            <a:endParaRPr lang="en-US" altLang="zh-TW" sz="3200" dirty="0">
              <a:latin typeface="華康新特圓體" panose="020F0909000000000000" pitchFamily="49" charset="-120"/>
              <a:ea typeface="華康新特圓體" panose="020F0909000000000000" pitchFamily="49" charset="-120"/>
            </a:endParaRPr>
          </a:p>
          <a:p>
            <a:pPr marL="447675" indent="-447675"/>
            <a:r>
              <a:rPr lang="en-US" altLang="zh-TW" sz="3200" dirty="0" smtClean="0">
                <a:latin typeface="華康新特圓體" panose="020F0909000000000000" pitchFamily="49" charset="-120"/>
                <a:ea typeface="華康新特圓體" panose="020F0909000000000000" pitchFamily="49" charset="-120"/>
              </a:rPr>
              <a:t>node.js</a:t>
            </a:r>
            <a:r>
              <a:rPr lang="zh-TW" altLang="en-US" sz="3200" dirty="0" smtClean="0">
                <a:latin typeface="華康新特圓體" panose="020F0909000000000000" pitchFamily="49" charset="-120"/>
                <a:ea typeface="華康新特圓體" panose="020F0909000000000000" pitchFamily="49" charset="-120"/>
              </a:rPr>
              <a:t>套件</a:t>
            </a:r>
            <a:endParaRPr lang="en-US" altLang="zh-TW" sz="3200" dirty="0" smtClean="0">
              <a:latin typeface="華康新特圓體" panose="020F0909000000000000" pitchFamily="49" charset="-120"/>
              <a:ea typeface="華康新特圓體" panose="020F0909000000000000" pitchFamily="49" charset="-120"/>
            </a:endParaRPr>
          </a:p>
          <a:p>
            <a:pPr marL="901700" indent="-541338">
              <a:buFont typeface="+mj-lt"/>
              <a:buAutoNum type="arabicPeriod"/>
            </a:pPr>
            <a:r>
              <a:rPr lang="en-US" altLang="zh-TW" sz="3200" dirty="0" smtClean="0">
                <a:latin typeface="華康新特圓體" panose="020F0909000000000000" pitchFamily="49" charset="-120"/>
                <a:ea typeface="華康新特圓體" panose="020F0909000000000000" pitchFamily="49" charset="-120"/>
              </a:rPr>
              <a:t>mongoose</a:t>
            </a:r>
          </a:p>
          <a:p>
            <a:pPr marL="901700" indent="-541338">
              <a:buFont typeface="+mj-lt"/>
              <a:buAutoNum type="arabicPeriod"/>
            </a:pPr>
            <a:r>
              <a:rPr lang="en-US" altLang="zh-TW" sz="3200" dirty="0">
                <a:latin typeface="華康新特圓體" panose="020F0909000000000000" pitchFamily="49" charset="-120"/>
                <a:ea typeface="華康新特圓體" panose="020F0909000000000000" pitchFamily="49" charset="-120"/>
              </a:rPr>
              <a:t>e</a:t>
            </a:r>
            <a:r>
              <a:rPr lang="en-US" altLang="zh-TW" sz="3200" dirty="0" smtClean="0">
                <a:latin typeface="華康新特圓體" panose="020F0909000000000000" pitchFamily="49" charset="-120"/>
                <a:ea typeface="華康新特圓體" panose="020F0909000000000000" pitchFamily="49" charset="-120"/>
              </a:rPr>
              <a:t>xpress</a:t>
            </a:r>
          </a:p>
          <a:p>
            <a:pPr marL="901700" indent="-541338">
              <a:buFont typeface="+mj-lt"/>
              <a:buAutoNum type="arabicPeriod"/>
            </a:pPr>
            <a:r>
              <a:rPr lang="en-US" altLang="zh-TW" sz="3200" dirty="0" smtClean="0">
                <a:latin typeface="華康新特圓體" panose="020F0909000000000000" pitchFamily="49" charset="-120"/>
                <a:ea typeface="華康新特圓體" panose="020F0909000000000000" pitchFamily="49" charset="-120"/>
              </a:rPr>
              <a:t>Tesseract</a:t>
            </a:r>
          </a:p>
          <a:p>
            <a:pPr marL="779463" indent="-514350">
              <a:buFont typeface="+mj-lt"/>
              <a:buAutoNum type="arabicPeriod"/>
            </a:pPr>
            <a:endParaRPr lang="zh-TW" altLang="en-US" dirty="0">
              <a:latin typeface="華康新特圓體" panose="020F0909000000000000" pitchFamily="49" charset="-120"/>
              <a:ea typeface="華康新特圓體" panose="020F0909000000000000" pitchFamily="49" charset="-120"/>
            </a:endParaRP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240" y="4841294"/>
            <a:ext cx="1985010" cy="1892797"/>
          </a:xfrm>
          <a:prstGeom prst="rect">
            <a:avLst/>
          </a:prstGeom>
        </p:spPr>
      </p:pic>
      <p:cxnSp>
        <p:nvCxnSpPr>
          <p:cNvPr id="10" name="肘形接點 9"/>
          <p:cNvCxnSpPr/>
          <p:nvPr/>
        </p:nvCxnSpPr>
        <p:spPr>
          <a:xfrm>
            <a:off x="2667073" y="5251829"/>
            <a:ext cx="2012315" cy="535864"/>
          </a:xfrm>
          <a:prstGeom prst="bentConnector3">
            <a:avLst>
              <a:gd name="adj1" fmla="val 2036"/>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9484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194009" y="365125"/>
            <a:ext cx="5181600" cy="1325563"/>
          </a:xfrm>
        </p:spPr>
        <p:txBody>
          <a:bodyPr>
            <a:normAutofit/>
          </a:bodyPr>
          <a:lstStyle/>
          <a:p>
            <a:pPr algn="ctr"/>
            <a:r>
              <a:rPr lang="zh-TW" altLang="en-US" sz="5400" dirty="0" smtClean="0">
                <a:latin typeface="華康新特圓體" panose="020F0909000000000000" pitchFamily="49" charset="-120"/>
                <a:ea typeface="華康新特圓體" panose="020F0909000000000000" pitchFamily="49" charset="-120"/>
              </a:rPr>
              <a:t>使用者</a:t>
            </a:r>
            <a:r>
              <a:rPr lang="zh-TW" altLang="en-US" sz="5400" dirty="0">
                <a:latin typeface="華康新特圓體" panose="020F0909000000000000" pitchFamily="49" charset="-120"/>
                <a:ea typeface="華康新特圓體" panose="020F0909000000000000" pitchFamily="49" charset="-120"/>
              </a:rPr>
              <a:t>介面</a:t>
            </a:r>
          </a:p>
        </p:txBody>
      </p:sp>
      <p:sp>
        <p:nvSpPr>
          <p:cNvPr id="4" name="內容版面配置區 3"/>
          <p:cNvSpPr>
            <a:spLocks noGrp="1"/>
          </p:cNvSpPr>
          <p:nvPr>
            <p:ph sz="half" idx="2"/>
          </p:nvPr>
        </p:nvSpPr>
        <p:spPr>
          <a:xfrm>
            <a:off x="5763126" y="2304090"/>
            <a:ext cx="5999747" cy="4351338"/>
          </a:xfrm>
        </p:spPr>
        <p:txBody>
          <a:bodyPr/>
          <a:lstStyle/>
          <a:p>
            <a:pPr marL="444500" indent="-444500"/>
            <a:r>
              <a:rPr lang="en-US" altLang="zh-TW" sz="3200" dirty="0" smtClean="0">
                <a:latin typeface="華康新特圓體" panose="020F0909000000000000" pitchFamily="49" charset="-120"/>
                <a:ea typeface="華康新特圓體" panose="020F0909000000000000" pitchFamily="49" charset="-120"/>
              </a:rPr>
              <a:t>Adobe Cordova</a:t>
            </a:r>
            <a:r>
              <a:rPr lang="zh-TW" altLang="en-US" sz="3200" dirty="0" smtClean="0">
                <a:latin typeface="華康新特圓體" panose="020F0909000000000000" pitchFamily="49" charset="-120"/>
                <a:ea typeface="華康新特圓體" panose="020F0909000000000000" pitchFamily="49" charset="-120"/>
              </a:rPr>
              <a:t>優點</a:t>
            </a:r>
            <a:endParaRPr lang="en-US" altLang="zh-TW" sz="3200" dirty="0" smtClean="0">
              <a:latin typeface="華康新特圓體" panose="020F0909000000000000" pitchFamily="49" charset="-120"/>
              <a:ea typeface="華康新特圓體" panose="020F0909000000000000" pitchFamily="49" charset="-120"/>
            </a:endParaRPr>
          </a:p>
          <a:p>
            <a:pPr marL="901700" indent="-636588">
              <a:buFont typeface="+mj-lt"/>
              <a:buAutoNum type="arabicPeriod"/>
            </a:pPr>
            <a:r>
              <a:rPr lang="zh-TW" altLang="en-US" sz="3200" dirty="0" smtClean="0">
                <a:latin typeface="華康新特圓體" panose="020F0909000000000000" pitchFamily="49" charset="-120"/>
                <a:ea typeface="華康新特圓體" panose="020F0909000000000000" pitchFamily="49" charset="-120"/>
              </a:rPr>
              <a:t>跨平台</a:t>
            </a:r>
            <a:endParaRPr lang="en-US" altLang="zh-TW" sz="3200" dirty="0">
              <a:latin typeface="華康新特圓體" panose="020F0909000000000000" pitchFamily="49" charset="-120"/>
              <a:ea typeface="華康新特圓體" panose="020F0909000000000000" pitchFamily="49" charset="-120"/>
            </a:endParaRPr>
          </a:p>
          <a:p>
            <a:pPr marL="901700" indent="-636588">
              <a:buFont typeface="+mj-lt"/>
              <a:buAutoNum type="arabicPeriod"/>
            </a:pPr>
            <a:r>
              <a:rPr lang="zh-TW" altLang="en-US" sz="3200" dirty="0" smtClean="0">
                <a:latin typeface="華康新特圓體" panose="020F0909000000000000" pitchFamily="49" charset="-120"/>
                <a:ea typeface="華康新特圓體" panose="020F0909000000000000" pitchFamily="49" charset="-120"/>
              </a:rPr>
              <a:t>採用常見語言</a:t>
            </a:r>
            <a:endParaRPr lang="en-US" altLang="zh-TW" sz="3200" dirty="0" smtClean="0">
              <a:latin typeface="華康新特圓體" panose="020F0909000000000000" pitchFamily="49" charset="-120"/>
              <a:ea typeface="華康新特圓體" panose="020F0909000000000000" pitchFamily="49" charset="-120"/>
            </a:endParaRPr>
          </a:p>
          <a:p>
            <a:pPr marL="901700" indent="-636588">
              <a:buFont typeface="+mj-lt"/>
              <a:buAutoNum type="arabicPeriod"/>
            </a:pPr>
            <a:r>
              <a:rPr lang="zh-TW" altLang="en-US" sz="3200" dirty="0" smtClean="0">
                <a:latin typeface="華康新特圓體" panose="020F0909000000000000" pitchFamily="49" charset="-120"/>
                <a:ea typeface="華康新特圓體" panose="020F0909000000000000" pitchFamily="49" charset="-120"/>
              </a:rPr>
              <a:t>許多開放套件</a:t>
            </a:r>
            <a:endParaRPr lang="en-US" altLang="zh-TW" sz="3200" dirty="0">
              <a:latin typeface="華康新特圓體" panose="020F0909000000000000" pitchFamily="49" charset="-120"/>
              <a:ea typeface="華康新特圓體" panose="020F0909000000000000" pitchFamily="49" charset="-120"/>
            </a:endParaRPr>
          </a:p>
          <a:p>
            <a:pPr marL="265112" indent="0">
              <a:buNone/>
            </a:pPr>
            <a:r>
              <a:rPr lang="en-US" altLang="zh-TW" sz="3200" dirty="0" smtClean="0">
                <a:latin typeface="華康新特圓體" panose="020F0909000000000000" pitchFamily="49" charset="-120"/>
                <a:ea typeface="華康新特圓體" panose="020F0909000000000000" pitchFamily="49" charset="-120"/>
              </a:rPr>
              <a:t>	</a:t>
            </a: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289" y="0"/>
            <a:ext cx="3401786" cy="6858000"/>
          </a:xfrm>
          <a:prstGeom prst="rect">
            <a:avLst/>
          </a:prstGeom>
          <a:ln>
            <a:solidFill>
              <a:schemeClr val="tx1">
                <a:lumMod val="75000"/>
                <a:lumOff val="25000"/>
              </a:schemeClr>
            </a:solidFill>
          </a:ln>
        </p:spPr>
      </p:pic>
    </p:spTree>
    <p:extLst>
      <p:ext uri="{BB962C8B-B14F-4D97-AF65-F5344CB8AC3E}">
        <p14:creationId xmlns:p14="http://schemas.microsoft.com/office/powerpoint/2010/main" val="26845709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ctrTitle"/>
          </p:nvPr>
        </p:nvSpPr>
        <p:spPr>
          <a:xfrm>
            <a:off x="1524000" y="1122362"/>
            <a:ext cx="9144000" cy="3106737"/>
          </a:xfrm>
        </p:spPr>
        <p:txBody>
          <a:bodyPr>
            <a:normAutofit/>
          </a:bodyPr>
          <a:lstStyle/>
          <a:p>
            <a:pPr>
              <a:tabLst>
                <a:tab pos="533400" algn="l"/>
              </a:tabLst>
            </a:pPr>
            <a:r>
              <a:rPr lang="en-US" altLang="zh-TW" sz="8800" dirty="0" smtClean="0">
                <a:latin typeface="華康新特圓體" panose="020F0909000000000000" pitchFamily="49" charset="-120"/>
                <a:ea typeface="華康新特圓體" panose="020F0909000000000000" pitchFamily="49" charset="-120"/>
              </a:rPr>
              <a:t>05</a:t>
            </a:r>
            <a:r>
              <a:rPr lang="en-US" altLang="zh-TW" sz="8800" dirty="0">
                <a:latin typeface="華康新特圓體" panose="020F0909000000000000" pitchFamily="49" charset="-120"/>
                <a:ea typeface="華康新特圓體" panose="020F0909000000000000" pitchFamily="49" charset="-120"/>
              </a:rPr>
              <a:t/>
            </a:r>
            <a:br>
              <a:rPr lang="en-US" altLang="zh-TW" sz="8800" dirty="0">
                <a:latin typeface="華康新特圓體" panose="020F0909000000000000" pitchFamily="49" charset="-120"/>
                <a:ea typeface="華康新特圓體" panose="020F0909000000000000" pitchFamily="49" charset="-120"/>
              </a:rPr>
            </a:br>
            <a:r>
              <a:rPr lang="zh-TW" altLang="en-US" sz="8800" dirty="0" smtClean="0">
                <a:latin typeface="華康新特圓體" panose="020F0909000000000000" pitchFamily="49" charset="-120"/>
                <a:ea typeface="華康新特圓體" panose="020F0909000000000000" pitchFamily="49" charset="-120"/>
              </a:rPr>
              <a:t>系統特</a:t>
            </a:r>
            <a:r>
              <a:rPr lang="zh-TW" altLang="en-US" sz="8800" dirty="0">
                <a:latin typeface="華康新特圓體" panose="020F0909000000000000" pitchFamily="49" charset="-120"/>
                <a:ea typeface="華康新特圓體" panose="020F0909000000000000" pitchFamily="49" charset="-120"/>
              </a:rPr>
              <a:t>色</a:t>
            </a:r>
          </a:p>
        </p:txBody>
      </p:sp>
      <p:sp>
        <p:nvSpPr>
          <p:cNvPr id="11" name="Freeform 5"/>
          <p:cNvSpPr>
            <a:spLocks/>
          </p:cNvSpPr>
          <p:nvPr/>
        </p:nvSpPr>
        <p:spPr bwMode="auto">
          <a:xfrm>
            <a:off x="4658530" y="5908679"/>
            <a:ext cx="2663017" cy="949325"/>
          </a:xfrm>
          <a:custGeom>
            <a:avLst/>
            <a:gdLst>
              <a:gd name="T0" fmla="*/ 0 w 733"/>
              <a:gd name="T1" fmla="*/ 307 h 307"/>
              <a:gd name="T2" fmla="*/ 733 w 733"/>
              <a:gd name="T3" fmla="*/ 307 h 307"/>
              <a:gd name="T4" fmla="*/ 587 w 733"/>
              <a:gd name="T5" fmla="*/ 190 h 307"/>
              <a:gd name="T6" fmla="*/ 587 w 733"/>
              <a:gd name="T7" fmla="*/ 185 h 307"/>
              <a:gd name="T8" fmla="*/ 367 w 733"/>
              <a:gd name="T9" fmla="*/ 0 h 307"/>
              <a:gd name="T10" fmla="*/ 147 w 733"/>
              <a:gd name="T11" fmla="*/ 185 h 307"/>
              <a:gd name="T12" fmla="*/ 147 w 733"/>
              <a:gd name="T13" fmla="*/ 190 h 307"/>
              <a:gd name="T14" fmla="*/ 0 w 733"/>
              <a:gd name="T15" fmla="*/ 307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3" h="307">
                <a:moveTo>
                  <a:pt x="0" y="307"/>
                </a:moveTo>
                <a:cubicBezTo>
                  <a:pt x="733" y="307"/>
                  <a:pt x="733" y="307"/>
                  <a:pt x="733" y="307"/>
                </a:cubicBezTo>
                <a:cubicBezTo>
                  <a:pt x="713" y="249"/>
                  <a:pt x="657" y="204"/>
                  <a:pt x="587" y="190"/>
                </a:cubicBezTo>
                <a:cubicBezTo>
                  <a:pt x="587" y="188"/>
                  <a:pt x="587" y="187"/>
                  <a:pt x="587" y="185"/>
                </a:cubicBezTo>
                <a:cubicBezTo>
                  <a:pt x="587" y="83"/>
                  <a:pt x="488" y="0"/>
                  <a:pt x="367" y="0"/>
                </a:cubicBezTo>
                <a:cubicBezTo>
                  <a:pt x="245" y="0"/>
                  <a:pt x="147" y="83"/>
                  <a:pt x="147" y="185"/>
                </a:cubicBezTo>
                <a:cubicBezTo>
                  <a:pt x="147" y="187"/>
                  <a:pt x="147" y="188"/>
                  <a:pt x="147" y="190"/>
                </a:cubicBezTo>
                <a:cubicBezTo>
                  <a:pt x="77" y="204"/>
                  <a:pt x="21" y="249"/>
                  <a:pt x="0" y="307"/>
                </a:cubicBezTo>
                <a:close/>
              </a:path>
            </a:pathLst>
          </a:custGeom>
          <a:solidFill>
            <a:srgbClr val="0A96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 name="Freeform 31"/>
          <p:cNvSpPr>
            <a:spLocks/>
          </p:cNvSpPr>
          <p:nvPr/>
        </p:nvSpPr>
        <p:spPr bwMode="auto">
          <a:xfrm>
            <a:off x="7321547" y="6332541"/>
            <a:ext cx="908053" cy="525463"/>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0A96B7"/>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6"/>
          <p:cNvSpPr>
            <a:spLocks/>
          </p:cNvSpPr>
          <p:nvPr/>
        </p:nvSpPr>
        <p:spPr bwMode="auto">
          <a:xfrm>
            <a:off x="8229600" y="5088455"/>
            <a:ext cx="3961648" cy="1769548"/>
          </a:xfrm>
          <a:custGeom>
            <a:avLst/>
            <a:gdLst>
              <a:gd name="T0" fmla="*/ 1624 w 1624"/>
              <a:gd name="T1" fmla="*/ 0 h 739"/>
              <a:gd name="T2" fmla="*/ 1238 w 1624"/>
              <a:gd name="T3" fmla="*/ 372 h 739"/>
              <a:gd name="T4" fmla="*/ 1238 w 1624"/>
              <a:gd name="T5" fmla="*/ 381 h 739"/>
              <a:gd name="T6" fmla="*/ 936 w 1624"/>
              <a:gd name="T7" fmla="*/ 638 h 739"/>
              <a:gd name="T8" fmla="*/ 787 w 1624"/>
              <a:gd name="T9" fmla="*/ 556 h 739"/>
              <a:gd name="T10" fmla="*/ 787 w 1624"/>
              <a:gd name="T11" fmla="*/ 550 h 739"/>
              <a:gd name="T12" fmla="*/ 494 w 1624"/>
              <a:gd name="T13" fmla="*/ 304 h 739"/>
              <a:gd name="T14" fmla="*/ 201 w 1624"/>
              <a:gd name="T15" fmla="*/ 550 h 739"/>
              <a:gd name="T16" fmla="*/ 202 w 1624"/>
              <a:gd name="T17" fmla="*/ 556 h 739"/>
              <a:gd name="T18" fmla="*/ 0 w 1624"/>
              <a:gd name="T19" fmla="*/ 739 h 739"/>
              <a:gd name="T20" fmla="*/ 1624 w 1624"/>
              <a:gd name="T21" fmla="*/ 739 h 739"/>
              <a:gd name="T22" fmla="*/ 1624 w 1624"/>
              <a:gd name="T23" fmla="*/ 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4" h="739">
                <a:moveTo>
                  <a:pt x="1624" y="0"/>
                </a:moveTo>
                <a:cubicBezTo>
                  <a:pt x="1406" y="25"/>
                  <a:pt x="1238" y="182"/>
                  <a:pt x="1238" y="372"/>
                </a:cubicBezTo>
                <a:cubicBezTo>
                  <a:pt x="1238" y="375"/>
                  <a:pt x="1238" y="378"/>
                  <a:pt x="1238" y="381"/>
                </a:cubicBezTo>
                <a:cubicBezTo>
                  <a:pt x="1089" y="412"/>
                  <a:pt x="971" y="512"/>
                  <a:pt x="936" y="638"/>
                </a:cubicBezTo>
                <a:cubicBezTo>
                  <a:pt x="899" y="598"/>
                  <a:pt x="847" y="568"/>
                  <a:pt x="787" y="556"/>
                </a:cubicBezTo>
                <a:cubicBezTo>
                  <a:pt x="787" y="554"/>
                  <a:pt x="787" y="552"/>
                  <a:pt x="787" y="550"/>
                </a:cubicBezTo>
                <a:cubicBezTo>
                  <a:pt x="787" y="414"/>
                  <a:pt x="656" y="304"/>
                  <a:pt x="494" y="304"/>
                </a:cubicBezTo>
                <a:cubicBezTo>
                  <a:pt x="333" y="304"/>
                  <a:pt x="201" y="414"/>
                  <a:pt x="201" y="550"/>
                </a:cubicBezTo>
                <a:cubicBezTo>
                  <a:pt x="201" y="552"/>
                  <a:pt x="202" y="554"/>
                  <a:pt x="202" y="556"/>
                </a:cubicBezTo>
                <a:cubicBezTo>
                  <a:pt x="98" y="577"/>
                  <a:pt x="17" y="650"/>
                  <a:pt x="0" y="739"/>
                </a:cubicBezTo>
                <a:cubicBezTo>
                  <a:pt x="1624" y="739"/>
                  <a:pt x="1624" y="739"/>
                  <a:pt x="1624" y="739"/>
                </a:cubicBezTo>
                <a:lnTo>
                  <a:pt x="1624" y="0"/>
                </a:lnTo>
                <a:close/>
              </a:path>
            </a:pathLst>
          </a:custGeom>
          <a:solidFill>
            <a:srgbClr val="0A96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 name="Freeform 1"/>
          <p:cNvSpPr>
            <a:spLocks/>
          </p:cNvSpPr>
          <p:nvPr/>
        </p:nvSpPr>
        <p:spPr bwMode="auto">
          <a:xfrm>
            <a:off x="10696332" y="3175"/>
            <a:ext cx="1524000" cy="941388"/>
          </a:xfrm>
          <a:custGeom>
            <a:avLst/>
            <a:gdLst>
              <a:gd name="T0" fmla="*/ 135 w 484"/>
              <a:gd name="T1" fmla="*/ 0 h 304"/>
              <a:gd name="T2" fmla="*/ 134 w 484"/>
              <a:gd name="T3" fmla="*/ 14 h 304"/>
              <a:gd name="T4" fmla="*/ 134 w 484"/>
              <a:gd name="T5" fmla="*/ 18 h 304"/>
              <a:gd name="T6" fmla="*/ 0 w 484"/>
              <a:gd name="T7" fmla="*/ 161 h 304"/>
              <a:gd name="T8" fmla="*/ 153 w 484"/>
              <a:gd name="T9" fmla="*/ 304 h 304"/>
              <a:gd name="T10" fmla="*/ 484 w 484"/>
              <a:gd name="T11" fmla="*/ 304 h 304"/>
              <a:gd name="T12" fmla="*/ 484 w 484"/>
              <a:gd name="T13" fmla="*/ 0 h 304"/>
              <a:gd name="T14" fmla="*/ 135 w 484"/>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4" h="304">
                <a:moveTo>
                  <a:pt x="135" y="0"/>
                </a:moveTo>
                <a:cubicBezTo>
                  <a:pt x="134" y="5"/>
                  <a:pt x="134" y="9"/>
                  <a:pt x="134" y="14"/>
                </a:cubicBezTo>
                <a:cubicBezTo>
                  <a:pt x="134" y="15"/>
                  <a:pt x="134" y="17"/>
                  <a:pt x="134" y="18"/>
                </a:cubicBezTo>
                <a:cubicBezTo>
                  <a:pt x="57" y="34"/>
                  <a:pt x="0" y="92"/>
                  <a:pt x="0" y="161"/>
                </a:cubicBezTo>
                <a:cubicBezTo>
                  <a:pt x="0" y="235"/>
                  <a:pt x="67" y="304"/>
                  <a:pt x="153" y="304"/>
                </a:cubicBezTo>
                <a:cubicBezTo>
                  <a:pt x="484" y="304"/>
                  <a:pt x="484" y="304"/>
                  <a:pt x="484" y="304"/>
                </a:cubicBezTo>
                <a:cubicBezTo>
                  <a:pt x="484" y="0"/>
                  <a:pt x="484" y="0"/>
                  <a:pt x="484" y="0"/>
                </a:cubicBezTo>
                <a:lnTo>
                  <a:pt x="135" y="0"/>
                </a:lnTo>
                <a:close/>
              </a:path>
            </a:pathLst>
          </a:custGeom>
          <a:solidFill>
            <a:srgbClr val="92DE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 name="Freeform 32"/>
          <p:cNvSpPr>
            <a:spLocks/>
          </p:cNvSpPr>
          <p:nvPr/>
        </p:nvSpPr>
        <p:spPr bwMode="auto">
          <a:xfrm>
            <a:off x="9374114" y="2630478"/>
            <a:ext cx="528869" cy="381000"/>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40"/>
          <p:cNvSpPr>
            <a:spLocks/>
          </p:cNvSpPr>
          <p:nvPr/>
        </p:nvSpPr>
        <p:spPr bwMode="auto">
          <a:xfrm>
            <a:off x="9374114" y="1127125"/>
            <a:ext cx="1591090" cy="1066796"/>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33"/>
          <p:cNvSpPr>
            <a:spLocks/>
          </p:cNvSpPr>
          <p:nvPr/>
        </p:nvSpPr>
        <p:spPr bwMode="auto">
          <a:xfrm>
            <a:off x="187683" y="2918055"/>
            <a:ext cx="1769509" cy="1184045"/>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FFA360"/>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3"/>
          <p:cNvSpPr>
            <a:spLocks/>
          </p:cNvSpPr>
          <p:nvPr/>
        </p:nvSpPr>
        <p:spPr bwMode="auto">
          <a:xfrm>
            <a:off x="714642" y="847093"/>
            <a:ext cx="704845" cy="472585"/>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FFA360"/>
          </a:solidFill>
          <a:ln>
            <a:noFill/>
          </a:ln>
        </p:spPr>
        <p:txBody>
          <a:bodyPr vert="horz" wrap="square" lIns="121920" tIns="60960" rIns="121920" bIns="60960" numCol="1" anchor="t" anchorCtr="0" compatLnSpc="1">
            <a:prstTxWarp prst="textNoShape">
              <a:avLst/>
            </a:prstTxWarp>
          </a:bodyPr>
          <a:lstStyle/>
          <a:p>
            <a:endParaRPr lang="en-US" sz="2400"/>
          </a:p>
        </p:txBody>
      </p:sp>
      <p:pic>
        <p:nvPicPr>
          <p:cNvPr id="19" name="圖片 18"/>
          <p:cNvPicPr>
            <a:picLocks noChangeAspect="1"/>
          </p:cNvPicPr>
          <p:nvPr/>
        </p:nvPicPr>
        <p:blipFill>
          <a:blip r:embed="rId2"/>
          <a:stretch>
            <a:fillRect/>
          </a:stretch>
        </p:blipFill>
        <p:spPr>
          <a:xfrm>
            <a:off x="480361" y="1727731"/>
            <a:ext cx="1173407" cy="782271"/>
          </a:xfrm>
          <a:prstGeom prst="rect">
            <a:avLst/>
          </a:prstGeom>
        </p:spPr>
      </p:pic>
      <p:sp>
        <p:nvSpPr>
          <p:cNvPr id="20" name="Freeform 8"/>
          <p:cNvSpPr>
            <a:spLocks/>
          </p:cNvSpPr>
          <p:nvPr/>
        </p:nvSpPr>
        <p:spPr bwMode="auto">
          <a:xfrm>
            <a:off x="7872961" y="99471"/>
            <a:ext cx="1501153" cy="1011857"/>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19770543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8241"/>
            <a:ext cx="10515600" cy="1325563"/>
          </a:xfrm>
        </p:spPr>
        <p:txBody>
          <a:bodyPr>
            <a:normAutofit/>
          </a:bodyPr>
          <a:lstStyle/>
          <a:p>
            <a:pPr algn="ctr"/>
            <a:r>
              <a:rPr lang="zh-TW" altLang="en-US" sz="4800" dirty="0" smtClean="0">
                <a:latin typeface="華康新特圓體" panose="020F0909000000000000" pitchFamily="49" charset="-120"/>
                <a:ea typeface="華康新特圓體" panose="020F0909000000000000" pitchFamily="49" charset="-120"/>
              </a:rPr>
              <a:t>系統特色</a:t>
            </a:r>
            <a:r>
              <a:rPr lang="en-US" altLang="zh-TW" sz="4800" dirty="0" smtClean="0">
                <a:latin typeface="華康新特圓體" panose="020F0909000000000000" pitchFamily="49" charset="-120"/>
                <a:ea typeface="華康新特圓體" panose="020F0909000000000000" pitchFamily="49" charset="-120"/>
              </a:rPr>
              <a:t>(Career)</a:t>
            </a:r>
            <a:endParaRPr lang="zh-TW" altLang="en-US" sz="4800" dirty="0">
              <a:latin typeface="華康新特圓體" panose="020F0909000000000000" pitchFamily="49" charset="-120"/>
              <a:ea typeface="華康新特圓體" panose="020F0909000000000000" pitchFamily="49" charset="-120"/>
            </a:endParaRPr>
          </a:p>
        </p:txBody>
      </p:sp>
      <p:sp>
        <p:nvSpPr>
          <p:cNvPr id="3" name="內容版面配置區 2"/>
          <p:cNvSpPr>
            <a:spLocks noGrp="1"/>
          </p:cNvSpPr>
          <p:nvPr>
            <p:ph idx="1"/>
          </p:nvPr>
        </p:nvSpPr>
        <p:spPr>
          <a:xfrm>
            <a:off x="838200" y="1222458"/>
            <a:ext cx="10515600" cy="1206333"/>
          </a:xfrm>
        </p:spPr>
        <p:txBody>
          <a:bodyPr>
            <a:normAutofit/>
          </a:bodyPr>
          <a:lstStyle/>
          <a:p>
            <a:pPr marL="0" indent="0">
              <a:buNone/>
            </a:pPr>
            <a:r>
              <a:rPr lang="zh-TW" altLang="en-US" sz="3200" dirty="0" smtClean="0">
                <a:latin typeface="華康新特圓體" panose="020F0909000000000000" pitchFamily="49" charset="-120"/>
                <a:ea typeface="華康新特圓體" panose="020F0909000000000000" pitchFamily="49" charset="-120"/>
              </a:rPr>
              <a:t>一</a:t>
            </a:r>
            <a:r>
              <a:rPr lang="zh-TW" altLang="en-US" sz="3200" dirty="0">
                <a:latin typeface="華康新特圓體" panose="020F0909000000000000" pitchFamily="49" charset="-120"/>
                <a:ea typeface="華康新特圓體" panose="020F0909000000000000" pitchFamily="49" charset="-120"/>
              </a:rPr>
              <a:t>、</a:t>
            </a:r>
            <a:r>
              <a:rPr lang="zh-TW" altLang="en-US" sz="3200" dirty="0" smtClean="0">
                <a:latin typeface="華康新特圓體" panose="020F0909000000000000" pitchFamily="49" charset="-120"/>
                <a:ea typeface="華康新特圓體" panose="020F0909000000000000" pitchFamily="49" charset="-120"/>
              </a:rPr>
              <a:t>依關鍵字找相關職缺</a:t>
            </a:r>
            <a:r>
              <a:rPr lang="en-US" altLang="zh-TW" sz="4000" dirty="0" smtClean="0">
                <a:latin typeface="華康新特圓體" panose="020F0909000000000000" pitchFamily="49" charset="-120"/>
                <a:ea typeface="華康新特圓體" panose="020F0909000000000000" pitchFamily="49" charset="-120"/>
              </a:rPr>
              <a:t/>
            </a:r>
            <a:br>
              <a:rPr lang="en-US" altLang="zh-TW" sz="4000" dirty="0" smtClean="0">
                <a:latin typeface="華康新特圓體" panose="020F0909000000000000" pitchFamily="49" charset="-120"/>
                <a:ea typeface="華康新特圓體" panose="020F0909000000000000" pitchFamily="49" charset="-120"/>
              </a:rPr>
            </a:br>
            <a:endParaRPr lang="zh-TW" altLang="en-US" sz="4000" dirty="0">
              <a:latin typeface="華康新特圓體" panose="020F0909000000000000" pitchFamily="49" charset="-120"/>
              <a:ea typeface="華康新特圓體" panose="020F0909000000000000" pitchFamily="49" charset="-120"/>
            </a:endParaRPr>
          </a:p>
        </p:txBody>
      </p:sp>
      <p:pic>
        <p:nvPicPr>
          <p:cNvPr id="8" name="圖片 7"/>
          <p:cNvPicPr>
            <a:picLocks noChangeAspect="1"/>
          </p:cNvPicPr>
          <p:nvPr/>
        </p:nvPicPr>
        <p:blipFill rotWithShape="1">
          <a:blip r:embed="rId3" cstate="print">
            <a:extLst>
              <a:ext uri="{28A0092B-C50C-407E-A947-70E740481C1C}">
                <a14:useLocalDpi xmlns:a14="http://schemas.microsoft.com/office/drawing/2010/main" val="0"/>
              </a:ext>
            </a:extLst>
          </a:blip>
          <a:srcRect b="6891"/>
          <a:stretch/>
        </p:blipFill>
        <p:spPr>
          <a:xfrm>
            <a:off x="3066050" y="1718931"/>
            <a:ext cx="2700000" cy="5027864"/>
          </a:xfrm>
          <a:prstGeom prst="rect">
            <a:avLst/>
          </a:prstGeom>
        </p:spPr>
      </p:pic>
      <p:pic>
        <p:nvPicPr>
          <p:cNvPr id="10" name="圖片 9"/>
          <p:cNvPicPr>
            <a:picLocks noChangeAspect="1"/>
          </p:cNvPicPr>
          <p:nvPr/>
        </p:nvPicPr>
        <p:blipFill rotWithShape="1">
          <a:blip r:embed="rId3">
            <a:extLst>
              <a:ext uri="{28A0092B-C50C-407E-A947-70E740481C1C}">
                <a14:useLocalDpi xmlns:a14="http://schemas.microsoft.com/office/drawing/2010/main" val="0"/>
              </a:ext>
            </a:extLst>
          </a:blip>
          <a:srcRect t="7367" b="87225"/>
          <a:stretch/>
        </p:blipFill>
        <p:spPr>
          <a:xfrm>
            <a:off x="4712202" y="1961502"/>
            <a:ext cx="5562258" cy="601579"/>
          </a:xfrm>
          <a:prstGeom prst="rect">
            <a:avLst/>
          </a:prstGeom>
        </p:spPr>
      </p:pic>
      <p:cxnSp>
        <p:nvCxnSpPr>
          <p:cNvPr id="12" name="直線接點 11"/>
          <p:cNvCxnSpPr/>
          <p:nvPr/>
        </p:nvCxnSpPr>
        <p:spPr>
          <a:xfrm flipV="1">
            <a:off x="3621179" y="1961503"/>
            <a:ext cx="1088226" cy="196986"/>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3621179" y="2366096"/>
            <a:ext cx="1088226" cy="196986"/>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04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250"/>
                                        <p:tgtEl>
                                          <p:spTgt spid="21"/>
                                        </p:tgtEl>
                                      </p:cBhvr>
                                    </p:animEffect>
                                  </p:childTnLst>
                                </p:cTn>
                              </p:par>
                            </p:childTnLst>
                          </p:cTn>
                        </p:par>
                        <p:par>
                          <p:cTn id="11" fill="hold">
                            <p:stCondLst>
                              <p:cond delay="250"/>
                            </p:stCondLst>
                            <p:childTnLst>
                              <p:par>
                                <p:cTn id="12" presetID="22" presetClass="entr" presetSubtype="8"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8241"/>
            <a:ext cx="10515600" cy="1325563"/>
          </a:xfrm>
        </p:spPr>
        <p:txBody>
          <a:bodyPr>
            <a:normAutofit/>
          </a:bodyPr>
          <a:lstStyle/>
          <a:p>
            <a:pPr algn="ctr"/>
            <a:r>
              <a:rPr lang="zh-TW" altLang="en-US" sz="4800" dirty="0" smtClean="0">
                <a:latin typeface="華康新特圓體" panose="020F0909000000000000" pitchFamily="49" charset="-120"/>
                <a:ea typeface="華康新特圓體" panose="020F0909000000000000" pitchFamily="49" charset="-120"/>
              </a:rPr>
              <a:t>系統特色</a:t>
            </a:r>
            <a:r>
              <a:rPr lang="en-US" altLang="zh-TW" sz="4800" dirty="0">
                <a:latin typeface="華康新特圓體" panose="020F0909000000000000" pitchFamily="49" charset="-120"/>
                <a:ea typeface="華康新特圓體" panose="020F0909000000000000" pitchFamily="49" charset="-120"/>
              </a:rPr>
              <a:t>(Career)</a:t>
            </a:r>
            <a:endParaRPr lang="zh-TW" altLang="en-US" sz="4800" dirty="0">
              <a:latin typeface="華康新特圓體" panose="020F0909000000000000" pitchFamily="49" charset="-120"/>
              <a:ea typeface="華康新特圓體" panose="020F0909000000000000" pitchFamily="49" charset="-120"/>
            </a:endParaRPr>
          </a:p>
        </p:txBody>
      </p:sp>
      <p:sp>
        <p:nvSpPr>
          <p:cNvPr id="3" name="內容版面配置區 2"/>
          <p:cNvSpPr>
            <a:spLocks noGrp="1"/>
          </p:cNvSpPr>
          <p:nvPr>
            <p:ph idx="1"/>
          </p:nvPr>
        </p:nvSpPr>
        <p:spPr>
          <a:xfrm>
            <a:off x="838200" y="1222458"/>
            <a:ext cx="10515600" cy="1206333"/>
          </a:xfrm>
        </p:spPr>
        <p:txBody>
          <a:bodyPr>
            <a:normAutofit/>
          </a:bodyPr>
          <a:lstStyle/>
          <a:p>
            <a:pPr marL="0" indent="0">
              <a:buNone/>
            </a:pPr>
            <a:r>
              <a:rPr lang="zh-TW" altLang="en-US" sz="3200" dirty="0" smtClean="0">
                <a:latin typeface="華康新特圓體" panose="020F0909000000000000" pitchFamily="49" charset="-120"/>
                <a:ea typeface="華康新特圓體" panose="020F0909000000000000" pitchFamily="49" charset="-120"/>
              </a:rPr>
              <a:t>一</a:t>
            </a:r>
            <a:r>
              <a:rPr lang="zh-TW" altLang="en-US" sz="3200" dirty="0">
                <a:latin typeface="華康新特圓體" panose="020F0909000000000000" pitchFamily="49" charset="-120"/>
                <a:ea typeface="華康新特圓體" panose="020F0909000000000000" pitchFamily="49" charset="-120"/>
              </a:rPr>
              <a:t>、</a:t>
            </a:r>
            <a:r>
              <a:rPr lang="zh-TW" altLang="en-US" sz="3200" dirty="0" smtClean="0">
                <a:latin typeface="華康新特圓體" panose="020F0909000000000000" pitchFamily="49" charset="-120"/>
                <a:ea typeface="華康新特圓體" panose="020F0909000000000000" pitchFamily="49" charset="-120"/>
              </a:rPr>
              <a:t>依關鍵字找相關職缺</a:t>
            </a:r>
            <a:r>
              <a:rPr lang="en-US" altLang="zh-TW" sz="4000" dirty="0" smtClean="0">
                <a:latin typeface="華康新特圓體" panose="020F0909000000000000" pitchFamily="49" charset="-120"/>
                <a:ea typeface="華康新特圓體" panose="020F0909000000000000" pitchFamily="49" charset="-120"/>
              </a:rPr>
              <a:t/>
            </a:r>
            <a:br>
              <a:rPr lang="en-US" altLang="zh-TW" sz="4000" dirty="0" smtClean="0">
                <a:latin typeface="華康新特圓體" panose="020F0909000000000000" pitchFamily="49" charset="-120"/>
                <a:ea typeface="華康新特圓體" panose="020F0909000000000000" pitchFamily="49" charset="-120"/>
              </a:rPr>
            </a:br>
            <a:endParaRPr lang="zh-TW" altLang="en-US" sz="4000" dirty="0">
              <a:latin typeface="華康新特圓體" panose="020F0909000000000000" pitchFamily="49" charset="-120"/>
              <a:ea typeface="華康新特圓體" panose="020F0909000000000000" pitchFamily="49" charset="-120"/>
            </a:endParaRPr>
          </a:p>
        </p:txBody>
      </p:sp>
      <p:pic>
        <p:nvPicPr>
          <p:cNvPr id="11" name="圖片 10"/>
          <p:cNvPicPr>
            <a:picLocks noChangeAspect="1"/>
          </p:cNvPicPr>
          <p:nvPr/>
        </p:nvPicPr>
        <p:blipFill rotWithShape="1">
          <a:blip r:embed="rId3" cstate="print">
            <a:extLst>
              <a:ext uri="{28A0092B-C50C-407E-A947-70E740481C1C}">
                <a14:useLocalDpi xmlns:a14="http://schemas.microsoft.com/office/drawing/2010/main" val="0"/>
              </a:ext>
            </a:extLst>
          </a:blip>
          <a:srcRect b="6876"/>
          <a:stretch/>
        </p:blipFill>
        <p:spPr>
          <a:xfrm>
            <a:off x="376026" y="1752804"/>
            <a:ext cx="2700000" cy="5028689"/>
          </a:xfrm>
          <a:prstGeom prst="rect">
            <a:avLst/>
          </a:prstGeom>
        </p:spPr>
      </p:pic>
      <p:cxnSp>
        <p:nvCxnSpPr>
          <p:cNvPr id="16" name="直線接點 15"/>
          <p:cNvCxnSpPr/>
          <p:nvPr/>
        </p:nvCxnSpPr>
        <p:spPr>
          <a:xfrm flipV="1">
            <a:off x="2169042" y="3692332"/>
            <a:ext cx="1233377" cy="677649"/>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2169041" y="5633522"/>
            <a:ext cx="1233377" cy="397244"/>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2" name="圖片 21"/>
          <p:cNvPicPr>
            <a:picLocks noChangeAspect="1"/>
          </p:cNvPicPr>
          <p:nvPr/>
        </p:nvPicPr>
        <p:blipFill rotWithShape="1">
          <a:blip r:embed="rId4" cstate="print">
            <a:extLst>
              <a:ext uri="{28A0092B-C50C-407E-A947-70E740481C1C}">
                <a14:useLocalDpi xmlns:a14="http://schemas.microsoft.com/office/drawing/2010/main" val="0"/>
              </a:ext>
            </a:extLst>
          </a:blip>
          <a:srcRect b="6865"/>
          <a:stretch/>
        </p:blipFill>
        <p:spPr>
          <a:xfrm>
            <a:off x="5839725" y="1752199"/>
            <a:ext cx="2700000" cy="5029294"/>
          </a:xfrm>
          <a:prstGeom prst="rect">
            <a:avLst/>
          </a:prstGeom>
        </p:spPr>
      </p:pic>
      <p:pic>
        <p:nvPicPr>
          <p:cNvPr id="33" name="圖片 32"/>
          <p:cNvPicPr>
            <a:picLocks noChangeAspect="1"/>
          </p:cNvPicPr>
          <p:nvPr/>
        </p:nvPicPr>
        <p:blipFill rotWithShape="1">
          <a:blip r:embed="rId5">
            <a:extLst>
              <a:ext uri="{28A0092B-C50C-407E-A947-70E740481C1C}">
                <a14:useLocalDpi xmlns:a14="http://schemas.microsoft.com/office/drawing/2010/main" val="0"/>
              </a:ext>
            </a:extLst>
          </a:blip>
          <a:srcRect l="5389" t="56770" r="17273" b="33493"/>
          <a:stretch/>
        </p:blipFill>
        <p:spPr>
          <a:xfrm>
            <a:off x="8162373" y="4473405"/>
            <a:ext cx="3568780" cy="898611"/>
          </a:xfrm>
          <a:prstGeom prst="rect">
            <a:avLst/>
          </a:prstGeom>
          <a:ln>
            <a:solidFill>
              <a:schemeClr val="bg2">
                <a:lumMod val="75000"/>
              </a:schemeClr>
            </a:solidFill>
          </a:ln>
        </p:spPr>
      </p:pic>
      <p:pic>
        <p:nvPicPr>
          <p:cNvPr id="34" name="圖片 33"/>
          <p:cNvPicPr>
            <a:picLocks noChangeAspect="1"/>
          </p:cNvPicPr>
          <p:nvPr/>
        </p:nvPicPr>
        <p:blipFill rotWithShape="1">
          <a:blip r:embed="rId3">
            <a:extLst>
              <a:ext uri="{28A0092B-C50C-407E-A947-70E740481C1C}">
                <a14:useLocalDpi xmlns:a14="http://schemas.microsoft.com/office/drawing/2010/main" val="0"/>
              </a:ext>
            </a:extLst>
          </a:blip>
          <a:srcRect l="51827" t="49239" r="44442" b="48809"/>
          <a:stretch/>
        </p:blipFill>
        <p:spPr>
          <a:xfrm>
            <a:off x="1699323" y="4326368"/>
            <a:ext cx="281173" cy="294074"/>
          </a:xfrm>
          <a:prstGeom prst="rect">
            <a:avLst/>
          </a:prstGeom>
          <a:ln>
            <a:solidFill>
              <a:schemeClr val="bg2">
                <a:lumMod val="90000"/>
              </a:schemeClr>
            </a:solidFill>
          </a:ln>
        </p:spPr>
      </p:pic>
      <p:pic>
        <p:nvPicPr>
          <p:cNvPr id="36" name="圖片 35"/>
          <p:cNvPicPr>
            <a:picLocks noChangeAspect="1"/>
          </p:cNvPicPr>
          <p:nvPr/>
        </p:nvPicPr>
        <p:blipFill rotWithShape="1">
          <a:blip r:embed="rId6">
            <a:extLst>
              <a:ext uri="{28A0092B-C50C-407E-A947-70E740481C1C}">
                <a14:useLocalDpi xmlns:a14="http://schemas.microsoft.com/office/drawing/2010/main" val="0"/>
              </a:ext>
            </a:extLst>
          </a:blip>
          <a:srcRect l="49606" t="48292" r="7750" b="27964"/>
          <a:stretch/>
        </p:blipFill>
        <p:spPr>
          <a:xfrm>
            <a:off x="3402419" y="3692332"/>
            <a:ext cx="2110913" cy="2350800"/>
          </a:xfrm>
          <a:prstGeom prst="rect">
            <a:avLst/>
          </a:prstGeom>
        </p:spPr>
      </p:pic>
      <p:cxnSp>
        <p:nvCxnSpPr>
          <p:cNvPr id="40" name="直線接點 39"/>
          <p:cNvCxnSpPr/>
          <p:nvPr/>
        </p:nvCxnSpPr>
        <p:spPr>
          <a:xfrm flipH="1">
            <a:off x="6061587" y="5372016"/>
            <a:ext cx="2100787" cy="83627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flipV="1">
            <a:off x="8077551" y="5372017"/>
            <a:ext cx="3653602" cy="83627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4012442" y="5372016"/>
            <a:ext cx="887104" cy="4181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7042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250"/>
                                        <p:tgtEl>
                                          <p:spTgt spid="16"/>
                                        </p:tgtEl>
                                      </p:cBhvr>
                                    </p:animEffect>
                                  </p:childTnLst>
                                </p:cTn>
                              </p:par>
                              <p:par>
                                <p:cTn id="15" presetID="22" presetClass="entr" presetSubtype="8"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250"/>
                                        <p:tgtEl>
                                          <p:spTgt spid="18"/>
                                        </p:tgtEl>
                                      </p:cBhvr>
                                    </p:animEffect>
                                  </p:childTnLst>
                                </p:cTn>
                              </p:par>
                            </p:childTnLst>
                          </p:cTn>
                        </p:par>
                        <p:par>
                          <p:cTn id="18" fill="hold">
                            <p:stCondLst>
                              <p:cond delay="250"/>
                            </p:stCondLst>
                            <p:childTnLst>
                              <p:par>
                                <p:cTn id="19" presetID="22" presetClass="entr" presetSubtype="8"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1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down)">
                                      <p:cBhvr>
                                        <p:cTn id="34" dur="250"/>
                                        <p:tgtEl>
                                          <p:spTgt spid="40"/>
                                        </p:tgtEl>
                                      </p:cBhvr>
                                    </p:animEffect>
                                  </p:childTnLst>
                                </p:cTn>
                              </p:par>
                              <p:par>
                                <p:cTn id="35" presetID="22" presetClass="entr" presetSubtype="4"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down)">
                                      <p:cBhvr>
                                        <p:cTn id="37" dur="250"/>
                                        <p:tgtEl>
                                          <p:spTgt spid="43"/>
                                        </p:tgtEl>
                                      </p:cBhvr>
                                    </p:animEffect>
                                  </p:childTnLst>
                                </p:cTn>
                              </p:par>
                            </p:childTnLst>
                          </p:cTn>
                        </p:par>
                        <p:par>
                          <p:cTn id="38" fill="hold">
                            <p:stCondLst>
                              <p:cond delay="250"/>
                            </p:stCondLst>
                            <p:childTnLst>
                              <p:par>
                                <p:cTn id="39" presetID="22" presetClass="entr" presetSubtype="4" fill="hold"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down)">
                                      <p:cBhvr>
                                        <p:cTn id="41"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连接符 2"/>
          <p:cNvCxnSpPr/>
          <p:nvPr/>
        </p:nvCxnSpPr>
        <p:spPr>
          <a:xfrm flipV="1">
            <a:off x="381481" y="1273260"/>
            <a:ext cx="2850857" cy="20885"/>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89138" y="240446"/>
            <a:ext cx="27432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5400" b="0" i="0" u="none" strike="noStrike" kern="1200" cap="none" spc="0" normalizeH="0" baseline="0" noProof="0" dirty="0">
                <a:ln>
                  <a:noFill/>
                </a:ln>
                <a:solidFill>
                  <a:srgbClr val="E7E6E6">
                    <a:lumMod val="25000"/>
                  </a:srgbClr>
                </a:solidFill>
                <a:effectLst/>
                <a:uLnTx/>
                <a:uFillTx/>
                <a:latin typeface="華康新特圓體" panose="020F0909000000000000" pitchFamily="49" charset="-120"/>
                <a:ea typeface="華康新特圓體" panose="020F0909000000000000" pitchFamily="49" charset="-120"/>
                <a:cs typeface="Yuanti SC" charset="-122"/>
              </a:rPr>
              <a:t>目錄</a:t>
            </a:r>
            <a:endParaRPr kumimoji="1" lang="zh-CN" altLang="en-US" sz="5400" b="0" i="0" u="none" strike="noStrike" kern="1200" cap="none" spc="0" normalizeH="0" baseline="0" noProof="0" dirty="0">
              <a:ln>
                <a:noFill/>
              </a:ln>
              <a:solidFill>
                <a:srgbClr val="E7E6E6">
                  <a:lumMod val="25000"/>
                </a:srgbClr>
              </a:solidFill>
              <a:effectLst/>
              <a:uLnTx/>
              <a:uFillTx/>
              <a:latin typeface="華康新特圓體" panose="020F0909000000000000" pitchFamily="49" charset="-120"/>
              <a:ea typeface="華康新特圓體" panose="020F0909000000000000" pitchFamily="49" charset="-120"/>
              <a:cs typeface="Yuanti SC" charset="-122"/>
            </a:endParaRPr>
          </a:p>
        </p:txBody>
      </p:sp>
      <p:sp>
        <p:nvSpPr>
          <p:cNvPr id="5" name="文本框 4"/>
          <p:cNvSpPr txBox="1"/>
          <p:nvPr/>
        </p:nvSpPr>
        <p:spPr>
          <a:xfrm>
            <a:off x="2507324" y="1685195"/>
            <a:ext cx="396756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2800" b="0" i="0" u="none" strike="noStrike" kern="1200" cap="none" spc="0" normalizeH="0" baseline="0" noProof="0" dirty="0" smtClean="0">
                <a:ln>
                  <a:noFill/>
                </a:ln>
                <a:solidFill>
                  <a:srgbClr val="E7E6E6">
                    <a:lumMod val="25000"/>
                  </a:srgbClr>
                </a:solidFill>
                <a:effectLst/>
                <a:uLnTx/>
                <a:uFillTx/>
                <a:latin typeface="華康新特圓體" panose="020F0909000000000000" pitchFamily="49" charset="-120"/>
                <a:ea typeface="華康新特圓體" panose="020F0909000000000000" pitchFamily="49" charset="-120"/>
                <a:cs typeface="Yuanti SC" charset="-122"/>
              </a:rPr>
              <a:t>研究背景</a:t>
            </a:r>
            <a:endParaRPr kumimoji="1" lang="zh-CN" altLang="en-US" sz="2800" b="0" i="0" u="none" strike="noStrike" kern="1200" cap="none" spc="0" normalizeH="0" baseline="0" noProof="0" dirty="0">
              <a:ln>
                <a:noFill/>
              </a:ln>
              <a:solidFill>
                <a:srgbClr val="E7E6E6">
                  <a:lumMod val="25000"/>
                </a:srgbClr>
              </a:solidFill>
              <a:effectLst/>
              <a:uLnTx/>
              <a:uFillTx/>
              <a:latin typeface="華康新特圓體" panose="020F0909000000000000" pitchFamily="49" charset="-120"/>
              <a:ea typeface="華康新特圓體" panose="020F0909000000000000" pitchFamily="49" charset="-120"/>
              <a:cs typeface="Yuanti SC" charset="-122"/>
            </a:endParaRPr>
          </a:p>
        </p:txBody>
      </p:sp>
      <p:sp>
        <p:nvSpPr>
          <p:cNvPr id="7" name="文本框 6"/>
          <p:cNvSpPr txBox="1"/>
          <p:nvPr/>
        </p:nvSpPr>
        <p:spPr>
          <a:xfrm>
            <a:off x="2507324" y="2631393"/>
            <a:ext cx="396756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2800" b="0" i="0" u="none" strike="noStrike" kern="1200" cap="none" spc="0" normalizeH="0" baseline="0" noProof="0" dirty="0" smtClean="0">
                <a:ln>
                  <a:noFill/>
                </a:ln>
                <a:solidFill>
                  <a:srgbClr val="E7E6E6">
                    <a:lumMod val="25000"/>
                  </a:srgbClr>
                </a:solidFill>
                <a:effectLst/>
                <a:uLnTx/>
                <a:uFillTx/>
                <a:latin typeface="華康新特圓體" panose="020F0909000000000000" pitchFamily="49" charset="-120"/>
                <a:ea typeface="華康新特圓體" panose="020F0909000000000000" pitchFamily="49" charset="-120"/>
                <a:cs typeface="Yuanti SC" charset="-122"/>
              </a:rPr>
              <a:t>研究動機</a:t>
            </a:r>
            <a:endParaRPr kumimoji="1" lang="zh-CN" altLang="en-US" sz="2800" b="0" i="0" u="none" strike="noStrike" kern="1200" cap="none" spc="0" normalizeH="0" baseline="0" noProof="0" dirty="0">
              <a:ln>
                <a:noFill/>
              </a:ln>
              <a:solidFill>
                <a:srgbClr val="E7E6E6">
                  <a:lumMod val="25000"/>
                </a:srgbClr>
              </a:solidFill>
              <a:effectLst/>
              <a:uLnTx/>
              <a:uFillTx/>
              <a:latin typeface="華康新特圓體" panose="020F0909000000000000" pitchFamily="49" charset="-120"/>
              <a:ea typeface="華康新特圓體" panose="020F0909000000000000" pitchFamily="49" charset="-120"/>
              <a:cs typeface="Yuanti SC" charset="-122"/>
            </a:endParaRPr>
          </a:p>
        </p:txBody>
      </p:sp>
      <p:sp>
        <p:nvSpPr>
          <p:cNvPr id="9" name="文本框 8"/>
          <p:cNvSpPr txBox="1"/>
          <p:nvPr/>
        </p:nvSpPr>
        <p:spPr>
          <a:xfrm>
            <a:off x="2507324" y="3554216"/>
            <a:ext cx="39564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2800" b="0" i="0" u="none" strike="noStrike" kern="1200" cap="none" spc="0" normalizeH="0" baseline="0" noProof="0" dirty="0" smtClean="0">
                <a:ln>
                  <a:noFill/>
                </a:ln>
                <a:solidFill>
                  <a:srgbClr val="E7E6E6">
                    <a:lumMod val="25000"/>
                  </a:srgbClr>
                </a:solidFill>
                <a:effectLst/>
                <a:uLnTx/>
                <a:uFillTx/>
                <a:latin typeface="華康新特圓體" panose="020F0909000000000000" pitchFamily="49" charset="-120"/>
                <a:ea typeface="華康新特圓體" panose="020F0909000000000000" pitchFamily="49" charset="-120"/>
                <a:cs typeface="Yuanti SC" charset="-122"/>
              </a:rPr>
              <a:t>系統介紹</a:t>
            </a:r>
            <a:endParaRPr kumimoji="1" lang="zh-CN" altLang="en-US" sz="2800" b="0" i="0" u="none" strike="noStrike" kern="1200" cap="none" spc="0" normalizeH="0" baseline="0" noProof="0" dirty="0">
              <a:ln>
                <a:noFill/>
              </a:ln>
              <a:solidFill>
                <a:srgbClr val="E7E6E6">
                  <a:lumMod val="25000"/>
                </a:srgbClr>
              </a:solidFill>
              <a:effectLst/>
              <a:uLnTx/>
              <a:uFillTx/>
              <a:latin typeface="華康新特圓體" panose="020F0909000000000000" pitchFamily="49" charset="-120"/>
              <a:ea typeface="華康新特圓體" panose="020F0909000000000000" pitchFamily="49" charset="-120"/>
              <a:cs typeface="Yuanti SC" charset="-122"/>
            </a:endParaRPr>
          </a:p>
        </p:txBody>
      </p:sp>
      <p:sp>
        <p:nvSpPr>
          <p:cNvPr id="11" name="文本框 10"/>
          <p:cNvSpPr txBox="1"/>
          <p:nvPr/>
        </p:nvSpPr>
        <p:spPr>
          <a:xfrm>
            <a:off x="2507324" y="4503225"/>
            <a:ext cx="419062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2800" b="0" i="0" u="none" strike="noStrike" kern="1200" cap="none" spc="0" normalizeH="0" baseline="0" noProof="0" dirty="0" smtClean="0">
                <a:ln>
                  <a:noFill/>
                </a:ln>
                <a:solidFill>
                  <a:srgbClr val="E7E6E6">
                    <a:lumMod val="25000"/>
                  </a:srgbClr>
                </a:solidFill>
                <a:effectLst/>
                <a:uLnTx/>
                <a:uFillTx/>
                <a:latin typeface="華康新特圓體" panose="020F0909000000000000" pitchFamily="49" charset="-120"/>
                <a:ea typeface="華康新特圓體" panose="020F0909000000000000" pitchFamily="49" charset="-120"/>
                <a:cs typeface="Yuanti SC" charset="-122"/>
              </a:rPr>
              <a:t>系統架構</a:t>
            </a:r>
            <a:endParaRPr kumimoji="1" lang="zh-CN" altLang="en-US" sz="2800" b="0" i="0" u="none" strike="noStrike" kern="1200" cap="none" spc="0" normalizeH="0" baseline="0" noProof="0" dirty="0">
              <a:ln>
                <a:noFill/>
              </a:ln>
              <a:solidFill>
                <a:srgbClr val="E7E6E6">
                  <a:lumMod val="25000"/>
                </a:srgbClr>
              </a:solidFill>
              <a:effectLst/>
              <a:uLnTx/>
              <a:uFillTx/>
              <a:latin typeface="華康新特圓體" panose="020F0909000000000000" pitchFamily="49" charset="-120"/>
              <a:ea typeface="華康新特圓體" panose="020F0909000000000000" pitchFamily="49" charset="-120"/>
              <a:cs typeface="Yuanti SC" charset="-122"/>
            </a:endParaRPr>
          </a:p>
        </p:txBody>
      </p:sp>
      <p:sp>
        <p:nvSpPr>
          <p:cNvPr id="13" name="椭圆 12"/>
          <p:cNvSpPr/>
          <p:nvPr/>
        </p:nvSpPr>
        <p:spPr>
          <a:xfrm>
            <a:off x="1592603" y="1548930"/>
            <a:ext cx="794935" cy="794935"/>
          </a:xfrm>
          <a:prstGeom prst="ellipse">
            <a:avLst/>
          </a:prstGeom>
          <a:solidFill>
            <a:srgbClr val="4BC9D0"/>
          </a:solidFill>
          <a:ln>
            <a:solidFill>
              <a:srgbClr val="4BC9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4000" b="0" i="0" u="none" strike="noStrike" kern="1200" cap="none" spc="0" normalizeH="0" baseline="0" noProof="0" dirty="0" smtClean="0">
                <a:ln>
                  <a:noFill/>
                </a:ln>
                <a:solidFill>
                  <a:srgbClr val="E7E6E6">
                    <a:lumMod val="25000"/>
                  </a:srgbClr>
                </a:solidFill>
                <a:effectLst/>
                <a:uLnTx/>
                <a:uFillTx/>
                <a:latin typeface="华文圆体 Regular" panose="020F0502040101010101" pitchFamily="34" charset="-122"/>
                <a:ea typeface="华文圆体 Regular" panose="020F0502040101010101" pitchFamily="34" charset="-122"/>
                <a:cs typeface="Yuanti SC" charset="-122"/>
              </a:rPr>
              <a:t>1</a:t>
            </a:r>
            <a:endParaRPr kumimoji="1" lang="zh-CN" altLang="en-US" sz="4000" b="0" i="0" u="none" strike="noStrike" kern="1200" cap="none" spc="0" normalizeH="0" baseline="0" noProof="0" dirty="0">
              <a:ln>
                <a:noFill/>
              </a:ln>
              <a:solidFill>
                <a:srgbClr val="E7E6E6">
                  <a:lumMod val="25000"/>
                </a:srgbClr>
              </a:solidFill>
              <a:effectLst/>
              <a:uLnTx/>
              <a:uFillTx/>
              <a:latin typeface="华文圆体 Regular" panose="020F0502040101010101" pitchFamily="34" charset="-122"/>
              <a:ea typeface="华文圆体 Regular" panose="020F0502040101010101" pitchFamily="34" charset="-122"/>
              <a:cs typeface="Yuanti SC" charset="-122"/>
            </a:endParaRPr>
          </a:p>
        </p:txBody>
      </p:sp>
      <p:sp>
        <p:nvSpPr>
          <p:cNvPr id="14" name="椭圆 13"/>
          <p:cNvSpPr/>
          <p:nvPr/>
        </p:nvSpPr>
        <p:spPr>
          <a:xfrm>
            <a:off x="1592603" y="2501793"/>
            <a:ext cx="794935" cy="794935"/>
          </a:xfrm>
          <a:prstGeom prst="ellipse">
            <a:avLst/>
          </a:prstGeom>
          <a:solidFill>
            <a:srgbClr val="4BC9D0"/>
          </a:solidFill>
          <a:ln>
            <a:solidFill>
              <a:srgbClr val="4BC9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4000" b="0" i="0" u="none" strike="noStrike" kern="1200" cap="none" spc="0" normalizeH="0" baseline="0" noProof="0" dirty="0" smtClean="0">
                <a:ln>
                  <a:noFill/>
                </a:ln>
                <a:solidFill>
                  <a:srgbClr val="E7E6E6">
                    <a:lumMod val="25000"/>
                  </a:srgbClr>
                </a:solidFill>
                <a:effectLst/>
                <a:uLnTx/>
                <a:uFillTx/>
                <a:latin typeface="华文圆体 Regular" panose="020F0502040101010101" pitchFamily="34" charset="-122"/>
                <a:ea typeface="华文圆体 Regular" panose="020F0502040101010101" pitchFamily="34" charset="-122"/>
                <a:cs typeface="Yuanti SC" charset="-122"/>
              </a:rPr>
              <a:t>2</a:t>
            </a:r>
            <a:endParaRPr kumimoji="1" lang="zh-CN" altLang="en-US" sz="4000" b="0" i="0" u="none" strike="noStrike" kern="1200" cap="none" spc="0" normalizeH="0" baseline="0" noProof="0" dirty="0">
              <a:ln>
                <a:noFill/>
              </a:ln>
              <a:solidFill>
                <a:srgbClr val="E7E6E6">
                  <a:lumMod val="25000"/>
                </a:srgbClr>
              </a:solidFill>
              <a:effectLst/>
              <a:uLnTx/>
              <a:uFillTx/>
              <a:latin typeface="华文圆体 Regular" panose="020F0502040101010101" pitchFamily="34" charset="-122"/>
              <a:ea typeface="华文圆体 Regular" panose="020F0502040101010101" pitchFamily="34" charset="-122"/>
              <a:cs typeface="Yuanti SC" charset="-122"/>
            </a:endParaRPr>
          </a:p>
        </p:txBody>
      </p:sp>
      <p:sp>
        <p:nvSpPr>
          <p:cNvPr id="15" name="椭圆 14"/>
          <p:cNvSpPr/>
          <p:nvPr/>
        </p:nvSpPr>
        <p:spPr>
          <a:xfrm>
            <a:off x="1592602" y="3422479"/>
            <a:ext cx="794935" cy="794935"/>
          </a:xfrm>
          <a:prstGeom prst="ellipse">
            <a:avLst/>
          </a:prstGeom>
          <a:solidFill>
            <a:srgbClr val="4BC9D0"/>
          </a:solidFill>
          <a:ln>
            <a:solidFill>
              <a:srgbClr val="4BC9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4000" b="0" i="0" u="none" strike="noStrike" kern="1200" cap="none" spc="0" normalizeH="0" baseline="0" noProof="0" dirty="0" smtClean="0">
                <a:ln>
                  <a:noFill/>
                </a:ln>
                <a:solidFill>
                  <a:srgbClr val="E7E6E6">
                    <a:lumMod val="25000"/>
                  </a:srgbClr>
                </a:solidFill>
                <a:effectLst/>
                <a:uLnTx/>
                <a:uFillTx/>
                <a:latin typeface="华文圆体 Regular" panose="020F0502040101010101" pitchFamily="34" charset="-122"/>
                <a:ea typeface="华文圆体 Regular" panose="020F0502040101010101" pitchFamily="34" charset="-122"/>
                <a:cs typeface="Yuanti SC" charset="-122"/>
              </a:rPr>
              <a:t>3</a:t>
            </a:r>
            <a:endParaRPr kumimoji="1" lang="zh-CN" altLang="en-US" sz="4000" b="0" i="0" u="none" strike="noStrike" kern="1200" cap="none" spc="0" normalizeH="0" baseline="0" noProof="0" dirty="0">
              <a:ln>
                <a:noFill/>
              </a:ln>
              <a:solidFill>
                <a:srgbClr val="E7E6E6">
                  <a:lumMod val="25000"/>
                </a:srgbClr>
              </a:solidFill>
              <a:effectLst/>
              <a:uLnTx/>
              <a:uFillTx/>
              <a:latin typeface="华文圆体 Regular" panose="020F0502040101010101" pitchFamily="34" charset="-122"/>
              <a:ea typeface="华文圆体 Regular" panose="020F0502040101010101" pitchFamily="34" charset="-122"/>
              <a:cs typeface="Yuanti SC" charset="-122"/>
            </a:endParaRPr>
          </a:p>
        </p:txBody>
      </p:sp>
      <p:sp>
        <p:nvSpPr>
          <p:cNvPr id="16" name="椭圆 15"/>
          <p:cNvSpPr/>
          <p:nvPr/>
        </p:nvSpPr>
        <p:spPr>
          <a:xfrm>
            <a:off x="1592601" y="4345118"/>
            <a:ext cx="794935" cy="794935"/>
          </a:xfrm>
          <a:prstGeom prst="ellipse">
            <a:avLst/>
          </a:prstGeom>
          <a:solidFill>
            <a:srgbClr val="4BC9D0"/>
          </a:solidFill>
          <a:ln>
            <a:solidFill>
              <a:srgbClr val="4BC9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4000" b="0" i="0" u="none" strike="noStrike" kern="1200" cap="none" spc="0" normalizeH="0" baseline="0" noProof="0" dirty="0" smtClean="0">
                <a:ln>
                  <a:noFill/>
                </a:ln>
                <a:solidFill>
                  <a:srgbClr val="E7E6E6">
                    <a:lumMod val="25000"/>
                  </a:srgbClr>
                </a:solidFill>
                <a:effectLst/>
                <a:uLnTx/>
                <a:uFillTx/>
                <a:latin typeface="华文圆体 Regular" panose="020F0502040101010101" pitchFamily="34" charset="-122"/>
                <a:ea typeface="华文圆体 Regular" panose="020F0502040101010101" pitchFamily="34" charset="-122"/>
                <a:cs typeface="Yuanti SC" charset="-122"/>
              </a:rPr>
              <a:t>4</a:t>
            </a:r>
            <a:endParaRPr kumimoji="1" lang="zh-CN" altLang="en-US" sz="4000" b="0" i="0" u="none" strike="noStrike" kern="1200" cap="none" spc="0" normalizeH="0" baseline="0" noProof="0" dirty="0">
              <a:ln>
                <a:noFill/>
              </a:ln>
              <a:solidFill>
                <a:srgbClr val="E7E6E6">
                  <a:lumMod val="25000"/>
                </a:srgbClr>
              </a:solidFill>
              <a:effectLst/>
              <a:uLnTx/>
              <a:uFillTx/>
              <a:latin typeface="华文圆体 Regular" panose="020F0502040101010101" pitchFamily="34" charset="-122"/>
              <a:ea typeface="华文圆体 Regular" panose="020F0502040101010101" pitchFamily="34" charset="-122"/>
              <a:cs typeface="Yuanti SC" charset="-122"/>
            </a:endParaRPr>
          </a:p>
        </p:txBody>
      </p:sp>
      <p:sp>
        <p:nvSpPr>
          <p:cNvPr id="17" name="椭圆 12"/>
          <p:cNvSpPr/>
          <p:nvPr/>
        </p:nvSpPr>
        <p:spPr>
          <a:xfrm>
            <a:off x="1592600" y="5265804"/>
            <a:ext cx="794935" cy="794935"/>
          </a:xfrm>
          <a:prstGeom prst="ellipse">
            <a:avLst/>
          </a:prstGeom>
          <a:solidFill>
            <a:srgbClr val="4BC9D0"/>
          </a:solidFill>
          <a:ln>
            <a:solidFill>
              <a:srgbClr val="4BC9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4000" b="0" i="0" u="none" strike="noStrike" kern="1200" cap="none" spc="0" normalizeH="0" baseline="0" noProof="0" dirty="0">
                <a:ln>
                  <a:noFill/>
                </a:ln>
                <a:solidFill>
                  <a:srgbClr val="E7E6E6">
                    <a:lumMod val="25000"/>
                  </a:srgbClr>
                </a:solidFill>
                <a:effectLst/>
                <a:uLnTx/>
                <a:uFillTx/>
                <a:latin typeface="华文圆体 Regular" panose="020F0502040101010101" pitchFamily="34" charset="-122"/>
                <a:ea typeface="华文圆体 Regular" panose="020F0502040101010101" pitchFamily="34" charset="-122"/>
                <a:cs typeface="Yuanti SC" charset="-122"/>
              </a:rPr>
              <a:t>5</a:t>
            </a:r>
            <a:endParaRPr kumimoji="1" lang="zh-CN" altLang="en-US" sz="4000" b="0" i="0" u="none" strike="noStrike" kern="1200" cap="none" spc="0" normalizeH="0" baseline="0" noProof="0" dirty="0">
              <a:ln>
                <a:noFill/>
              </a:ln>
              <a:solidFill>
                <a:srgbClr val="E7E6E6">
                  <a:lumMod val="25000"/>
                </a:srgbClr>
              </a:solidFill>
              <a:effectLst/>
              <a:uLnTx/>
              <a:uFillTx/>
              <a:latin typeface="华文圆体 Regular" panose="020F0502040101010101" pitchFamily="34" charset="-122"/>
              <a:ea typeface="华文圆体 Regular" panose="020F0502040101010101" pitchFamily="34" charset="-122"/>
              <a:cs typeface="Yuanti SC" charset="-122"/>
            </a:endParaRPr>
          </a:p>
        </p:txBody>
      </p:sp>
      <p:sp>
        <p:nvSpPr>
          <p:cNvPr id="18" name="椭圆 12"/>
          <p:cNvSpPr/>
          <p:nvPr/>
        </p:nvSpPr>
        <p:spPr>
          <a:xfrm>
            <a:off x="6474889" y="4364370"/>
            <a:ext cx="794935" cy="794935"/>
          </a:xfrm>
          <a:prstGeom prst="ellipse">
            <a:avLst/>
          </a:prstGeom>
          <a:solidFill>
            <a:srgbClr val="4BC9D0"/>
          </a:solidFill>
          <a:ln>
            <a:solidFill>
              <a:srgbClr val="4BC9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4000" b="0" i="0" u="none" strike="noStrike" kern="1200" cap="none" spc="0" normalizeH="0" baseline="0" noProof="0" dirty="0">
                <a:ln>
                  <a:noFill/>
                </a:ln>
                <a:solidFill>
                  <a:srgbClr val="E7E6E6">
                    <a:lumMod val="25000"/>
                  </a:srgbClr>
                </a:solidFill>
                <a:effectLst/>
                <a:uLnTx/>
                <a:uFillTx/>
                <a:latin typeface="华文圆体 Regular" panose="020F0502040101010101" pitchFamily="34" charset="-122"/>
                <a:ea typeface="华文圆体 Regular" panose="020F0502040101010101" pitchFamily="34" charset="-122"/>
                <a:cs typeface="Yuanti SC" charset="-122"/>
              </a:rPr>
              <a:t>9</a:t>
            </a:r>
            <a:endParaRPr kumimoji="1" lang="zh-CN" altLang="en-US" sz="4000" b="0" i="0" u="none" strike="noStrike" kern="1200" cap="none" spc="0" normalizeH="0" baseline="0" noProof="0" dirty="0">
              <a:ln>
                <a:noFill/>
              </a:ln>
              <a:solidFill>
                <a:srgbClr val="E7E6E6">
                  <a:lumMod val="25000"/>
                </a:srgbClr>
              </a:solidFill>
              <a:effectLst/>
              <a:uLnTx/>
              <a:uFillTx/>
              <a:latin typeface="华文圆体 Regular" panose="020F0502040101010101" pitchFamily="34" charset="-122"/>
              <a:ea typeface="华文圆体 Regular" panose="020F0502040101010101" pitchFamily="34" charset="-122"/>
              <a:cs typeface="Yuanti SC" charset="-122"/>
            </a:endParaRPr>
          </a:p>
        </p:txBody>
      </p:sp>
      <p:sp>
        <p:nvSpPr>
          <p:cNvPr id="19" name="椭圆 12"/>
          <p:cNvSpPr/>
          <p:nvPr/>
        </p:nvSpPr>
        <p:spPr>
          <a:xfrm>
            <a:off x="6463809" y="3452866"/>
            <a:ext cx="794935" cy="794935"/>
          </a:xfrm>
          <a:prstGeom prst="ellipse">
            <a:avLst/>
          </a:prstGeom>
          <a:solidFill>
            <a:srgbClr val="4BC9D0"/>
          </a:solidFill>
          <a:ln>
            <a:solidFill>
              <a:srgbClr val="4BC9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4000" b="0" i="0" u="none" strike="noStrike" kern="1200" cap="none" spc="0" normalizeH="0" baseline="0" noProof="0" dirty="0">
                <a:ln>
                  <a:noFill/>
                </a:ln>
                <a:solidFill>
                  <a:srgbClr val="E7E6E6">
                    <a:lumMod val="25000"/>
                  </a:srgbClr>
                </a:solidFill>
                <a:effectLst/>
                <a:uLnTx/>
                <a:uFillTx/>
                <a:latin typeface="华文圆体 Regular" panose="020F0502040101010101" pitchFamily="34" charset="-122"/>
                <a:ea typeface="华文圆体 Regular" panose="020F0502040101010101" pitchFamily="34" charset="-122"/>
                <a:cs typeface="Yuanti SC" charset="-122"/>
              </a:rPr>
              <a:t>8</a:t>
            </a:r>
            <a:endParaRPr kumimoji="1" lang="zh-CN" altLang="en-US" sz="4000" b="0" i="0" u="none" strike="noStrike" kern="1200" cap="none" spc="0" normalizeH="0" baseline="0" noProof="0" dirty="0">
              <a:ln>
                <a:noFill/>
              </a:ln>
              <a:solidFill>
                <a:srgbClr val="E7E6E6">
                  <a:lumMod val="25000"/>
                </a:srgbClr>
              </a:solidFill>
              <a:effectLst/>
              <a:uLnTx/>
              <a:uFillTx/>
              <a:latin typeface="华文圆体 Regular" panose="020F0502040101010101" pitchFamily="34" charset="-122"/>
              <a:ea typeface="华文圆体 Regular" panose="020F0502040101010101" pitchFamily="34" charset="-122"/>
              <a:cs typeface="Yuanti SC" charset="-122"/>
            </a:endParaRPr>
          </a:p>
        </p:txBody>
      </p:sp>
      <p:sp>
        <p:nvSpPr>
          <p:cNvPr id="20" name="椭圆 12"/>
          <p:cNvSpPr/>
          <p:nvPr/>
        </p:nvSpPr>
        <p:spPr>
          <a:xfrm>
            <a:off x="6463809" y="2541362"/>
            <a:ext cx="794935" cy="794935"/>
          </a:xfrm>
          <a:prstGeom prst="ellipse">
            <a:avLst/>
          </a:prstGeom>
          <a:solidFill>
            <a:srgbClr val="4BC9D0"/>
          </a:solidFill>
          <a:ln>
            <a:solidFill>
              <a:srgbClr val="4BC9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4000" b="0" i="0" u="none" strike="noStrike" kern="1200" cap="none" spc="0" normalizeH="0" baseline="0" noProof="0" dirty="0">
                <a:ln>
                  <a:noFill/>
                </a:ln>
                <a:solidFill>
                  <a:srgbClr val="E7E6E6">
                    <a:lumMod val="25000"/>
                  </a:srgbClr>
                </a:solidFill>
                <a:effectLst/>
                <a:uLnTx/>
                <a:uFillTx/>
                <a:latin typeface="华文圆体 Regular" panose="020F0502040101010101" pitchFamily="34" charset="-122"/>
                <a:ea typeface="华文圆体 Regular" panose="020F0502040101010101" pitchFamily="34" charset="-122"/>
                <a:cs typeface="Yuanti SC" charset="-122"/>
              </a:rPr>
              <a:t>7</a:t>
            </a:r>
            <a:endParaRPr kumimoji="1" lang="zh-CN" altLang="en-US" sz="4000" b="0" i="0" u="none" strike="noStrike" kern="1200" cap="none" spc="0" normalizeH="0" baseline="0" noProof="0" dirty="0">
              <a:ln>
                <a:noFill/>
              </a:ln>
              <a:solidFill>
                <a:srgbClr val="E7E6E6">
                  <a:lumMod val="25000"/>
                </a:srgbClr>
              </a:solidFill>
              <a:effectLst/>
              <a:uLnTx/>
              <a:uFillTx/>
              <a:latin typeface="华文圆体 Regular" panose="020F0502040101010101" pitchFamily="34" charset="-122"/>
              <a:ea typeface="华文圆体 Regular" panose="020F0502040101010101" pitchFamily="34" charset="-122"/>
              <a:cs typeface="Yuanti SC" charset="-122"/>
            </a:endParaRPr>
          </a:p>
        </p:txBody>
      </p:sp>
      <p:sp>
        <p:nvSpPr>
          <p:cNvPr id="21" name="椭圆 12"/>
          <p:cNvSpPr/>
          <p:nvPr/>
        </p:nvSpPr>
        <p:spPr>
          <a:xfrm>
            <a:off x="6463809" y="1587867"/>
            <a:ext cx="794935" cy="794935"/>
          </a:xfrm>
          <a:prstGeom prst="ellipse">
            <a:avLst/>
          </a:prstGeom>
          <a:solidFill>
            <a:srgbClr val="4BC9D0"/>
          </a:solidFill>
          <a:ln>
            <a:solidFill>
              <a:srgbClr val="4BC9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4000" b="0" i="0" u="none" strike="noStrike" kern="1200" cap="none" spc="0" normalizeH="0" baseline="0" noProof="0" dirty="0">
                <a:ln>
                  <a:noFill/>
                </a:ln>
                <a:solidFill>
                  <a:srgbClr val="E7E6E6">
                    <a:lumMod val="25000"/>
                  </a:srgbClr>
                </a:solidFill>
                <a:effectLst/>
                <a:uLnTx/>
                <a:uFillTx/>
                <a:latin typeface="华文圆体 Regular" panose="020F0502040101010101" pitchFamily="34" charset="-122"/>
                <a:ea typeface="华文圆体 Regular" panose="020F0502040101010101" pitchFamily="34" charset="-122"/>
                <a:cs typeface="Yuanti SC" charset="-122"/>
              </a:rPr>
              <a:t>6</a:t>
            </a:r>
            <a:endParaRPr kumimoji="1" lang="zh-CN" altLang="en-US" sz="4000" b="0" i="0" u="none" strike="noStrike" kern="1200" cap="none" spc="0" normalizeH="0" baseline="0" noProof="0" dirty="0">
              <a:ln>
                <a:noFill/>
              </a:ln>
              <a:solidFill>
                <a:srgbClr val="E7E6E6">
                  <a:lumMod val="25000"/>
                </a:srgbClr>
              </a:solidFill>
              <a:effectLst/>
              <a:uLnTx/>
              <a:uFillTx/>
              <a:latin typeface="华文圆体 Regular" panose="020F0502040101010101" pitchFamily="34" charset="-122"/>
              <a:ea typeface="华文圆体 Regular" panose="020F0502040101010101" pitchFamily="34" charset="-122"/>
              <a:cs typeface="Yuanti SC" charset="-122"/>
            </a:endParaRPr>
          </a:p>
        </p:txBody>
      </p:sp>
      <p:sp>
        <p:nvSpPr>
          <p:cNvPr id="24" name="文本框 10"/>
          <p:cNvSpPr txBox="1"/>
          <p:nvPr/>
        </p:nvSpPr>
        <p:spPr>
          <a:xfrm>
            <a:off x="7374556" y="4477040"/>
            <a:ext cx="5138980" cy="523220"/>
          </a:xfrm>
          <a:prstGeom prst="rect">
            <a:avLst/>
          </a:prstGeom>
          <a:noFill/>
        </p:spPr>
        <p:txBody>
          <a:bodyPr wrap="square" rtlCol="0">
            <a:spAutoFit/>
          </a:bodyPr>
          <a:lstStyle/>
          <a:p>
            <a:r>
              <a:rPr kumimoji="1" lang="zh-TW" altLang="en-US" sz="2800" b="0" i="0" u="none" strike="noStrike" kern="1200" cap="none" spc="0" normalizeH="0" baseline="0" noProof="0" dirty="0" smtClean="0">
                <a:ln>
                  <a:noFill/>
                </a:ln>
                <a:solidFill>
                  <a:srgbClr val="E7E6E6">
                    <a:lumMod val="25000"/>
                  </a:srgbClr>
                </a:solidFill>
                <a:effectLst/>
                <a:uLnTx/>
                <a:uFillTx/>
                <a:latin typeface="華康新特圓體" panose="020F0909000000000000" pitchFamily="49" charset="-120"/>
                <a:ea typeface="華康新特圓體" panose="020F0909000000000000" pitchFamily="49" charset="-120"/>
                <a:cs typeface="Yuanti SC" charset="-122"/>
              </a:rPr>
              <a:t>參考</a:t>
            </a:r>
            <a:r>
              <a:rPr kumimoji="1" lang="zh-TW" altLang="en-US" sz="2800" dirty="0" smtClean="0">
                <a:solidFill>
                  <a:srgbClr val="E7E6E6">
                    <a:lumMod val="25000"/>
                  </a:srgbClr>
                </a:solidFill>
                <a:latin typeface="華康新特圓體" panose="020F0909000000000000" pitchFamily="49" charset="-120"/>
                <a:ea typeface="華康新特圓體" panose="020F0909000000000000" pitchFamily="49" charset="-120"/>
                <a:cs typeface="Yuanti SC" charset="-122"/>
              </a:rPr>
              <a:t>資料</a:t>
            </a:r>
            <a:endParaRPr kumimoji="1" lang="zh-CN" altLang="en-US" sz="2800" dirty="0">
              <a:solidFill>
                <a:srgbClr val="E7E6E6">
                  <a:lumMod val="25000"/>
                </a:srgbClr>
              </a:solidFill>
              <a:latin typeface="華康新特圓體" panose="020F0909000000000000" pitchFamily="49" charset="-120"/>
              <a:ea typeface="華康新特圓體" panose="020F0909000000000000" pitchFamily="49" charset="-120"/>
              <a:cs typeface="Yuanti SC" charset="-122"/>
            </a:endParaRPr>
          </a:p>
        </p:txBody>
      </p:sp>
      <p:sp>
        <p:nvSpPr>
          <p:cNvPr id="25" name="文本框 10"/>
          <p:cNvSpPr txBox="1"/>
          <p:nvPr/>
        </p:nvSpPr>
        <p:spPr>
          <a:xfrm>
            <a:off x="7374556" y="3588353"/>
            <a:ext cx="513898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2800" b="0" i="0" u="none" strike="noStrike" kern="1200" cap="none" spc="0" normalizeH="0" baseline="0" noProof="0" dirty="0" smtClean="0">
                <a:ln>
                  <a:noFill/>
                </a:ln>
                <a:solidFill>
                  <a:srgbClr val="E7E6E6">
                    <a:lumMod val="25000"/>
                  </a:srgbClr>
                </a:solidFill>
                <a:effectLst/>
                <a:uLnTx/>
                <a:uFillTx/>
                <a:latin typeface="華康新特圓體" panose="020F0909000000000000" pitchFamily="49" charset="-120"/>
                <a:ea typeface="華康新特圓體" panose="020F0909000000000000" pitchFamily="49" charset="-120"/>
                <a:cs typeface="Yuanti SC" charset="-122"/>
              </a:rPr>
              <a:t>未來展望</a:t>
            </a:r>
            <a:endParaRPr kumimoji="1" lang="zh-CN" altLang="en-US" sz="2800" b="0" i="0" u="none" strike="noStrike" kern="1200" cap="none" spc="0" normalizeH="0" baseline="0" noProof="0" dirty="0">
              <a:ln>
                <a:noFill/>
              </a:ln>
              <a:solidFill>
                <a:srgbClr val="E7E6E6">
                  <a:lumMod val="25000"/>
                </a:srgbClr>
              </a:solidFill>
              <a:effectLst/>
              <a:uLnTx/>
              <a:uFillTx/>
              <a:latin typeface="華康新特圓體" panose="020F0909000000000000" pitchFamily="49" charset="-120"/>
              <a:ea typeface="華康新特圓體" panose="020F0909000000000000" pitchFamily="49" charset="-120"/>
              <a:cs typeface="Yuanti SC" charset="-122"/>
            </a:endParaRPr>
          </a:p>
        </p:txBody>
      </p:sp>
      <p:sp>
        <p:nvSpPr>
          <p:cNvPr id="26" name="文本框 10"/>
          <p:cNvSpPr txBox="1"/>
          <p:nvPr/>
        </p:nvSpPr>
        <p:spPr>
          <a:xfrm>
            <a:off x="2507324" y="5401661"/>
            <a:ext cx="379076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2800" b="0" i="0" u="none" strike="noStrike" kern="1200" cap="none" spc="0" normalizeH="0" baseline="0" noProof="0" dirty="0" smtClean="0">
                <a:ln>
                  <a:noFill/>
                </a:ln>
                <a:solidFill>
                  <a:srgbClr val="E7E6E6">
                    <a:lumMod val="25000"/>
                  </a:srgbClr>
                </a:solidFill>
                <a:effectLst/>
                <a:uLnTx/>
                <a:uFillTx/>
                <a:latin typeface="華康新特圓體" panose="020F0909000000000000" pitchFamily="49" charset="-120"/>
                <a:ea typeface="華康新特圓體" panose="020F0909000000000000" pitchFamily="49" charset="-120"/>
                <a:cs typeface="Yuanti SC" charset="-122"/>
              </a:rPr>
              <a:t>系統特色</a:t>
            </a:r>
            <a:endParaRPr kumimoji="1" lang="zh-CN" altLang="en-US" sz="2800" b="0" i="0" u="none" strike="noStrike" kern="1200" cap="none" spc="0" normalizeH="0" baseline="0" noProof="0" dirty="0">
              <a:ln>
                <a:noFill/>
              </a:ln>
              <a:solidFill>
                <a:srgbClr val="E7E6E6">
                  <a:lumMod val="25000"/>
                </a:srgbClr>
              </a:solidFill>
              <a:effectLst/>
              <a:uLnTx/>
              <a:uFillTx/>
              <a:latin typeface="華康新特圓體" panose="020F0909000000000000" pitchFamily="49" charset="-120"/>
              <a:ea typeface="華康新特圓體" panose="020F0909000000000000" pitchFamily="49" charset="-120"/>
              <a:cs typeface="Yuanti SC" charset="-122"/>
            </a:endParaRPr>
          </a:p>
        </p:txBody>
      </p:sp>
      <p:sp>
        <p:nvSpPr>
          <p:cNvPr id="27" name="文本框 10"/>
          <p:cNvSpPr txBox="1"/>
          <p:nvPr/>
        </p:nvSpPr>
        <p:spPr>
          <a:xfrm>
            <a:off x="7374556" y="1729139"/>
            <a:ext cx="513898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2800" b="0" i="0" u="none" strike="noStrike" kern="1200" cap="none" spc="0" normalizeH="0" baseline="0" noProof="0" dirty="0" smtClean="0">
                <a:ln>
                  <a:noFill/>
                </a:ln>
                <a:solidFill>
                  <a:srgbClr val="E7E6E6">
                    <a:lumMod val="25000"/>
                  </a:srgbClr>
                </a:solidFill>
                <a:effectLst/>
                <a:uLnTx/>
                <a:uFillTx/>
                <a:latin typeface="華康新特圓體" panose="020F0909000000000000" pitchFamily="49" charset="-120"/>
                <a:ea typeface="華康新特圓體" panose="020F0909000000000000" pitchFamily="49" charset="-120"/>
                <a:cs typeface="Yuanti SC" charset="-122"/>
              </a:rPr>
              <a:t>系統實作與功能介紹</a:t>
            </a:r>
            <a:endParaRPr kumimoji="1" lang="zh-CN" altLang="en-US" sz="2800" b="0" i="0" u="none" strike="noStrike" kern="1200" cap="none" spc="0" normalizeH="0" baseline="0" noProof="0" dirty="0">
              <a:ln>
                <a:noFill/>
              </a:ln>
              <a:solidFill>
                <a:srgbClr val="E7E6E6">
                  <a:lumMod val="25000"/>
                </a:srgbClr>
              </a:solidFill>
              <a:effectLst/>
              <a:uLnTx/>
              <a:uFillTx/>
              <a:latin typeface="華康新特圓體" panose="020F0909000000000000" pitchFamily="49" charset="-120"/>
              <a:ea typeface="華康新特圓體" panose="020F0909000000000000" pitchFamily="49" charset="-120"/>
              <a:cs typeface="Yuanti SC" charset="-122"/>
            </a:endParaRPr>
          </a:p>
        </p:txBody>
      </p:sp>
      <p:sp>
        <p:nvSpPr>
          <p:cNvPr id="28" name="文本框 10"/>
          <p:cNvSpPr txBox="1"/>
          <p:nvPr/>
        </p:nvSpPr>
        <p:spPr>
          <a:xfrm>
            <a:off x="7374556" y="2665358"/>
            <a:ext cx="513898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2800" b="0" i="0" u="none" strike="noStrike" kern="1200" cap="none" spc="0" normalizeH="0" baseline="0" noProof="0" dirty="0" smtClean="0">
                <a:ln>
                  <a:noFill/>
                </a:ln>
                <a:solidFill>
                  <a:srgbClr val="E7E6E6">
                    <a:lumMod val="25000"/>
                  </a:srgbClr>
                </a:solidFill>
                <a:effectLst/>
                <a:uLnTx/>
                <a:uFillTx/>
                <a:latin typeface="華康新特圓體" panose="020F0909000000000000" pitchFamily="49" charset="-120"/>
                <a:ea typeface="華康新特圓體" panose="020F0909000000000000" pitchFamily="49" charset="-120"/>
                <a:cs typeface="Yuanti SC" charset="-122"/>
              </a:rPr>
              <a:t>系統的優勢</a:t>
            </a:r>
            <a:endParaRPr kumimoji="1" lang="zh-CN" altLang="en-US" sz="2800" b="0" i="0" u="none" strike="noStrike" kern="1200" cap="none" spc="0" normalizeH="0" baseline="0" noProof="0" dirty="0">
              <a:ln>
                <a:noFill/>
              </a:ln>
              <a:solidFill>
                <a:srgbClr val="E7E6E6">
                  <a:lumMod val="25000"/>
                </a:srgbClr>
              </a:solidFill>
              <a:effectLst/>
              <a:uLnTx/>
              <a:uFillTx/>
              <a:latin typeface="華康新特圓體" panose="020F0909000000000000" pitchFamily="49" charset="-120"/>
              <a:ea typeface="華康新特圓體" panose="020F0909000000000000" pitchFamily="49" charset="-120"/>
              <a:cs typeface="Yuanti SC" charset="-122"/>
            </a:endParaRPr>
          </a:p>
        </p:txBody>
      </p:sp>
    </p:spTree>
    <p:extLst>
      <p:ext uri="{BB962C8B-B14F-4D97-AF65-F5344CB8AC3E}">
        <p14:creationId xmlns:p14="http://schemas.microsoft.com/office/powerpoint/2010/main" val="15381980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8241"/>
            <a:ext cx="10515600" cy="1325563"/>
          </a:xfrm>
        </p:spPr>
        <p:txBody>
          <a:bodyPr>
            <a:normAutofit/>
          </a:bodyPr>
          <a:lstStyle/>
          <a:p>
            <a:pPr algn="ctr"/>
            <a:r>
              <a:rPr lang="zh-TW" altLang="en-US" sz="4800" dirty="0" smtClean="0">
                <a:latin typeface="華康新特圓體" panose="020F0909000000000000" pitchFamily="49" charset="-120"/>
                <a:ea typeface="華康新特圓體" panose="020F0909000000000000" pitchFamily="49" charset="-120"/>
              </a:rPr>
              <a:t>系統特色</a:t>
            </a:r>
            <a:r>
              <a:rPr lang="en-US" altLang="zh-TW" sz="4800" dirty="0">
                <a:latin typeface="華康新特圓體" panose="020F0909000000000000" pitchFamily="49" charset="-120"/>
                <a:ea typeface="華康新特圓體" panose="020F0909000000000000" pitchFamily="49" charset="-120"/>
              </a:rPr>
              <a:t>(Career)</a:t>
            </a:r>
            <a:endParaRPr lang="zh-TW" altLang="en-US" sz="4800" dirty="0">
              <a:latin typeface="華康新特圓體" panose="020F0909000000000000" pitchFamily="49" charset="-120"/>
              <a:ea typeface="華康新特圓體" panose="020F0909000000000000" pitchFamily="49" charset="-120"/>
            </a:endParaRPr>
          </a:p>
        </p:txBody>
      </p:sp>
      <p:sp>
        <p:nvSpPr>
          <p:cNvPr id="3" name="內容版面配置區 2"/>
          <p:cNvSpPr>
            <a:spLocks noGrp="1"/>
          </p:cNvSpPr>
          <p:nvPr>
            <p:ph idx="1"/>
          </p:nvPr>
        </p:nvSpPr>
        <p:spPr>
          <a:xfrm>
            <a:off x="838200" y="1222458"/>
            <a:ext cx="10515600" cy="1206333"/>
          </a:xfrm>
        </p:spPr>
        <p:txBody>
          <a:bodyPr>
            <a:normAutofit/>
          </a:bodyPr>
          <a:lstStyle/>
          <a:p>
            <a:pPr marL="0" indent="0">
              <a:buNone/>
            </a:pPr>
            <a:r>
              <a:rPr lang="zh-TW" altLang="en-US" sz="3200" dirty="0" smtClean="0">
                <a:latin typeface="華康新特圓體" panose="020F0909000000000000" pitchFamily="49" charset="-120"/>
                <a:ea typeface="華康新特圓體" panose="020F0909000000000000" pitchFamily="49" charset="-120"/>
              </a:rPr>
              <a:t>一</a:t>
            </a:r>
            <a:r>
              <a:rPr lang="zh-TW" altLang="en-US" sz="3200" dirty="0">
                <a:latin typeface="華康新特圓體" panose="020F0909000000000000" pitchFamily="49" charset="-120"/>
                <a:ea typeface="華康新特圓體" panose="020F0909000000000000" pitchFamily="49" charset="-120"/>
              </a:rPr>
              <a:t>、</a:t>
            </a:r>
            <a:r>
              <a:rPr lang="zh-TW" altLang="en-US" sz="3200" dirty="0" smtClean="0">
                <a:latin typeface="華康新特圓體" panose="020F0909000000000000" pitchFamily="49" charset="-120"/>
                <a:ea typeface="華康新特圓體" panose="020F0909000000000000" pitchFamily="49" charset="-120"/>
              </a:rPr>
              <a:t>依關鍵字找相關職缺</a:t>
            </a:r>
            <a:r>
              <a:rPr lang="en-US" altLang="zh-TW" sz="4000" dirty="0" smtClean="0">
                <a:latin typeface="華康新特圓體" panose="020F0909000000000000" pitchFamily="49" charset="-120"/>
                <a:ea typeface="華康新特圓體" panose="020F0909000000000000" pitchFamily="49" charset="-120"/>
              </a:rPr>
              <a:t/>
            </a:r>
            <a:br>
              <a:rPr lang="en-US" altLang="zh-TW" sz="4000" dirty="0" smtClean="0">
                <a:latin typeface="華康新特圓體" panose="020F0909000000000000" pitchFamily="49" charset="-120"/>
                <a:ea typeface="華康新特圓體" panose="020F0909000000000000" pitchFamily="49" charset="-120"/>
              </a:rPr>
            </a:br>
            <a:endParaRPr lang="zh-TW" altLang="en-US" sz="4000" dirty="0">
              <a:latin typeface="華康新特圓體" panose="020F0909000000000000" pitchFamily="49" charset="-120"/>
              <a:ea typeface="華康新特圓體" panose="020F0909000000000000" pitchFamily="49" charset="-120"/>
            </a:endParaRPr>
          </a:p>
        </p:txBody>
      </p:sp>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b="6993"/>
          <a:stretch/>
        </p:blipFill>
        <p:spPr>
          <a:xfrm>
            <a:off x="2724033" y="1750563"/>
            <a:ext cx="2700000" cy="5022376"/>
          </a:xfrm>
          <a:prstGeom prst="rect">
            <a:avLst/>
          </a:prstGeom>
        </p:spPr>
      </p:pic>
      <p:pic>
        <p:nvPicPr>
          <p:cNvPr id="7" name="圖片 6"/>
          <p:cNvPicPr>
            <a:picLocks noChangeAspect="1"/>
          </p:cNvPicPr>
          <p:nvPr/>
        </p:nvPicPr>
        <p:blipFill rotWithShape="1">
          <a:blip r:embed="rId4" cstate="print">
            <a:extLst>
              <a:ext uri="{28A0092B-C50C-407E-A947-70E740481C1C}">
                <a14:useLocalDpi xmlns:a14="http://schemas.microsoft.com/office/drawing/2010/main" val="0"/>
              </a:ext>
            </a:extLst>
          </a:blip>
          <a:srcRect b="6954"/>
          <a:stretch/>
        </p:blipFill>
        <p:spPr>
          <a:xfrm>
            <a:off x="6637175" y="1748430"/>
            <a:ext cx="2700000" cy="5024509"/>
          </a:xfrm>
          <a:prstGeom prst="rect">
            <a:avLst/>
          </a:prstGeom>
        </p:spPr>
      </p:pic>
      <p:sp>
        <p:nvSpPr>
          <p:cNvPr id="13" name="矩形 12"/>
          <p:cNvSpPr/>
          <p:nvPr/>
        </p:nvSpPr>
        <p:spPr>
          <a:xfrm>
            <a:off x="3477860" y="5883455"/>
            <a:ext cx="1186879" cy="4096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單箭頭接點 13"/>
          <p:cNvCxnSpPr>
            <a:endCxn id="7" idx="1"/>
          </p:cNvCxnSpPr>
          <p:nvPr/>
        </p:nvCxnSpPr>
        <p:spPr>
          <a:xfrm flipV="1">
            <a:off x="4664739" y="4260685"/>
            <a:ext cx="1972436" cy="16227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圖片 8"/>
          <p:cNvPicPr>
            <a:picLocks noChangeAspect="1"/>
          </p:cNvPicPr>
          <p:nvPr/>
        </p:nvPicPr>
        <p:blipFill rotWithShape="1">
          <a:blip r:embed="rId3" cstate="print">
            <a:extLst>
              <a:ext uri="{28A0092B-C50C-407E-A947-70E740481C1C}">
                <a14:useLocalDpi xmlns:a14="http://schemas.microsoft.com/office/drawing/2010/main" val="0"/>
              </a:ext>
            </a:extLst>
          </a:blip>
          <a:srcRect l="29541" t="77552" r="29820" b="16706"/>
          <a:stretch/>
        </p:blipFill>
        <p:spPr>
          <a:xfrm>
            <a:off x="3522659" y="5941201"/>
            <a:ext cx="1097280" cy="310102"/>
          </a:xfrm>
          <a:prstGeom prst="rect">
            <a:avLst/>
          </a:prstGeom>
        </p:spPr>
      </p:pic>
    </p:spTree>
    <p:extLst>
      <p:ext uri="{BB962C8B-B14F-4D97-AF65-F5344CB8AC3E}">
        <p14:creationId xmlns:p14="http://schemas.microsoft.com/office/powerpoint/2010/main" val="178012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250"/>
                                        <p:tgtEl>
                                          <p:spTgt spid="14"/>
                                        </p:tgtEl>
                                      </p:cBhvr>
                                    </p:animEffect>
                                  </p:childTnLst>
                                </p:cTn>
                              </p:par>
                            </p:childTnLst>
                          </p:cTn>
                        </p:par>
                        <p:par>
                          <p:cTn id="12" fill="hold">
                            <p:stCondLst>
                              <p:cond delay="25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8241"/>
            <a:ext cx="10515600" cy="1325563"/>
          </a:xfrm>
        </p:spPr>
        <p:txBody>
          <a:bodyPr>
            <a:normAutofit/>
          </a:bodyPr>
          <a:lstStyle/>
          <a:p>
            <a:pPr algn="ctr"/>
            <a:r>
              <a:rPr lang="zh-TW" altLang="en-US" sz="4800" dirty="0" smtClean="0">
                <a:latin typeface="華康新特圓體" panose="020F0909000000000000" pitchFamily="49" charset="-120"/>
                <a:ea typeface="華康新特圓體" panose="020F0909000000000000" pitchFamily="49" charset="-120"/>
              </a:rPr>
              <a:t>系統特色</a:t>
            </a:r>
            <a:r>
              <a:rPr lang="en-US" altLang="zh-TW" sz="4800" dirty="0">
                <a:latin typeface="華康新特圓體" panose="020F0909000000000000" pitchFamily="49" charset="-120"/>
                <a:ea typeface="華康新特圓體" panose="020F0909000000000000" pitchFamily="49" charset="-120"/>
              </a:rPr>
              <a:t>(Career)</a:t>
            </a:r>
            <a:endParaRPr lang="zh-TW" altLang="en-US" sz="4800" dirty="0">
              <a:latin typeface="華康新特圓體" panose="020F0909000000000000" pitchFamily="49" charset="-120"/>
              <a:ea typeface="華康新特圓體" panose="020F0909000000000000" pitchFamily="49" charset="-120"/>
            </a:endParaRPr>
          </a:p>
        </p:txBody>
      </p:sp>
      <p:sp>
        <p:nvSpPr>
          <p:cNvPr id="3" name="內容版面配置區 2"/>
          <p:cNvSpPr>
            <a:spLocks noGrp="1"/>
          </p:cNvSpPr>
          <p:nvPr>
            <p:ph idx="1"/>
          </p:nvPr>
        </p:nvSpPr>
        <p:spPr>
          <a:xfrm>
            <a:off x="838200" y="1222458"/>
            <a:ext cx="10515600" cy="1206333"/>
          </a:xfrm>
        </p:spPr>
        <p:txBody>
          <a:bodyPr>
            <a:normAutofit/>
          </a:bodyPr>
          <a:lstStyle/>
          <a:p>
            <a:pPr marL="0" indent="0">
              <a:buNone/>
            </a:pPr>
            <a:r>
              <a:rPr lang="zh-TW" altLang="en-US" sz="3200" dirty="0">
                <a:latin typeface="華康新特圓體" panose="020F0909000000000000" pitchFamily="49" charset="-120"/>
                <a:ea typeface="華康新特圓體" panose="020F0909000000000000" pitchFamily="49" charset="-120"/>
              </a:rPr>
              <a:t>二</a:t>
            </a:r>
            <a:r>
              <a:rPr lang="zh-TW" altLang="en-US" sz="3200" dirty="0" smtClean="0">
                <a:latin typeface="華康新特圓體" panose="020F0909000000000000" pitchFamily="49" charset="-120"/>
                <a:ea typeface="華康新特圓體" panose="020F0909000000000000" pitchFamily="49" charset="-120"/>
              </a:rPr>
              <a:t>、依條件篩選相關職缺</a:t>
            </a:r>
            <a:r>
              <a:rPr lang="en-US" altLang="zh-TW" sz="4000" dirty="0" smtClean="0">
                <a:latin typeface="華康新特圓體" panose="020F0909000000000000" pitchFamily="49" charset="-120"/>
                <a:ea typeface="華康新特圓體" panose="020F0909000000000000" pitchFamily="49" charset="-120"/>
              </a:rPr>
              <a:t/>
            </a:r>
            <a:br>
              <a:rPr lang="en-US" altLang="zh-TW" sz="4000" dirty="0" smtClean="0">
                <a:latin typeface="華康新特圓體" panose="020F0909000000000000" pitchFamily="49" charset="-120"/>
                <a:ea typeface="華康新特圓體" panose="020F0909000000000000" pitchFamily="49" charset="-120"/>
              </a:rPr>
            </a:br>
            <a:endParaRPr lang="zh-TW" altLang="en-US" sz="4000" dirty="0">
              <a:latin typeface="華康新特圓體" panose="020F0909000000000000" pitchFamily="49" charset="-120"/>
              <a:ea typeface="華康新特圓體" panose="020F0909000000000000" pitchFamily="49" charset="-120"/>
            </a:endParaRPr>
          </a:p>
        </p:txBody>
      </p:sp>
      <p:pic>
        <p:nvPicPr>
          <p:cNvPr id="9" name="圖片 8"/>
          <p:cNvPicPr>
            <a:picLocks noChangeAspect="1"/>
          </p:cNvPicPr>
          <p:nvPr/>
        </p:nvPicPr>
        <p:blipFill rotWithShape="1">
          <a:blip r:embed="rId3" cstate="print">
            <a:extLst>
              <a:ext uri="{28A0092B-C50C-407E-A947-70E740481C1C}">
                <a14:useLocalDpi xmlns:a14="http://schemas.microsoft.com/office/drawing/2010/main" val="0"/>
              </a:ext>
            </a:extLst>
          </a:blip>
          <a:srcRect b="6978"/>
          <a:stretch/>
        </p:blipFill>
        <p:spPr>
          <a:xfrm>
            <a:off x="5082928" y="1743572"/>
            <a:ext cx="2709038" cy="5040000"/>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452" y="1743572"/>
            <a:ext cx="2724912" cy="5053584"/>
          </a:xfrm>
          <a:prstGeom prst="rect">
            <a:avLst/>
          </a:prstGeom>
        </p:spPr>
      </p:pic>
      <p:pic>
        <p:nvPicPr>
          <p:cNvPr id="10" name="圖片 9"/>
          <p:cNvPicPr>
            <a:picLocks noChangeAspect="1"/>
          </p:cNvPicPr>
          <p:nvPr/>
        </p:nvPicPr>
        <p:blipFill rotWithShape="1">
          <a:blip r:embed="rId4">
            <a:extLst>
              <a:ext uri="{28A0092B-C50C-407E-A947-70E740481C1C}">
                <a14:useLocalDpi xmlns:a14="http://schemas.microsoft.com/office/drawing/2010/main" val="0"/>
              </a:ext>
            </a:extLst>
          </a:blip>
          <a:srcRect l="2327" t="14203" r="2128" b="79888"/>
          <a:stretch/>
        </p:blipFill>
        <p:spPr>
          <a:xfrm>
            <a:off x="1394416" y="2924248"/>
            <a:ext cx="3567271" cy="409159"/>
          </a:xfrm>
          <a:prstGeom prst="rect">
            <a:avLst/>
          </a:prstGeom>
        </p:spPr>
      </p:pic>
      <p:cxnSp>
        <p:nvCxnSpPr>
          <p:cNvPr id="12" name="直線接點 11"/>
          <p:cNvCxnSpPr/>
          <p:nvPr/>
        </p:nvCxnSpPr>
        <p:spPr>
          <a:xfrm>
            <a:off x="1273175" y="2705532"/>
            <a:ext cx="121241" cy="21871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3842420" y="2705532"/>
            <a:ext cx="1119267" cy="2227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121751" y="2888425"/>
            <a:ext cx="806322" cy="4808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圖片 20"/>
          <p:cNvPicPr>
            <a:picLocks noChangeAspect="1"/>
          </p:cNvPicPr>
          <p:nvPr/>
        </p:nvPicPr>
        <p:blipFill rotWithShape="1">
          <a:blip r:embed="rId5" cstate="print">
            <a:extLst>
              <a:ext uri="{28A0092B-C50C-407E-A947-70E740481C1C}">
                <a14:useLocalDpi xmlns:a14="http://schemas.microsoft.com/office/drawing/2010/main" val="0"/>
              </a:ext>
            </a:extLst>
          </a:blip>
          <a:srcRect t="3479" b="6899"/>
          <a:stretch/>
        </p:blipFill>
        <p:spPr>
          <a:xfrm>
            <a:off x="8119680" y="1743572"/>
            <a:ext cx="2811772" cy="5040000"/>
          </a:xfrm>
          <a:prstGeom prst="rect">
            <a:avLst/>
          </a:prstGeom>
        </p:spPr>
      </p:pic>
    </p:spTree>
    <p:extLst>
      <p:ext uri="{BB962C8B-B14F-4D97-AF65-F5344CB8AC3E}">
        <p14:creationId xmlns:p14="http://schemas.microsoft.com/office/powerpoint/2010/main" val="100470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50"/>
                                        <p:tgtEl>
                                          <p:spTgt spid="12"/>
                                        </p:tgtEl>
                                      </p:cBhvr>
                                    </p:animEffect>
                                  </p:childTnLst>
                                </p:cTn>
                              </p:par>
                              <p:par>
                                <p:cTn id="8" presetID="22" presetClass="entr" presetSubtype="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250"/>
                                        <p:tgtEl>
                                          <p:spTgt spid="15"/>
                                        </p:tgtEl>
                                      </p:cBhvr>
                                    </p:animEffect>
                                  </p:childTnLst>
                                </p:cTn>
                              </p:par>
                            </p:childTnLst>
                          </p:cTn>
                        </p:par>
                        <p:par>
                          <p:cTn id="11" fill="hold">
                            <p:stCondLst>
                              <p:cond delay="250"/>
                            </p:stCondLst>
                            <p:childTnLst>
                              <p:par>
                                <p:cTn id="12" presetID="22" presetClass="entr" presetSubtype="1"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25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8241"/>
            <a:ext cx="10515600" cy="1325563"/>
          </a:xfrm>
        </p:spPr>
        <p:txBody>
          <a:bodyPr>
            <a:normAutofit/>
          </a:bodyPr>
          <a:lstStyle/>
          <a:p>
            <a:pPr algn="ctr"/>
            <a:r>
              <a:rPr lang="zh-TW" altLang="en-US" sz="4800" dirty="0" smtClean="0">
                <a:latin typeface="華康新特圓體" panose="020F0909000000000000" pitchFamily="49" charset="-120"/>
                <a:ea typeface="華康新特圓體" panose="020F0909000000000000" pitchFamily="49" charset="-120"/>
              </a:rPr>
              <a:t>系統</a:t>
            </a:r>
            <a:r>
              <a:rPr lang="zh-TW" altLang="en-US" sz="4800" smtClean="0">
                <a:latin typeface="華康新特圓體" panose="020F0909000000000000" pitchFamily="49" charset="-120"/>
                <a:ea typeface="華康新特圓體" panose="020F0909000000000000" pitchFamily="49" charset="-120"/>
              </a:rPr>
              <a:t>特色</a:t>
            </a:r>
            <a:r>
              <a:rPr lang="en-US" altLang="zh-TW" sz="4800" smtClean="0">
                <a:latin typeface="華康新特圓體" panose="020F0909000000000000" pitchFamily="49" charset="-120"/>
                <a:ea typeface="華康新特圓體" panose="020F0909000000000000" pitchFamily="49" charset="-120"/>
              </a:rPr>
              <a:t>(Career)</a:t>
            </a:r>
            <a:endParaRPr lang="zh-TW" altLang="en-US" sz="4800" dirty="0">
              <a:latin typeface="華康新特圓體" panose="020F0909000000000000" pitchFamily="49" charset="-120"/>
              <a:ea typeface="華康新特圓體" panose="020F0909000000000000" pitchFamily="49" charset="-120"/>
            </a:endParaRPr>
          </a:p>
        </p:txBody>
      </p:sp>
      <p:sp>
        <p:nvSpPr>
          <p:cNvPr id="3" name="內容版面配置區 2"/>
          <p:cNvSpPr>
            <a:spLocks noGrp="1"/>
          </p:cNvSpPr>
          <p:nvPr>
            <p:ph idx="1"/>
          </p:nvPr>
        </p:nvSpPr>
        <p:spPr>
          <a:xfrm>
            <a:off x="838200" y="1222458"/>
            <a:ext cx="10515600" cy="1206333"/>
          </a:xfrm>
        </p:spPr>
        <p:txBody>
          <a:bodyPr>
            <a:normAutofit/>
          </a:bodyPr>
          <a:lstStyle/>
          <a:p>
            <a:pPr marL="0" indent="0">
              <a:buNone/>
            </a:pPr>
            <a:r>
              <a:rPr lang="zh-TW" altLang="en-US" sz="3200" dirty="0" smtClean="0">
                <a:latin typeface="華康新特圓體" panose="020F0909000000000000" pitchFamily="49" charset="-120"/>
                <a:ea typeface="華康新特圓體" panose="020F0909000000000000" pitchFamily="49" charset="-120"/>
              </a:rPr>
              <a:t>三、連</a:t>
            </a:r>
            <a:r>
              <a:rPr lang="zh-TW" altLang="en-US" sz="3200" dirty="0">
                <a:latin typeface="華康新特圓體" panose="020F0909000000000000" pitchFamily="49" charset="-120"/>
                <a:ea typeface="華康新特圓體" panose="020F0909000000000000" pitchFamily="49" charset="-120"/>
              </a:rPr>
              <a:t>結</a:t>
            </a:r>
            <a:r>
              <a:rPr lang="zh-TW" altLang="en-US" sz="3200" dirty="0" smtClean="0">
                <a:latin typeface="華康新特圓體" panose="020F0909000000000000" pitchFamily="49" charset="-120"/>
                <a:ea typeface="華康新特圓體" panose="020F0909000000000000" pitchFamily="49" charset="-120"/>
              </a:rPr>
              <a:t>個人化篩選相關職缺</a:t>
            </a:r>
            <a:r>
              <a:rPr lang="en-US" altLang="zh-TW" sz="4000" dirty="0" smtClean="0">
                <a:latin typeface="華康新特圓體" panose="020F0909000000000000" pitchFamily="49" charset="-120"/>
                <a:ea typeface="華康新特圓體" panose="020F0909000000000000" pitchFamily="49" charset="-120"/>
              </a:rPr>
              <a:t/>
            </a:r>
            <a:br>
              <a:rPr lang="en-US" altLang="zh-TW" sz="4000" dirty="0" smtClean="0">
                <a:latin typeface="華康新特圓體" panose="020F0909000000000000" pitchFamily="49" charset="-120"/>
                <a:ea typeface="華康新特圓體" panose="020F0909000000000000" pitchFamily="49" charset="-120"/>
              </a:rPr>
            </a:br>
            <a:endParaRPr lang="zh-TW" altLang="en-US" sz="4000" dirty="0">
              <a:latin typeface="華康新特圓體" panose="020F0909000000000000" pitchFamily="49" charset="-120"/>
              <a:ea typeface="華康新特圓體" panose="020F0909000000000000" pitchFamily="49" charset="-120"/>
            </a:endParaRPr>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326" y="1743572"/>
            <a:ext cx="2724912" cy="5053584"/>
          </a:xfrm>
          <a:prstGeom prst="rect">
            <a:avLst/>
          </a:prstGeom>
        </p:spPr>
      </p:pic>
      <p:pic>
        <p:nvPicPr>
          <p:cNvPr id="10" name="圖片 9"/>
          <p:cNvPicPr>
            <a:picLocks noChangeAspect="1"/>
          </p:cNvPicPr>
          <p:nvPr/>
        </p:nvPicPr>
        <p:blipFill rotWithShape="1">
          <a:blip r:embed="rId3">
            <a:extLst>
              <a:ext uri="{28A0092B-C50C-407E-A947-70E740481C1C}">
                <a14:useLocalDpi xmlns:a14="http://schemas.microsoft.com/office/drawing/2010/main" val="0"/>
              </a:ext>
            </a:extLst>
          </a:blip>
          <a:srcRect l="2327" t="14203" r="2128" b="79888"/>
          <a:stretch/>
        </p:blipFill>
        <p:spPr>
          <a:xfrm>
            <a:off x="2787290" y="2924248"/>
            <a:ext cx="3567271" cy="409159"/>
          </a:xfrm>
          <a:prstGeom prst="rect">
            <a:avLst/>
          </a:prstGeom>
        </p:spPr>
      </p:pic>
      <p:cxnSp>
        <p:nvCxnSpPr>
          <p:cNvPr id="12" name="直線接點 11"/>
          <p:cNvCxnSpPr/>
          <p:nvPr/>
        </p:nvCxnSpPr>
        <p:spPr>
          <a:xfrm>
            <a:off x="2666049" y="2705532"/>
            <a:ext cx="121241" cy="21871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5235294" y="2705532"/>
            <a:ext cx="1119267" cy="2227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382613" y="2888425"/>
            <a:ext cx="806322" cy="4808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p:cNvPicPr>
            <a:picLocks noChangeAspect="1"/>
          </p:cNvPicPr>
          <p:nvPr/>
        </p:nvPicPr>
        <p:blipFill rotWithShape="1">
          <a:blip r:embed="rId4" cstate="print">
            <a:extLst>
              <a:ext uri="{28A0092B-C50C-407E-A947-70E740481C1C}">
                <a14:useLocalDpi xmlns:a14="http://schemas.microsoft.com/office/drawing/2010/main" val="0"/>
              </a:ext>
            </a:extLst>
          </a:blip>
          <a:srcRect t="3412" b="6821"/>
          <a:stretch/>
        </p:blipFill>
        <p:spPr>
          <a:xfrm>
            <a:off x="6763202" y="1743572"/>
            <a:ext cx="2807254" cy="5040000"/>
          </a:xfrm>
          <a:prstGeom prst="rect">
            <a:avLst/>
          </a:prstGeom>
        </p:spPr>
      </p:pic>
    </p:spTree>
    <p:extLst>
      <p:ext uri="{BB962C8B-B14F-4D97-AF65-F5344CB8AC3E}">
        <p14:creationId xmlns:p14="http://schemas.microsoft.com/office/powerpoint/2010/main" val="29183022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3" cstate="print">
            <a:extLst>
              <a:ext uri="{28A0092B-C50C-407E-A947-70E740481C1C}">
                <a14:useLocalDpi xmlns:a14="http://schemas.microsoft.com/office/drawing/2010/main" val="0"/>
              </a:ext>
            </a:extLst>
          </a:blip>
          <a:srcRect b="6875"/>
          <a:stretch/>
        </p:blipFill>
        <p:spPr>
          <a:xfrm>
            <a:off x="1093384" y="1748291"/>
            <a:ext cx="2700000" cy="5028789"/>
          </a:xfrm>
          <a:prstGeom prst="rect">
            <a:avLst/>
          </a:prstGeom>
        </p:spPr>
      </p:pic>
      <p:sp>
        <p:nvSpPr>
          <p:cNvPr id="9" name="標題 1"/>
          <p:cNvSpPr txBox="1">
            <a:spLocks/>
          </p:cNvSpPr>
          <p:nvPr/>
        </p:nvSpPr>
        <p:spPr>
          <a:xfrm>
            <a:off x="838200" y="282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4800" dirty="0" smtClean="0">
                <a:latin typeface="華康新特圓體" panose="020F0909000000000000" pitchFamily="49" charset="-120"/>
                <a:ea typeface="華康新特圓體" panose="020F0909000000000000" pitchFamily="49" charset="-120"/>
              </a:rPr>
              <a:t>系統特色</a:t>
            </a:r>
            <a:r>
              <a:rPr lang="en-US" altLang="zh-TW" sz="4800" dirty="0" smtClean="0">
                <a:latin typeface="華康新特圓體" panose="020F0909000000000000" pitchFamily="49" charset="-120"/>
                <a:ea typeface="華康新特圓體" panose="020F0909000000000000" pitchFamily="49" charset="-120"/>
              </a:rPr>
              <a:t>(</a:t>
            </a:r>
            <a:r>
              <a:rPr lang="en-US" altLang="zh-TW" sz="4800" dirty="0">
                <a:latin typeface="華康新特圓體" panose="020F0909000000000000" pitchFamily="49" charset="-120"/>
                <a:ea typeface="華康新特圓體" panose="020F0909000000000000" pitchFamily="49" charset="-120"/>
              </a:rPr>
              <a:t>Course</a:t>
            </a:r>
            <a:r>
              <a:rPr lang="en-US" altLang="zh-TW" sz="4800" dirty="0" smtClean="0">
                <a:latin typeface="華康新特圓體" panose="020F0909000000000000" pitchFamily="49" charset="-120"/>
                <a:ea typeface="華康新特圓體" panose="020F0909000000000000" pitchFamily="49" charset="-120"/>
              </a:rPr>
              <a:t>)</a:t>
            </a:r>
            <a:endParaRPr lang="zh-TW" altLang="en-US" sz="4800" dirty="0">
              <a:latin typeface="華康新特圓體" panose="020F0909000000000000" pitchFamily="49" charset="-120"/>
              <a:ea typeface="華康新特圓體" panose="020F0909000000000000" pitchFamily="49" charset="-120"/>
            </a:endParaRPr>
          </a:p>
        </p:txBody>
      </p:sp>
      <p:sp>
        <p:nvSpPr>
          <p:cNvPr id="8" name="內容版面配置區 2"/>
          <p:cNvSpPr>
            <a:spLocks noGrp="1"/>
          </p:cNvSpPr>
          <p:nvPr>
            <p:ph idx="1"/>
          </p:nvPr>
        </p:nvSpPr>
        <p:spPr>
          <a:xfrm>
            <a:off x="838200" y="1222458"/>
            <a:ext cx="10515600" cy="1206333"/>
          </a:xfrm>
        </p:spPr>
        <p:txBody>
          <a:bodyPr>
            <a:normAutofit/>
          </a:bodyPr>
          <a:lstStyle/>
          <a:p>
            <a:pPr marL="0" indent="0">
              <a:buNone/>
            </a:pPr>
            <a:r>
              <a:rPr lang="zh-TW" altLang="en-US" sz="3200" dirty="0">
                <a:latin typeface="華康新特圓體" panose="020F0909000000000000" pitchFamily="49" charset="-120"/>
                <a:ea typeface="華康新特圓體" panose="020F0909000000000000" pitchFamily="49" charset="-120"/>
              </a:rPr>
              <a:t>一</a:t>
            </a:r>
            <a:r>
              <a:rPr lang="zh-TW" altLang="en-US" sz="3200" dirty="0" smtClean="0">
                <a:latin typeface="華康新特圓體" panose="020F0909000000000000" pitchFamily="49" charset="-120"/>
                <a:ea typeface="華康新特圓體" panose="020F0909000000000000" pitchFamily="49" charset="-120"/>
              </a:rPr>
              <a:t>、依技能找相關課程</a:t>
            </a:r>
            <a:r>
              <a:rPr lang="en-US" altLang="zh-TW" sz="4000" dirty="0" smtClean="0">
                <a:latin typeface="華康新特圓體" panose="020F0909000000000000" pitchFamily="49" charset="-120"/>
                <a:ea typeface="華康新特圓體" panose="020F0909000000000000" pitchFamily="49" charset="-120"/>
              </a:rPr>
              <a:t/>
            </a:r>
            <a:br>
              <a:rPr lang="en-US" altLang="zh-TW" sz="4000" dirty="0" smtClean="0">
                <a:latin typeface="華康新特圓體" panose="020F0909000000000000" pitchFamily="49" charset="-120"/>
                <a:ea typeface="華康新特圓體" panose="020F0909000000000000" pitchFamily="49" charset="-120"/>
              </a:rPr>
            </a:br>
            <a:endParaRPr lang="zh-TW" altLang="en-US" sz="4000" dirty="0">
              <a:latin typeface="華康新特圓體" panose="020F0909000000000000" pitchFamily="49" charset="-120"/>
              <a:ea typeface="華康新特圓體" panose="020F0909000000000000" pitchFamily="49" charset="-120"/>
            </a:endParaRPr>
          </a:p>
        </p:txBody>
      </p:sp>
      <p:sp>
        <p:nvSpPr>
          <p:cNvPr id="26" name="矩形 25"/>
          <p:cNvSpPr/>
          <p:nvPr/>
        </p:nvSpPr>
        <p:spPr>
          <a:xfrm>
            <a:off x="2443384" y="2128026"/>
            <a:ext cx="1350000" cy="412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p:cNvPicPr>
            <a:picLocks noChangeAspect="1"/>
          </p:cNvPicPr>
          <p:nvPr/>
        </p:nvPicPr>
        <p:blipFill rotWithShape="1">
          <a:blip r:embed="rId4" cstate="print">
            <a:extLst>
              <a:ext uri="{28A0092B-C50C-407E-A947-70E740481C1C}">
                <a14:useLocalDpi xmlns:a14="http://schemas.microsoft.com/office/drawing/2010/main" val="0"/>
              </a:ext>
            </a:extLst>
          </a:blip>
          <a:srcRect t="3419" b="6909"/>
          <a:stretch/>
        </p:blipFill>
        <p:spPr>
          <a:xfrm>
            <a:off x="4593957" y="1747880"/>
            <a:ext cx="2804187" cy="5029200"/>
          </a:xfrm>
          <a:prstGeom prst="rect">
            <a:avLst/>
          </a:prstGeom>
        </p:spPr>
      </p:pic>
      <p:pic>
        <p:nvPicPr>
          <p:cNvPr id="11" name="圖片 10"/>
          <p:cNvPicPr>
            <a:picLocks noChangeAspect="1"/>
          </p:cNvPicPr>
          <p:nvPr/>
        </p:nvPicPr>
        <p:blipFill rotWithShape="1">
          <a:blip r:embed="rId4">
            <a:extLst>
              <a:ext uri="{28A0092B-C50C-407E-A947-70E740481C1C}">
                <a14:useLocalDpi xmlns:a14="http://schemas.microsoft.com/office/drawing/2010/main" val="0"/>
              </a:ext>
            </a:extLst>
          </a:blip>
          <a:srcRect l="13910" t="20348" r="13704" b="23922"/>
          <a:stretch/>
        </p:blipFill>
        <p:spPr>
          <a:xfrm>
            <a:off x="7860085" y="1905649"/>
            <a:ext cx="3038632" cy="4679027"/>
          </a:xfrm>
          <a:prstGeom prst="rect">
            <a:avLst/>
          </a:prstGeom>
        </p:spPr>
      </p:pic>
      <p:cxnSp>
        <p:nvCxnSpPr>
          <p:cNvPr id="3" name="直線接點 2"/>
          <p:cNvCxnSpPr/>
          <p:nvPr/>
        </p:nvCxnSpPr>
        <p:spPr>
          <a:xfrm flipV="1">
            <a:off x="6936203" y="1905649"/>
            <a:ext cx="923882" cy="78896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6936203" y="5806116"/>
            <a:ext cx="923882" cy="77856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7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250"/>
                                        <p:tgtEl>
                                          <p:spTgt spid="3"/>
                                        </p:tgtEl>
                                      </p:cBhvr>
                                    </p:animEffect>
                                  </p:childTnLst>
                                </p:cTn>
                              </p:par>
                            </p:childTnLst>
                          </p:cTn>
                        </p:par>
                        <p:par>
                          <p:cTn id="15" fill="hold">
                            <p:stCondLst>
                              <p:cond delay="250"/>
                            </p:stCondLst>
                            <p:childTnLst>
                              <p:par>
                                <p:cTn id="16" presetID="22" presetClass="entr" presetSubtype="8"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250"/>
                                        <p:tgtEl>
                                          <p:spTgt spid="12"/>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p:cNvSpPr txBox="1">
            <a:spLocks/>
          </p:cNvSpPr>
          <p:nvPr/>
        </p:nvSpPr>
        <p:spPr>
          <a:xfrm>
            <a:off x="838200" y="282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4800" dirty="0" smtClean="0">
                <a:latin typeface="華康新特圓體" panose="020F0909000000000000" pitchFamily="49" charset="-120"/>
                <a:ea typeface="華康新特圓體" panose="020F0909000000000000" pitchFamily="49" charset="-120"/>
              </a:rPr>
              <a:t>系統特色</a:t>
            </a:r>
            <a:r>
              <a:rPr lang="en-US" altLang="zh-TW" sz="4800" dirty="0" smtClean="0">
                <a:latin typeface="華康新特圓體" panose="020F0909000000000000" pitchFamily="49" charset="-120"/>
                <a:ea typeface="華康新特圓體" panose="020F0909000000000000" pitchFamily="49" charset="-120"/>
              </a:rPr>
              <a:t>(</a:t>
            </a:r>
            <a:r>
              <a:rPr lang="en-US" altLang="zh-TW" sz="4800" dirty="0">
                <a:latin typeface="華康新特圓體" panose="020F0909000000000000" pitchFamily="49" charset="-120"/>
                <a:ea typeface="華康新特圓體" panose="020F0909000000000000" pitchFamily="49" charset="-120"/>
              </a:rPr>
              <a:t>Course</a:t>
            </a:r>
            <a:r>
              <a:rPr lang="en-US" altLang="zh-TW" sz="4800" dirty="0" smtClean="0">
                <a:latin typeface="華康新特圓體" panose="020F0909000000000000" pitchFamily="49" charset="-120"/>
                <a:ea typeface="華康新特圓體" panose="020F0909000000000000" pitchFamily="49" charset="-120"/>
              </a:rPr>
              <a:t>)</a:t>
            </a:r>
            <a:endParaRPr lang="zh-TW" altLang="en-US" sz="4800" dirty="0">
              <a:latin typeface="華康新特圓體" panose="020F0909000000000000" pitchFamily="49" charset="-120"/>
              <a:ea typeface="華康新特圓體" panose="020F0909000000000000" pitchFamily="49" charset="-120"/>
            </a:endParaRPr>
          </a:p>
        </p:txBody>
      </p:sp>
      <p:sp>
        <p:nvSpPr>
          <p:cNvPr id="8" name="內容版面配置區 2"/>
          <p:cNvSpPr>
            <a:spLocks noGrp="1"/>
          </p:cNvSpPr>
          <p:nvPr>
            <p:ph idx="1"/>
          </p:nvPr>
        </p:nvSpPr>
        <p:spPr>
          <a:xfrm>
            <a:off x="838200" y="1222458"/>
            <a:ext cx="10515600" cy="1206333"/>
          </a:xfrm>
        </p:spPr>
        <p:txBody>
          <a:bodyPr>
            <a:normAutofit/>
          </a:bodyPr>
          <a:lstStyle/>
          <a:p>
            <a:pPr marL="0" indent="0">
              <a:buNone/>
            </a:pPr>
            <a:r>
              <a:rPr lang="zh-TW" altLang="en-US" sz="3200" dirty="0">
                <a:latin typeface="華康新特圓體" panose="020F0909000000000000" pitchFamily="49" charset="-120"/>
                <a:ea typeface="華康新特圓體" panose="020F0909000000000000" pitchFamily="49" charset="-120"/>
              </a:rPr>
              <a:t>一</a:t>
            </a:r>
            <a:r>
              <a:rPr lang="zh-TW" altLang="en-US" sz="3200" dirty="0" smtClean="0">
                <a:latin typeface="華康新特圓體" panose="020F0909000000000000" pitchFamily="49" charset="-120"/>
                <a:ea typeface="華康新特圓體" panose="020F0909000000000000" pitchFamily="49" charset="-120"/>
              </a:rPr>
              <a:t>、依技能找相關課程</a:t>
            </a:r>
            <a:r>
              <a:rPr lang="en-US" altLang="zh-TW" sz="4000" dirty="0" smtClean="0">
                <a:latin typeface="華康新特圓體" panose="020F0909000000000000" pitchFamily="49" charset="-120"/>
                <a:ea typeface="華康新特圓體" panose="020F0909000000000000" pitchFamily="49" charset="-120"/>
              </a:rPr>
              <a:t/>
            </a:r>
            <a:br>
              <a:rPr lang="en-US" altLang="zh-TW" sz="4000" dirty="0" smtClean="0">
                <a:latin typeface="華康新特圓體" panose="020F0909000000000000" pitchFamily="49" charset="-120"/>
                <a:ea typeface="華康新特圓體" panose="020F0909000000000000" pitchFamily="49" charset="-120"/>
              </a:rPr>
            </a:br>
            <a:endParaRPr lang="zh-TW" altLang="en-US" sz="4000" dirty="0">
              <a:latin typeface="華康新特圓體" panose="020F0909000000000000" pitchFamily="49" charset="-120"/>
              <a:ea typeface="華康新特圓體" panose="020F0909000000000000" pitchFamily="49" charset="-120"/>
            </a:endParaRPr>
          </a:p>
        </p:txBody>
      </p:sp>
      <p:pic>
        <p:nvPicPr>
          <p:cNvPr id="7" name="圖片 6"/>
          <p:cNvPicPr>
            <a:picLocks noChangeAspect="1"/>
          </p:cNvPicPr>
          <p:nvPr/>
        </p:nvPicPr>
        <p:blipFill rotWithShape="1">
          <a:blip r:embed="rId3" cstate="print">
            <a:extLst>
              <a:ext uri="{28A0092B-C50C-407E-A947-70E740481C1C}">
                <a14:useLocalDpi xmlns:a14="http://schemas.microsoft.com/office/drawing/2010/main" val="0"/>
              </a:ext>
            </a:extLst>
          </a:blip>
          <a:srcRect t="3425" b="6902"/>
          <a:stretch/>
        </p:blipFill>
        <p:spPr>
          <a:xfrm>
            <a:off x="1964749" y="1825624"/>
            <a:ext cx="2700000" cy="4842345"/>
          </a:xfrm>
          <a:prstGeom prst="rect">
            <a:avLst/>
          </a:prstGeom>
        </p:spPr>
      </p:pic>
      <p:pic>
        <p:nvPicPr>
          <p:cNvPr id="11" name="圖片 10"/>
          <p:cNvPicPr>
            <a:picLocks noChangeAspect="1"/>
          </p:cNvPicPr>
          <p:nvPr/>
        </p:nvPicPr>
        <p:blipFill rotWithShape="1">
          <a:blip r:embed="rId3">
            <a:extLst>
              <a:ext uri="{28A0092B-C50C-407E-A947-70E740481C1C}">
                <a14:useLocalDpi xmlns:a14="http://schemas.microsoft.com/office/drawing/2010/main" val="0"/>
              </a:ext>
            </a:extLst>
          </a:blip>
          <a:srcRect l="2137" t="61758" r="2469" b="31744"/>
          <a:stretch/>
        </p:blipFill>
        <p:spPr>
          <a:xfrm>
            <a:off x="3574254" y="4001398"/>
            <a:ext cx="3602723" cy="490795"/>
          </a:xfrm>
          <a:prstGeom prst="rect">
            <a:avLst/>
          </a:prstGeom>
          <a:ln>
            <a:solidFill>
              <a:schemeClr val="bg2">
                <a:lumMod val="75000"/>
              </a:schemeClr>
            </a:solidFill>
          </a:ln>
        </p:spPr>
      </p:pic>
      <p:cxnSp>
        <p:nvCxnSpPr>
          <p:cNvPr id="3" name="直線接點 2"/>
          <p:cNvCxnSpPr/>
          <p:nvPr/>
        </p:nvCxnSpPr>
        <p:spPr>
          <a:xfrm flipV="1">
            <a:off x="1964749" y="4492196"/>
            <a:ext cx="1609505" cy="36716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4664749" y="4492196"/>
            <a:ext cx="2512228" cy="37482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964749" y="4867024"/>
            <a:ext cx="2700000" cy="54494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pic>
        <p:nvPicPr>
          <p:cNvPr id="20" name="圖片 19"/>
          <p:cNvPicPr>
            <a:picLocks noChangeAspect="1"/>
          </p:cNvPicPr>
          <p:nvPr/>
        </p:nvPicPr>
        <p:blipFill rotWithShape="1">
          <a:blip r:embed="rId4" cstate="print">
            <a:extLst>
              <a:ext uri="{28A0092B-C50C-407E-A947-70E740481C1C}">
                <a14:useLocalDpi xmlns:a14="http://schemas.microsoft.com/office/drawing/2010/main" val="0"/>
              </a:ext>
            </a:extLst>
          </a:blip>
          <a:srcRect t="3349" b="6866"/>
          <a:stretch/>
        </p:blipFill>
        <p:spPr>
          <a:xfrm>
            <a:off x="7682248" y="1825624"/>
            <a:ext cx="2700000" cy="4848447"/>
          </a:xfrm>
          <a:prstGeom prst="rect">
            <a:avLst/>
          </a:prstGeom>
        </p:spPr>
      </p:pic>
      <p:pic>
        <p:nvPicPr>
          <p:cNvPr id="22" name="圖片 21"/>
          <p:cNvPicPr>
            <a:picLocks noChangeAspect="1"/>
          </p:cNvPicPr>
          <p:nvPr/>
        </p:nvPicPr>
        <p:blipFill rotWithShape="1">
          <a:blip r:embed="rId4" cstate="print">
            <a:extLst>
              <a:ext uri="{28A0092B-C50C-407E-A947-70E740481C1C}">
                <a14:useLocalDpi xmlns:a14="http://schemas.microsoft.com/office/drawing/2010/main" val="0"/>
              </a:ext>
            </a:extLst>
          </a:blip>
          <a:srcRect t="12340" b="66198"/>
          <a:stretch/>
        </p:blipFill>
        <p:spPr>
          <a:xfrm>
            <a:off x="7682248" y="2301544"/>
            <a:ext cx="2700000" cy="1158949"/>
          </a:xfrm>
          <a:prstGeom prst="rect">
            <a:avLst/>
          </a:prstGeom>
        </p:spPr>
      </p:pic>
      <p:sp>
        <p:nvSpPr>
          <p:cNvPr id="23" name="矩形 22"/>
          <p:cNvSpPr/>
          <p:nvPr/>
        </p:nvSpPr>
        <p:spPr>
          <a:xfrm>
            <a:off x="6096000" y="4038292"/>
            <a:ext cx="719470" cy="4061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4" name="圖片 23"/>
          <p:cNvPicPr>
            <a:picLocks noChangeAspect="1"/>
          </p:cNvPicPr>
          <p:nvPr/>
        </p:nvPicPr>
        <p:blipFill rotWithShape="1">
          <a:blip r:embed="rId4">
            <a:extLst>
              <a:ext uri="{28A0092B-C50C-407E-A947-70E740481C1C}">
                <a14:useLocalDpi xmlns:a14="http://schemas.microsoft.com/office/drawing/2010/main" val="0"/>
              </a:ext>
            </a:extLst>
          </a:blip>
          <a:srcRect l="5845" t="75058" r="23467" b="21791"/>
          <a:stretch/>
        </p:blipFill>
        <p:spPr>
          <a:xfrm>
            <a:off x="5029718" y="5214536"/>
            <a:ext cx="3960000" cy="352980"/>
          </a:xfrm>
          <a:prstGeom prst="rect">
            <a:avLst/>
          </a:prstGeom>
          <a:ln>
            <a:solidFill>
              <a:schemeClr val="bg2">
                <a:lumMod val="50000"/>
              </a:schemeClr>
            </a:solidFill>
          </a:ln>
        </p:spPr>
      </p:pic>
      <p:cxnSp>
        <p:nvCxnSpPr>
          <p:cNvPr id="25" name="直線接點 24"/>
          <p:cNvCxnSpPr/>
          <p:nvPr/>
        </p:nvCxnSpPr>
        <p:spPr>
          <a:xfrm>
            <a:off x="7868093" y="5869172"/>
            <a:ext cx="183943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7574507" y="5567517"/>
            <a:ext cx="307234" cy="301655"/>
          </a:xfrm>
          <a:prstGeom prst="line">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08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250"/>
                                        <p:tgtEl>
                                          <p:spTgt spid="12"/>
                                        </p:tgtEl>
                                      </p:cBhvr>
                                    </p:animEffect>
                                  </p:childTnLst>
                                </p:cTn>
                              </p:par>
                              <p:par>
                                <p:cTn id="11" presetID="2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250"/>
                                        <p:tgtEl>
                                          <p:spTgt spid="3"/>
                                        </p:tgtEl>
                                      </p:cBhvr>
                                    </p:animEffect>
                                  </p:childTnLst>
                                </p:cTn>
                              </p:par>
                            </p:childTnLst>
                          </p:cTn>
                        </p:par>
                        <p:par>
                          <p:cTn id="14" fill="hold">
                            <p:stCondLst>
                              <p:cond delay="250"/>
                            </p:stCondLst>
                            <p:childTnLst>
                              <p:par>
                                <p:cTn id="15" presetID="2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25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6" presetClass="emph" presetSubtype="0" fill="hold" nodeType="clickEffect">
                                  <p:stCondLst>
                                    <p:cond delay="0"/>
                                  </p:stCondLst>
                                  <p:childTnLst>
                                    <p:animScale>
                                      <p:cBhvr>
                                        <p:cTn id="31" dur="250" fill="hold"/>
                                        <p:tgtEl>
                                          <p:spTgt spid="22"/>
                                        </p:tgtEl>
                                      </p:cBhvr>
                                      <p:by x="150000" y="150000"/>
                                    </p:animScale>
                                  </p:childTnLst>
                                </p:cTn>
                              </p:par>
                              <p:par>
                                <p:cTn id="32" presetID="1"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p:cNvSpPr txBox="1">
            <a:spLocks/>
          </p:cNvSpPr>
          <p:nvPr/>
        </p:nvSpPr>
        <p:spPr>
          <a:xfrm>
            <a:off x="838200" y="282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4800" dirty="0" smtClean="0">
                <a:latin typeface="華康新特圓體" panose="020F0909000000000000" pitchFamily="49" charset="-120"/>
                <a:ea typeface="華康新特圓體" panose="020F0909000000000000" pitchFamily="49" charset="-120"/>
              </a:rPr>
              <a:t>系統特色</a:t>
            </a:r>
            <a:r>
              <a:rPr lang="en-US" altLang="zh-TW" sz="4800" dirty="0" smtClean="0">
                <a:latin typeface="華康新特圓體" panose="020F0909000000000000" pitchFamily="49" charset="-120"/>
                <a:ea typeface="華康新特圓體" panose="020F0909000000000000" pitchFamily="49" charset="-120"/>
              </a:rPr>
              <a:t>(</a:t>
            </a:r>
            <a:r>
              <a:rPr lang="en-US" altLang="zh-TW" sz="4800" dirty="0">
                <a:latin typeface="華康新特圓體" panose="020F0909000000000000" pitchFamily="49" charset="-120"/>
                <a:ea typeface="華康新特圓體" panose="020F0909000000000000" pitchFamily="49" charset="-120"/>
              </a:rPr>
              <a:t>Course</a:t>
            </a:r>
            <a:r>
              <a:rPr lang="en-US" altLang="zh-TW" sz="4800" dirty="0" smtClean="0">
                <a:latin typeface="華康新特圓體" panose="020F0909000000000000" pitchFamily="49" charset="-120"/>
                <a:ea typeface="華康新特圓體" panose="020F0909000000000000" pitchFamily="49" charset="-120"/>
              </a:rPr>
              <a:t>)</a:t>
            </a:r>
            <a:endParaRPr lang="zh-TW" altLang="en-US" sz="4800" dirty="0">
              <a:latin typeface="華康新特圓體" panose="020F0909000000000000" pitchFamily="49" charset="-120"/>
              <a:ea typeface="華康新特圓體" panose="020F0909000000000000" pitchFamily="49" charset="-120"/>
            </a:endParaRPr>
          </a:p>
        </p:txBody>
      </p:sp>
      <p:sp>
        <p:nvSpPr>
          <p:cNvPr id="8" name="內容版面配置區 2"/>
          <p:cNvSpPr>
            <a:spLocks noGrp="1"/>
          </p:cNvSpPr>
          <p:nvPr>
            <p:ph idx="1"/>
          </p:nvPr>
        </p:nvSpPr>
        <p:spPr>
          <a:xfrm>
            <a:off x="838200" y="1222458"/>
            <a:ext cx="10515600" cy="1206333"/>
          </a:xfrm>
        </p:spPr>
        <p:txBody>
          <a:bodyPr>
            <a:normAutofit/>
          </a:bodyPr>
          <a:lstStyle/>
          <a:p>
            <a:pPr marL="0" indent="0">
              <a:buNone/>
            </a:pPr>
            <a:r>
              <a:rPr lang="zh-TW" altLang="en-US" sz="3200" dirty="0">
                <a:latin typeface="華康新特圓體" panose="020F0909000000000000" pitchFamily="49" charset="-120"/>
                <a:ea typeface="華康新特圓體" panose="020F0909000000000000" pitchFamily="49" charset="-120"/>
              </a:rPr>
              <a:t>一</a:t>
            </a:r>
            <a:r>
              <a:rPr lang="zh-TW" altLang="en-US" sz="3200" dirty="0" smtClean="0">
                <a:latin typeface="華康新特圓體" panose="020F0909000000000000" pitchFamily="49" charset="-120"/>
                <a:ea typeface="華康新特圓體" panose="020F0909000000000000" pitchFamily="49" charset="-120"/>
              </a:rPr>
              <a:t>、依技能找相關課程</a:t>
            </a:r>
            <a:r>
              <a:rPr lang="en-US" altLang="zh-TW" sz="4000" dirty="0" smtClean="0">
                <a:latin typeface="華康新特圓體" panose="020F0909000000000000" pitchFamily="49" charset="-120"/>
                <a:ea typeface="華康新特圓體" panose="020F0909000000000000" pitchFamily="49" charset="-120"/>
              </a:rPr>
              <a:t/>
            </a:r>
            <a:br>
              <a:rPr lang="en-US" altLang="zh-TW" sz="4000" dirty="0" smtClean="0">
                <a:latin typeface="華康新特圓體" panose="020F0909000000000000" pitchFamily="49" charset="-120"/>
                <a:ea typeface="華康新特圓體" panose="020F0909000000000000" pitchFamily="49" charset="-120"/>
              </a:rPr>
            </a:br>
            <a:endParaRPr lang="zh-TW" altLang="en-US" sz="4000" dirty="0">
              <a:latin typeface="華康新特圓體" panose="020F0909000000000000" pitchFamily="49" charset="-120"/>
              <a:ea typeface="華康新特圓體" panose="020F0909000000000000" pitchFamily="49" charset="-120"/>
            </a:endParaRPr>
          </a:p>
        </p:txBody>
      </p:sp>
      <p:pic>
        <p:nvPicPr>
          <p:cNvPr id="10" name="圖片 9"/>
          <p:cNvPicPr>
            <a:picLocks noChangeAspect="1"/>
          </p:cNvPicPr>
          <p:nvPr/>
        </p:nvPicPr>
        <p:blipFill rotWithShape="1">
          <a:blip r:embed="rId3" cstate="print">
            <a:extLst>
              <a:ext uri="{28A0092B-C50C-407E-A947-70E740481C1C}">
                <a14:useLocalDpi xmlns:a14="http://schemas.microsoft.com/office/drawing/2010/main" val="0"/>
              </a:ext>
            </a:extLst>
          </a:blip>
          <a:srcRect t="3348" b="7064"/>
          <a:stretch/>
        </p:blipFill>
        <p:spPr>
          <a:xfrm>
            <a:off x="2705105" y="1825624"/>
            <a:ext cx="2700000" cy="4837815"/>
          </a:xfrm>
          <a:prstGeom prst="rect">
            <a:avLst/>
          </a:prstGeom>
        </p:spPr>
      </p:pic>
      <p:sp>
        <p:nvSpPr>
          <p:cNvPr id="13" name="矩形 12"/>
          <p:cNvSpPr/>
          <p:nvPr/>
        </p:nvSpPr>
        <p:spPr>
          <a:xfrm>
            <a:off x="3456592" y="5787762"/>
            <a:ext cx="1186879" cy="4096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單箭頭接點 13"/>
          <p:cNvCxnSpPr/>
          <p:nvPr/>
        </p:nvCxnSpPr>
        <p:spPr>
          <a:xfrm flipV="1">
            <a:off x="4643471" y="4164992"/>
            <a:ext cx="1972436" cy="16227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rotWithShape="1">
          <a:blip r:embed="rId4" cstate="print">
            <a:extLst>
              <a:ext uri="{28A0092B-C50C-407E-A947-70E740481C1C}">
                <a14:useLocalDpi xmlns:a14="http://schemas.microsoft.com/office/drawing/2010/main" val="0"/>
              </a:ext>
            </a:extLst>
          </a:blip>
          <a:srcRect t="3566" b="7007"/>
          <a:stretch/>
        </p:blipFill>
        <p:spPr>
          <a:xfrm>
            <a:off x="6647806" y="1834426"/>
            <a:ext cx="2700000" cy="4829013"/>
          </a:xfrm>
          <a:prstGeom prst="rect">
            <a:avLst/>
          </a:prstGeom>
        </p:spPr>
      </p:pic>
    </p:spTree>
    <p:extLst>
      <p:ext uri="{BB962C8B-B14F-4D97-AF65-F5344CB8AC3E}">
        <p14:creationId xmlns:p14="http://schemas.microsoft.com/office/powerpoint/2010/main" val="149773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b="6956"/>
          <a:stretch/>
        </p:blipFill>
        <p:spPr>
          <a:xfrm>
            <a:off x="4580353" y="1726614"/>
            <a:ext cx="2702585" cy="5029200"/>
          </a:xfrm>
          <a:prstGeom prst="rect">
            <a:avLst/>
          </a:prstGeom>
        </p:spPr>
      </p:pic>
      <p:pic>
        <p:nvPicPr>
          <p:cNvPr id="6" name="圖片 5"/>
          <p:cNvPicPr>
            <a:picLocks noChangeAspect="1"/>
          </p:cNvPicPr>
          <p:nvPr/>
        </p:nvPicPr>
        <p:blipFill rotWithShape="1">
          <a:blip r:embed="rId4" cstate="print">
            <a:extLst>
              <a:ext uri="{28A0092B-C50C-407E-A947-70E740481C1C}">
                <a14:useLocalDpi xmlns:a14="http://schemas.microsoft.com/office/drawing/2010/main" val="0"/>
              </a:ext>
            </a:extLst>
          </a:blip>
          <a:srcRect b="6875"/>
          <a:stretch/>
        </p:blipFill>
        <p:spPr>
          <a:xfrm>
            <a:off x="1135916" y="1727025"/>
            <a:ext cx="2700000" cy="5028789"/>
          </a:xfrm>
          <a:prstGeom prst="rect">
            <a:avLst/>
          </a:prstGeom>
        </p:spPr>
      </p:pic>
      <p:sp>
        <p:nvSpPr>
          <p:cNvPr id="9" name="標題 1"/>
          <p:cNvSpPr txBox="1">
            <a:spLocks/>
          </p:cNvSpPr>
          <p:nvPr/>
        </p:nvSpPr>
        <p:spPr>
          <a:xfrm>
            <a:off x="838200" y="282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4800" dirty="0" smtClean="0">
                <a:latin typeface="華康新特圓體" panose="020F0909000000000000" pitchFamily="49" charset="-120"/>
                <a:ea typeface="華康新特圓體" panose="020F0909000000000000" pitchFamily="49" charset="-120"/>
              </a:rPr>
              <a:t>系統特色</a:t>
            </a:r>
            <a:r>
              <a:rPr lang="en-US" altLang="zh-TW" sz="4800" dirty="0" smtClean="0">
                <a:latin typeface="華康新特圓體" panose="020F0909000000000000" pitchFamily="49" charset="-120"/>
                <a:ea typeface="華康新特圓體" panose="020F0909000000000000" pitchFamily="49" charset="-120"/>
              </a:rPr>
              <a:t>(</a:t>
            </a:r>
            <a:r>
              <a:rPr lang="en-US" altLang="zh-TW" sz="4800" dirty="0">
                <a:latin typeface="華康新特圓體" panose="020F0909000000000000" pitchFamily="49" charset="-120"/>
                <a:ea typeface="華康新特圓體" panose="020F0909000000000000" pitchFamily="49" charset="-120"/>
              </a:rPr>
              <a:t>Course</a:t>
            </a:r>
            <a:r>
              <a:rPr lang="en-US" altLang="zh-TW" sz="4800" dirty="0" smtClean="0">
                <a:latin typeface="華康新特圓體" panose="020F0909000000000000" pitchFamily="49" charset="-120"/>
                <a:ea typeface="華康新特圓體" panose="020F0909000000000000" pitchFamily="49" charset="-120"/>
              </a:rPr>
              <a:t>)</a:t>
            </a:r>
            <a:endParaRPr lang="zh-TW" altLang="en-US" sz="4800" dirty="0">
              <a:latin typeface="華康新特圓體" panose="020F0909000000000000" pitchFamily="49" charset="-120"/>
              <a:ea typeface="華康新特圓體" panose="020F0909000000000000" pitchFamily="49" charset="-120"/>
            </a:endParaRPr>
          </a:p>
        </p:txBody>
      </p:sp>
      <p:sp>
        <p:nvSpPr>
          <p:cNvPr id="8" name="內容版面配置區 2"/>
          <p:cNvSpPr>
            <a:spLocks noGrp="1"/>
          </p:cNvSpPr>
          <p:nvPr>
            <p:ph idx="1"/>
          </p:nvPr>
        </p:nvSpPr>
        <p:spPr>
          <a:xfrm>
            <a:off x="838200" y="1222458"/>
            <a:ext cx="10515600" cy="1206333"/>
          </a:xfrm>
        </p:spPr>
        <p:txBody>
          <a:bodyPr>
            <a:normAutofit/>
          </a:bodyPr>
          <a:lstStyle/>
          <a:p>
            <a:pPr marL="0" indent="0">
              <a:buNone/>
            </a:pPr>
            <a:r>
              <a:rPr lang="zh-TW" altLang="en-US" sz="3200" dirty="0">
                <a:latin typeface="華康新特圓體" panose="020F0909000000000000" pitchFamily="49" charset="-120"/>
                <a:ea typeface="華康新特圓體" panose="020F0909000000000000" pitchFamily="49" charset="-120"/>
              </a:rPr>
              <a:t>二</a:t>
            </a:r>
            <a:r>
              <a:rPr lang="zh-TW" altLang="en-US" sz="3200" dirty="0" smtClean="0">
                <a:latin typeface="華康新特圓體" panose="020F0909000000000000" pitchFamily="49" charset="-120"/>
                <a:ea typeface="華康新特圓體" panose="020F0909000000000000" pitchFamily="49" charset="-120"/>
              </a:rPr>
              <a:t>、依職稱找相關課程</a:t>
            </a:r>
            <a:r>
              <a:rPr lang="en-US" altLang="zh-TW" sz="4000" dirty="0" smtClean="0">
                <a:latin typeface="華康新特圓體" panose="020F0909000000000000" pitchFamily="49" charset="-120"/>
                <a:ea typeface="華康新特圓體" panose="020F0909000000000000" pitchFamily="49" charset="-120"/>
              </a:rPr>
              <a:t/>
            </a:r>
            <a:br>
              <a:rPr lang="en-US" altLang="zh-TW" sz="4000" dirty="0" smtClean="0">
                <a:latin typeface="華康新特圓體" panose="020F0909000000000000" pitchFamily="49" charset="-120"/>
                <a:ea typeface="華康新特圓體" panose="020F0909000000000000" pitchFamily="49" charset="-120"/>
              </a:rPr>
            </a:br>
            <a:endParaRPr lang="zh-TW" altLang="en-US" sz="4000" dirty="0">
              <a:latin typeface="華康新特圓體" panose="020F0909000000000000" pitchFamily="49" charset="-120"/>
              <a:ea typeface="華康新特圓體" panose="020F0909000000000000" pitchFamily="49" charset="-120"/>
            </a:endParaRPr>
          </a:p>
        </p:txBody>
      </p:sp>
      <p:pic>
        <p:nvPicPr>
          <p:cNvPr id="17" name="圖片 16"/>
          <p:cNvPicPr>
            <a:picLocks noChangeAspect="1"/>
          </p:cNvPicPr>
          <p:nvPr/>
        </p:nvPicPr>
        <p:blipFill rotWithShape="1">
          <a:blip r:embed="rId3">
            <a:extLst>
              <a:ext uri="{28A0092B-C50C-407E-A947-70E740481C1C}">
                <a14:useLocalDpi xmlns:a14="http://schemas.microsoft.com/office/drawing/2010/main" val="0"/>
              </a:ext>
            </a:extLst>
          </a:blip>
          <a:srcRect l="26733" t="26378" r="55770" b="65560"/>
          <a:stretch/>
        </p:blipFill>
        <p:spPr>
          <a:xfrm>
            <a:off x="6320842" y="3110245"/>
            <a:ext cx="1227221" cy="1130969"/>
          </a:xfrm>
          <a:prstGeom prst="rect">
            <a:avLst/>
          </a:prstGeom>
          <a:ln>
            <a:solidFill>
              <a:schemeClr val="bg2">
                <a:lumMod val="75000"/>
              </a:schemeClr>
            </a:solidFill>
          </a:ln>
        </p:spPr>
      </p:pic>
      <p:cxnSp>
        <p:nvCxnSpPr>
          <p:cNvPr id="19" name="直線接點 18"/>
          <p:cNvCxnSpPr/>
          <p:nvPr/>
        </p:nvCxnSpPr>
        <p:spPr>
          <a:xfrm flipV="1">
            <a:off x="5520455" y="3110246"/>
            <a:ext cx="800387" cy="705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5520455" y="3553576"/>
            <a:ext cx="800387" cy="6876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135916" y="2109693"/>
            <a:ext cx="1350000" cy="412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rotWithShape="1">
          <a:blip r:embed="rId5" cstate="print">
            <a:extLst>
              <a:ext uri="{28A0092B-C50C-407E-A947-70E740481C1C}">
                <a14:useLocalDpi xmlns:a14="http://schemas.microsoft.com/office/drawing/2010/main" val="0"/>
              </a:ext>
            </a:extLst>
          </a:blip>
          <a:srcRect t="3566" b="6976"/>
          <a:stretch/>
        </p:blipFill>
        <p:spPr>
          <a:xfrm>
            <a:off x="8027375" y="1726614"/>
            <a:ext cx="2810948" cy="5029200"/>
          </a:xfrm>
          <a:prstGeom prst="rect">
            <a:avLst/>
          </a:prstGeom>
        </p:spPr>
      </p:pic>
    </p:spTree>
    <p:extLst>
      <p:ext uri="{BB962C8B-B14F-4D97-AF65-F5344CB8AC3E}">
        <p14:creationId xmlns:p14="http://schemas.microsoft.com/office/powerpoint/2010/main" val="402333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left)">
                                      <p:cBhvr>
                                        <p:cTn id="14" dur="250"/>
                                        <p:tgtEl>
                                          <p:spTgt spid="19"/>
                                        </p:tgtEl>
                                      </p:cBhvr>
                                    </p:animEffect>
                                  </p:childTnLst>
                                </p:cTn>
                              </p:par>
                              <p:par>
                                <p:cTn id="15" presetID="22" presetClass="entr" presetSubtype="8"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250"/>
                                        <p:tgtEl>
                                          <p:spTgt spid="22"/>
                                        </p:tgtEl>
                                      </p:cBhvr>
                                    </p:animEffect>
                                  </p:childTnLst>
                                </p:cTn>
                              </p:par>
                            </p:childTnLst>
                          </p:cTn>
                        </p:par>
                        <p:par>
                          <p:cTn id="18" fill="hold">
                            <p:stCondLst>
                              <p:cond delay="250"/>
                            </p:stCondLst>
                            <p:childTnLst>
                              <p:par>
                                <p:cTn id="19" presetID="22" presetClass="entr" presetSubtype="8"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25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3" cstate="print">
            <a:extLst>
              <a:ext uri="{28A0092B-C50C-407E-A947-70E740481C1C}">
                <a14:useLocalDpi xmlns:a14="http://schemas.microsoft.com/office/drawing/2010/main" val="0"/>
              </a:ext>
            </a:extLst>
          </a:blip>
          <a:srcRect b="6875"/>
          <a:stretch/>
        </p:blipFill>
        <p:spPr>
          <a:xfrm>
            <a:off x="838200" y="1727025"/>
            <a:ext cx="2700000" cy="5028789"/>
          </a:xfrm>
          <a:prstGeom prst="rect">
            <a:avLst/>
          </a:prstGeom>
        </p:spPr>
      </p:pic>
      <p:sp>
        <p:nvSpPr>
          <p:cNvPr id="9" name="標題 1"/>
          <p:cNvSpPr txBox="1">
            <a:spLocks/>
          </p:cNvSpPr>
          <p:nvPr/>
        </p:nvSpPr>
        <p:spPr>
          <a:xfrm>
            <a:off x="838200" y="282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4800" dirty="0" smtClean="0">
                <a:latin typeface="華康新特圓體" panose="020F0909000000000000" pitchFamily="49" charset="-120"/>
                <a:ea typeface="華康新特圓體" panose="020F0909000000000000" pitchFamily="49" charset="-120"/>
              </a:rPr>
              <a:t>系統特色</a:t>
            </a:r>
            <a:r>
              <a:rPr lang="en-US" altLang="zh-TW" sz="4800" dirty="0">
                <a:latin typeface="華康新特圓體" panose="020F0909000000000000" pitchFamily="49" charset="-120"/>
                <a:ea typeface="華康新特圓體" panose="020F0909000000000000" pitchFamily="49" charset="-120"/>
              </a:rPr>
              <a:t>(Course)</a:t>
            </a:r>
            <a:endParaRPr lang="zh-TW" altLang="en-US" sz="4800" dirty="0">
              <a:latin typeface="華康新特圓體" panose="020F0909000000000000" pitchFamily="49" charset="-120"/>
              <a:ea typeface="華康新特圓體" panose="020F0909000000000000" pitchFamily="49" charset="-120"/>
            </a:endParaRPr>
          </a:p>
        </p:txBody>
      </p:sp>
      <p:sp>
        <p:nvSpPr>
          <p:cNvPr id="8" name="內容版面配置區 2"/>
          <p:cNvSpPr>
            <a:spLocks noGrp="1"/>
          </p:cNvSpPr>
          <p:nvPr>
            <p:ph idx="1"/>
          </p:nvPr>
        </p:nvSpPr>
        <p:spPr>
          <a:xfrm>
            <a:off x="838200" y="1222458"/>
            <a:ext cx="10515600" cy="1206333"/>
          </a:xfrm>
        </p:spPr>
        <p:txBody>
          <a:bodyPr>
            <a:normAutofit/>
          </a:bodyPr>
          <a:lstStyle/>
          <a:p>
            <a:pPr marL="0" indent="0">
              <a:buNone/>
            </a:pPr>
            <a:r>
              <a:rPr lang="zh-TW" altLang="en-US" sz="3200" dirty="0">
                <a:latin typeface="華康新特圓體" panose="020F0909000000000000" pitchFamily="49" charset="-120"/>
                <a:ea typeface="華康新特圓體" panose="020F0909000000000000" pitchFamily="49" charset="-120"/>
              </a:rPr>
              <a:t>三</a:t>
            </a:r>
            <a:r>
              <a:rPr lang="zh-TW" altLang="en-US" sz="3200" dirty="0" smtClean="0">
                <a:latin typeface="華康新特圓體" panose="020F0909000000000000" pitchFamily="49" charset="-120"/>
                <a:ea typeface="華康新特圓體" panose="020F0909000000000000" pitchFamily="49" charset="-120"/>
              </a:rPr>
              <a:t>、依關鍵</a:t>
            </a:r>
            <a:r>
              <a:rPr lang="zh-TW" altLang="en-US" sz="3200" dirty="0">
                <a:latin typeface="華康新特圓體" panose="020F0909000000000000" pitchFamily="49" charset="-120"/>
                <a:ea typeface="華康新特圓體" panose="020F0909000000000000" pitchFamily="49" charset="-120"/>
              </a:rPr>
              <a:t>字</a:t>
            </a:r>
            <a:r>
              <a:rPr lang="zh-TW" altLang="en-US" sz="3200" dirty="0" smtClean="0">
                <a:latin typeface="華康新特圓體" panose="020F0909000000000000" pitchFamily="49" charset="-120"/>
                <a:ea typeface="華康新特圓體" panose="020F0909000000000000" pitchFamily="49" charset="-120"/>
              </a:rPr>
              <a:t>找相關課程</a:t>
            </a:r>
            <a:r>
              <a:rPr lang="en-US" altLang="zh-TW" sz="4000" dirty="0" smtClean="0">
                <a:latin typeface="華康新特圓體" panose="020F0909000000000000" pitchFamily="49" charset="-120"/>
                <a:ea typeface="華康新特圓體" panose="020F0909000000000000" pitchFamily="49" charset="-120"/>
              </a:rPr>
              <a:t/>
            </a:r>
            <a:br>
              <a:rPr lang="en-US" altLang="zh-TW" sz="4000" dirty="0" smtClean="0">
                <a:latin typeface="華康新特圓體" panose="020F0909000000000000" pitchFamily="49" charset="-120"/>
                <a:ea typeface="華康新特圓體" panose="020F0909000000000000" pitchFamily="49" charset="-120"/>
              </a:rPr>
            </a:br>
            <a:endParaRPr lang="zh-TW" altLang="en-US" sz="4000" dirty="0">
              <a:latin typeface="華康新特圓體" panose="020F0909000000000000" pitchFamily="49" charset="-120"/>
              <a:ea typeface="華康新特圓體" panose="020F0909000000000000" pitchFamily="49" charset="-120"/>
            </a:endParaRPr>
          </a:p>
        </p:txBody>
      </p:sp>
      <p:pic>
        <p:nvPicPr>
          <p:cNvPr id="2" name="圖片 1"/>
          <p:cNvPicPr>
            <a:picLocks noChangeAspect="1"/>
          </p:cNvPicPr>
          <p:nvPr/>
        </p:nvPicPr>
        <p:blipFill rotWithShape="1">
          <a:blip r:embed="rId4" cstate="print">
            <a:extLst>
              <a:ext uri="{28A0092B-C50C-407E-A947-70E740481C1C}">
                <a14:useLocalDpi xmlns:a14="http://schemas.microsoft.com/office/drawing/2010/main" val="0"/>
              </a:ext>
            </a:extLst>
          </a:blip>
          <a:srcRect t="3411" b="7037"/>
          <a:stretch/>
        </p:blipFill>
        <p:spPr>
          <a:xfrm>
            <a:off x="7661010" y="1726614"/>
            <a:ext cx="2807976" cy="5029200"/>
          </a:xfrm>
          <a:prstGeom prst="rect">
            <a:avLst/>
          </a:prstGeom>
        </p:spPr>
      </p:pic>
      <p:pic>
        <p:nvPicPr>
          <p:cNvPr id="11" name="圖片 10"/>
          <p:cNvPicPr>
            <a:picLocks noChangeAspect="1"/>
          </p:cNvPicPr>
          <p:nvPr/>
        </p:nvPicPr>
        <p:blipFill rotWithShape="1">
          <a:blip r:embed="rId5" cstate="print">
            <a:extLst>
              <a:ext uri="{28A0092B-C50C-407E-A947-70E740481C1C}">
                <a14:useLocalDpi xmlns:a14="http://schemas.microsoft.com/office/drawing/2010/main" val="0"/>
              </a:ext>
            </a:extLst>
          </a:blip>
          <a:srcRect l="3832" t="8624" r="38539" b="88436"/>
          <a:stretch/>
        </p:blipFill>
        <p:spPr>
          <a:xfrm>
            <a:off x="943897" y="2603090"/>
            <a:ext cx="1555956" cy="158781"/>
          </a:xfrm>
          <a:prstGeom prst="rect">
            <a:avLst/>
          </a:prstGeom>
        </p:spPr>
      </p:pic>
      <p:pic>
        <p:nvPicPr>
          <p:cNvPr id="14" name="圖片 13"/>
          <p:cNvPicPr>
            <a:picLocks noChangeAspect="1"/>
          </p:cNvPicPr>
          <p:nvPr/>
        </p:nvPicPr>
        <p:blipFill rotWithShape="1">
          <a:blip r:embed="rId5">
            <a:extLst>
              <a:ext uri="{28A0092B-C50C-407E-A947-70E740481C1C}">
                <a14:useLocalDpi xmlns:a14="http://schemas.microsoft.com/office/drawing/2010/main" val="0"/>
              </a:ext>
            </a:extLst>
          </a:blip>
          <a:srcRect t="7367" b="87225"/>
          <a:stretch/>
        </p:blipFill>
        <p:spPr>
          <a:xfrm>
            <a:off x="2293466" y="2379873"/>
            <a:ext cx="5117987" cy="601579"/>
          </a:xfrm>
          <a:prstGeom prst="rect">
            <a:avLst/>
          </a:prstGeom>
        </p:spPr>
      </p:pic>
      <p:cxnSp>
        <p:nvCxnSpPr>
          <p:cNvPr id="15" name="直線接點 14"/>
          <p:cNvCxnSpPr/>
          <p:nvPr/>
        </p:nvCxnSpPr>
        <p:spPr>
          <a:xfrm flipV="1">
            <a:off x="1202443" y="2379874"/>
            <a:ext cx="1088226" cy="196986"/>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1202443" y="2788101"/>
            <a:ext cx="1088226" cy="193351"/>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 name="圖片 19"/>
          <p:cNvPicPr>
            <a:picLocks noChangeAspect="1"/>
          </p:cNvPicPr>
          <p:nvPr/>
        </p:nvPicPr>
        <p:blipFill rotWithShape="1">
          <a:blip r:embed="rId4" cstate="print">
            <a:extLst>
              <a:ext uri="{28A0092B-C50C-407E-A947-70E740481C1C}">
                <a14:useLocalDpi xmlns:a14="http://schemas.microsoft.com/office/drawing/2010/main" val="0"/>
              </a:ext>
            </a:extLst>
          </a:blip>
          <a:srcRect l="1968" t="16656" r="3766" b="22500"/>
          <a:stretch/>
        </p:blipFill>
        <p:spPr>
          <a:xfrm>
            <a:off x="7721052" y="2478367"/>
            <a:ext cx="2646947" cy="3416969"/>
          </a:xfrm>
          <a:prstGeom prst="rect">
            <a:avLst/>
          </a:prstGeom>
        </p:spPr>
      </p:pic>
    </p:spTree>
    <p:extLst>
      <p:ext uri="{BB962C8B-B14F-4D97-AF65-F5344CB8AC3E}">
        <p14:creationId xmlns:p14="http://schemas.microsoft.com/office/powerpoint/2010/main" val="281642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50"/>
                                        <p:tgtEl>
                                          <p:spTgt spid="15"/>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50"/>
                                        <p:tgtEl>
                                          <p:spTgt spid="16"/>
                                        </p:tgtEl>
                                      </p:cBhvr>
                                    </p:animEffect>
                                  </p:childTnLst>
                                </p:cTn>
                              </p:par>
                            </p:childTnLst>
                          </p:cTn>
                        </p:par>
                        <p:par>
                          <p:cTn id="11" fill="hold">
                            <p:stCondLst>
                              <p:cond delay="250"/>
                            </p:stCondLst>
                            <p:childTnLst>
                              <p:par>
                                <p:cTn id="12" presetID="22" presetClass="entr" presetSubtype="8"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25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nodeType="clickEffect">
                                  <p:stCondLst>
                                    <p:cond delay="0"/>
                                  </p:stCondLst>
                                  <p:childTnLst>
                                    <p:animScale>
                                      <p:cBhvr>
                                        <p:cTn id="24" dur="250" fill="hold"/>
                                        <p:tgtEl>
                                          <p:spTgt spid="2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838200" y="282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4800" dirty="0" smtClean="0">
                <a:latin typeface="華康新特圓體" panose="020F0909000000000000" pitchFamily="49" charset="-120"/>
                <a:ea typeface="華康新特圓體" panose="020F0909000000000000" pitchFamily="49" charset="-120"/>
              </a:rPr>
              <a:t>系統特色</a:t>
            </a:r>
            <a:r>
              <a:rPr lang="en-US" altLang="zh-TW" sz="4800" dirty="0" smtClean="0">
                <a:latin typeface="華康新特圓體" panose="020F0909000000000000" pitchFamily="49" charset="-120"/>
                <a:ea typeface="華康新特圓體" panose="020F0909000000000000" pitchFamily="49" charset="-120"/>
              </a:rPr>
              <a:t>(Mine)</a:t>
            </a:r>
            <a:endParaRPr lang="zh-TW" altLang="en-US" sz="4800" dirty="0">
              <a:latin typeface="華康新特圓體" panose="020F0909000000000000" pitchFamily="49" charset="-120"/>
              <a:ea typeface="華康新特圓體" panose="020F0909000000000000" pitchFamily="49" charset="-120"/>
            </a:endParaRPr>
          </a:p>
        </p:txBody>
      </p:sp>
      <p:sp>
        <p:nvSpPr>
          <p:cNvPr id="8" name="內容版面配置區 2"/>
          <p:cNvSpPr>
            <a:spLocks noGrp="1"/>
          </p:cNvSpPr>
          <p:nvPr>
            <p:ph idx="1"/>
          </p:nvPr>
        </p:nvSpPr>
        <p:spPr>
          <a:xfrm>
            <a:off x="838200" y="1222458"/>
            <a:ext cx="10515600" cy="1206333"/>
          </a:xfrm>
        </p:spPr>
        <p:txBody>
          <a:bodyPr>
            <a:normAutofit/>
          </a:bodyPr>
          <a:lstStyle/>
          <a:p>
            <a:pPr marL="0" indent="0">
              <a:buNone/>
            </a:pPr>
            <a:r>
              <a:rPr lang="zh-TW" altLang="en-US" sz="3200" dirty="0" smtClean="0">
                <a:latin typeface="華康新特圓體" panose="020F0909000000000000" pitchFamily="49" charset="-120"/>
                <a:ea typeface="華康新特圓體" panose="020F0909000000000000" pitchFamily="49" charset="-120"/>
              </a:rPr>
              <a:t>一、我的最愛</a:t>
            </a:r>
            <a:r>
              <a:rPr lang="en-US" altLang="zh-TW" sz="4000" dirty="0" smtClean="0">
                <a:latin typeface="華康新特圓體" panose="020F0909000000000000" pitchFamily="49" charset="-120"/>
                <a:ea typeface="華康新特圓體" panose="020F0909000000000000" pitchFamily="49" charset="-120"/>
              </a:rPr>
              <a:t/>
            </a:r>
            <a:br>
              <a:rPr lang="en-US" altLang="zh-TW" sz="4000" dirty="0" smtClean="0">
                <a:latin typeface="華康新特圓體" panose="020F0909000000000000" pitchFamily="49" charset="-120"/>
                <a:ea typeface="華康新特圓體" panose="020F0909000000000000" pitchFamily="49" charset="-120"/>
              </a:rPr>
            </a:br>
            <a:endParaRPr lang="zh-TW" altLang="en-US" sz="4000" dirty="0">
              <a:latin typeface="華康新特圓體" panose="020F0909000000000000" pitchFamily="49" charset="-120"/>
              <a:ea typeface="華康新特圓體" panose="020F0909000000000000" pitchFamily="49" charset="-120"/>
            </a:endParaRPr>
          </a:p>
        </p:txBody>
      </p:sp>
      <p:pic>
        <p:nvPicPr>
          <p:cNvPr id="2" name="圖片 1"/>
          <p:cNvPicPr>
            <a:picLocks noChangeAspect="1"/>
          </p:cNvPicPr>
          <p:nvPr/>
        </p:nvPicPr>
        <p:blipFill rotWithShape="1">
          <a:blip r:embed="rId3">
            <a:extLst>
              <a:ext uri="{28A0092B-C50C-407E-A947-70E740481C1C}">
                <a14:useLocalDpi xmlns:a14="http://schemas.microsoft.com/office/drawing/2010/main" val="0"/>
              </a:ext>
            </a:extLst>
          </a:blip>
          <a:srcRect l="5362" t="12632" r="11537" b="56360"/>
          <a:stretch/>
        </p:blipFill>
        <p:spPr>
          <a:xfrm>
            <a:off x="6095998" y="1563243"/>
            <a:ext cx="3419431" cy="2551813"/>
          </a:xfrm>
          <a:prstGeom prst="rect">
            <a:avLst/>
          </a:prstGeom>
        </p:spPr>
      </p:pic>
      <p:pic>
        <p:nvPicPr>
          <p:cNvPr id="3" name="圖片 2"/>
          <p:cNvPicPr>
            <a:picLocks noChangeAspect="1"/>
          </p:cNvPicPr>
          <p:nvPr/>
        </p:nvPicPr>
        <p:blipFill rotWithShape="1">
          <a:blip r:embed="rId4" cstate="print">
            <a:extLst>
              <a:ext uri="{28A0092B-C50C-407E-A947-70E740481C1C}">
                <a14:useLocalDpi xmlns:a14="http://schemas.microsoft.com/office/drawing/2010/main" val="0"/>
              </a:ext>
            </a:extLst>
          </a:blip>
          <a:srcRect t="3394" b="6985"/>
          <a:stretch/>
        </p:blipFill>
        <p:spPr>
          <a:xfrm>
            <a:off x="2334732" y="1843328"/>
            <a:ext cx="2700000" cy="4839520"/>
          </a:xfrm>
          <a:prstGeom prst="rect">
            <a:avLst/>
          </a:prstGeom>
        </p:spPr>
      </p:pic>
      <p:pic>
        <p:nvPicPr>
          <p:cNvPr id="12" name="圖片 11"/>
          <p:cNvPicPr>
            <a:picLocks noChangeAspect="1"/>
          </p:cNvPicPr>
          <p:nvPr/>
        </p:nvPicPr>
        <p:blipFill rotWithShape="1">
          <a:blip r:embed="rId3">
            <a:extLst>
              <a:ext uri="{28A0092B-C50C-407E-A947-70E740481C1C}">
                <a14:useLocalDpi xmlns:a14="http://schemas.microsoft.com/office/drawing/2010/main" val="0"/>
              </a:ext>
            </a:extLst>
          </a:blip>
          <a:srcRect l="5246" t="49302" r="11653" b="19380"/>
          <a:stretch/>
        </p:blipFill>
        <p:spPr>
          <a:xfrm>
            <a:off x="6096000" y="4184589"/>
            <a:ext cx="3419429" cy="2577332"/>
          </a:xfrm>
          <a:prstGeom prst="rect">
            <a:avLst/>
          </a:prstGeom>
        </p:spPr>
      </p:pic>
      <p:cxnSp>
        <p:nvCxnSpPr>
          <p:cNvPr id="14" name="直線接點 13"/>
          <p:cNvCxnSpPr/>
          <p:nvPr/>
        </p:nvCxnSpPr>
        <p:spPr>
          <a:xfrm flipV="1">
            <a:off x="4678326" y="1563243"/>
            <a:ext cx="1417672" cy="14768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V="1">
            <a:off x="4678326" y="4174938"/>
            <a:ext cx="1417672" cy="89763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flipV="1">
            <a:off x="4678326" y="4115056"/>
            <a:ext cx="1417672" cy="23366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a:off x="4678326" y="6307421"/>
            <a:ext cx="1417672" cy="43109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3093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838200" y="282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4800" dirty="0" smtClean="0">
                <a:latin typeface="華康新特圓體" panose="020F0909000000000000" pitchFamily="49" charset="-120"/>
                <a:ea typeface="華康新特圓體" panose="020F0909000000000000" pitchFamily="49" charset="-120"/>
              </a:rPr>
              <a:t>系統特色</a:t>
            </a:r>
            <a:r>
              <a:rPr lang="en-US" altLang="zh-TW" sz="4800" dirty="0" smtClean="0">
                <a:latin typeface="華康新特圓體" panose="020F0909000000000000" pitchFamily="49" charset="-120"/>
                <a:ea typeface="華康新特圓體" panose="020F0909000000000000" pitchFamily="49" charset="-120"/>
              </a:rPr>
              <a:t>(Mine)</a:t>
            </a:r>
            <a:endParaRPr lang="zh-TW" altLang="en-US" sz="4800" dirty="0">
              <a:latin typeface="華康新特圓體" panose="020F0909000000000000" pitchFamily="49" charset="-120"/>
              <a:ea typeface="華康新特圓體" panose="020F0909000000000000" pitchFamily="49" charset="-120"/>
            </a:endParaRPr>
          </a:p>
        </p:txBody>
      </p:sp>
      <p:pic>
        <p:nvPicPr>
          <p:cNvPr id="4" name="圖片 3"/>
          <p:cNvPicPr>
            <a:picLocks noChangeAspect="1"/>
          </p:cNvPicPr>
          <p:nvPr/>
        </p:nvPicPr>
        <p:blipFill rotWithShape="1">
          <a:blip r:embed="rId3" cstate="print">
            <a:extLst>
              <a:ext uri="{28A0092B-C50C-407E-A947-70E740481C1C}">
                <a14:useLocalDpi xmlns:a14="http://schemas.microsoft.com/office/drawing/2010/main" val="0"/>
              </a:ext>
            </a:extLst>
          </a:blip>
          <a:srcRect t="3480" b="6931"/>
          <a:stretch/>
        </p:blipFill>
        <p:spPr>
          <a:xfrm>
            <a:off x="4449938" y="1871327"/>
            <a:ext cx="2700000" cy="4837815"/>
          </a:xfrm>
          <a:prstGeom prst="rect">
            <a:avLst/>
          </a:prstGeom>
        </p:spPr>
      </p:pic>
      <p:pic>
        <p:nvPicPr>
          <p:cNvPr id="7" name="圖片 6"/>
          <p:cNvPicPr>
            <a:picLocks noChangeAspect="1"/>
          </p:cNvPicPr>
          <p:nvPr/>
        </p:nvPicPr>
        <p:blipFill rotWithShape="1">
          <a:blip r:embed="rId4" cstate="print">
            <a:extLst>
              <a:ext uri="{28A0092B-C50C-407E-A947-70E740481C1C}">
                <a14:useLocalDpi xmlns:a14="http://schemas.microsoft.com/office/drawing/2010/main" val="0"/>
              </a:ext>
            </a:extLst>
          </a:blip>
          <a:srcRect t="3480" b="6931"/>
          <a:stretch/>
        </p:blipFill>
        <p:spPr>
          <a:xfrm>
            <a:off x="1303706" y="1871327"/>
            <a:ext cx="2700000" cy="4837815"/>
          </a:xfrm>
          <a:prstGeom prst="rect">
            <a:avLst/>
          </a:prstGeom>
        </p:spPr>
      </p:pic>
      <p:sp>
        <p:nvSpPr>
          <p:cNvPr id="8" name="內容版面配置區 2"/>
          <p:cNvSpPr>
            <a:spLocks noGrp="1"/>
          </p:cNvSpPr>
          <p:nvPr>
            <p:ph idx="1"/>
          </p:nvPr>
        </p:nvSpPr>
        <p:spPr>
          <a:xfrm>
            <a:off x="838200" y="1222458"/>
            <a:ext cx="10515600" cy="1206333"/>
          </a:xfrm>
        </p:spPr>
        <p:txBody>
          <a:bodyPr>
            <a:normAutofit/>
          </a:bodyPr>
          <a:lstStyle/>
          <a:p>
            <a:pPr marL="0" indent="0">
              <a:buNone/>
            </a:pPr>
            <a:r>
              <a:rPr lang="zh-TW" altLang="en-US" sz="3200" dirty="0">
                <a:latin typeface="華康新特圓體" panose="020F0909000000000000" pitchFamily="49" charset="-120"/>
                <a:ea typeface="華康新特圓體" panose="020F0909000000000000" pitchFamily="49" charset="-120"/>
              </a:rPr>
              <a:t>二</a:t>
            </a:r>
            <a:r>
              <a:rPr lang="zh-TW" altLang="en-US" sz="3200" dirty="0" smtClean="0">
                <a:latin typeface="華康新特圓體" panose="020F0909000000000000" pitchFamily="49" charset="-120"/>
                <a:ea typeface="華康新特圓體" panose="020F0909000000000000" pitchFamily="49" charset="-120"/>
              </a:rPr>
              <a:t>、技能記錄</a:t>
            </a:r>
            <a:r>
              <a:rPr lang="en-US" altLang="zh-TW" sz="4000" dirty="0" smtClean="0">
                <a:latin typeface="華康新特圓體" panose="020F0909000000000000" pitchFamily="49" charset="-120"/>
                <a:ea typeface="華康新特圓體" panose="020F0909000000000000" pitchFamily="49" charset="-120"/>
              </a:rPr>
              <a:t/>
            </a:r>
            <a:br>
              <a:rPr lang="en-US" altLang="zh-TW" sz="4000" dirty="0" smtClean="0">
                <a:latin typeface="華康新特圓體" panose="020F0909000000000000" pitchFamily="49" charset="-120"/>
                <a:ea typeface="華康新特圓體" panose="020F0909000000000000" pitchFamily="49" charset="-120"/>
              </a:rPr>
            </a:br>
            <a:endParaRPr lang="zh-TW" altLang="en-US" sz="4000" dirty="0">
              <a:latin typeface="華康新特圓體" panose="020F0909000000000000" pitchFamily="49" charset="-120"/>
              <a:ea typeface="華康新特圓體" panose="020F0909000000000000" pitchFamily="49" charset="-120"/>
            </a:endParaRPr>
          </a:p>
        </p:txBody>
      </p:sp>
      <p:pic>
        <p:nvPicPr>
          <p:cNvPr id="10" name="圖片 9"/>
          <p:cNvPicPr>
            <a:picLocks noChangeAspect="1"/>
          </p:cNvPicPr>
          <p:nvPr/>
        </p:nvPicPr>
        <p:blipFill rotWithShape="1">
          <a:blip r:embed="rId3" cstate="print">
            <a:extLst>
              <a:ext uri="{28A0092B-C50C-407E-A947-70E740481C1C}">
                <a14:useLocalDpi xmlns:a14="http://schemas.microsoft.com/office/drawing/2010/main" val="0"/>
              </a:ext>
            </a:extLst>
          </a:blip>
          <a:srcRect l="14811" t="26058" r="13912" b="36531"/>
          <a:stretch/>
        </p:blipFill>
        <p:spPr>
          <a:xfrm>
            <a:off x="7458790" y="2362301"/>
            <a:ext cx="3290113" cy="3453708"/>
          </a:xfrm>
          <a:prstGeom prst="rect">
            <a:avLst/>
          </a:prstGeom>
        </p:spPr>
      </p:pic>
      <p:cxnSp>
        <p:nvCxnSpPr>
          <p:cNvPr id="11" name="直線接點 10"/>
          <p:cNvCxnSpPr/>
          <p:nvPr/>
        </p:nvCxnSpPr>
        <p:spPr>
          <a:xfrm flipV="1">
            <a:off x="6624089" y="2362301"/>
            <a:ext cx="834702" cy="75303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6616137" y="5096422"/>
            <a:ext cx="842652" cy="71958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605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ctrTitle"/>
          </p:nvPr>
        </p:nvSpPr>
        <p:spPr>
          <a:xfrm>
            <a:off x="1524000" y="1122362"/>
            <a:ext cx="9144000" cy="3106737"/>
          </a:xfrm>
        </p:spPr>
        <p:txBody>
          <a:bodyPr>
            <a:normAutofit/>
          </a:bodyPr>
          <a:lstStyle/>
          <a:p>
            <a:pPr>
              <a:tabLst>
                <a:tab pos="533400" algn="l"/>
              </a:tabLst>
            </a:pPr>
            <a:r>
              <a:rPr lang="en-US" altLang="zh-TW" sz="8800" dirty="0" smtClean="0">
                <a:latin typeface="華康新特圓體" panose="020F0909000000000000" pitchFamily="49" charset="-120"/>
                <a:ea typeface="華康新特圓體" panose="020F0909000000000000" pitchFamily="49" charset="-120"/>
              </a:rPr>
              <a:t>01</a:t>
            </a:r>
            <a:r>
              <a:rPr lang="en-US" altLang="zh-TW" sz="8800" dirty="0">
                <a:latin typeface="華康新特圓體" panose="020F0909000000000000" pitchFamily="49" charset="-120"/>
                <a:ea typeface="華康新特圓體" panose="020F0909000000000000" pitchFamily="49" charset="-120"/>
              </a:rPr>
              <a:t/>
            </a:r>
            <a:br>
              <a:rPr lang="en-US" altLang="zh-TW" sz="8800" dirty="0">
                <a:latin typeface="華康新特圓體" panose="020F0909000000000000" pitchFamily="49" charset="-120"/>
                <a:ea typeface="華康新特圓體" panose="020F0909000000000000" pitchFamily="49" charset="-120"/>
              </a:rPr>
            </a:br>
            <a:r>
              <a:rPr lang="zh-TW" altLang="en-US" sz="8800" dirty="0" smtClean="0">
                <a:latin typeface="華康新特圓體" panose="020F0909000000000000" pitchFamily="49" charset="-120"/>
                <a:ea typeface="華康新特圓體" panose="020F0909000000000000" pitchFamily="49" charset="-120"/>
              </a:rPr>
              <a:t>研究背景</a:t>
            </a:r>
            <a:endParaRPr lang="zh-TW" altLang="en-US" sz="8800" dirty="0">
              <a:latin typeface="華康新特圓體" panose="020F0909000000000000" pitchFamily="49" charset="-120"/>
              <a:ea typeface="華康新特圓體" panose="020F0909000000000000" pitchFamily="49" charset="-120"/>
            </a:endParaRPr>
          </a:p>
        </p:txBody>
      </p:sp>
      <p:sp>
        <p:nvSpPr>
          <p:cNvPr id="11" name="Freeform 5"/>
          <p:cNvSpPr>
            <a:spLocks/>
          </p:cNvSpPr>
          <p:nvPr/>
        </p:nvSpPr>
        <p:spPr bwMode="auto">
          <a:xfrm>
            <a:off x="-21417" y="5908676"/>
            <a:ext cx="2663017" cy="949325"/>
          </a:xfrm>
          <a:custGeom>
            <a:avLst/>
            <a:gdLst>
              <a:gd name="T0" fmla="*/ 0 w 733"/>
              <a:gd name="T1" fmla="*/ 307 h 307"/>
              <a:gd name="T2" fmla="*/ 733 w 733"/>
              <a:gd name="T3" fmla="*/ 307 h 307"/>
              <a:gd name="T4" fmla="*/ 587 w 733"/>
              <a:gd name="T5" fmla="*/ 190 h 307"/>
              <a:gd name="T6" fmla="*/ 587 w 733"/>
              <a:gd name="T7" fmla="*/ 185 h 307"/>
              <a:gd name="T8" fmla="*/ 367 w 733"/>
              <a:gd name="T9" fmla="*/ 0 h 307"/>
              <a:gd name="T10" fmla="*/ 147 w 733"/>
              <a:gd name="T11" fmla="*/ 185 h 307"/>
              <a:gd name="T12" fmla="*/ 147 w 733"/>
              <a:gd name="T13" fmla="*/ 190 h 307"/>
              <a:gd name="T14" fmla="*/ 0 w 733"/>
              <a:gd name="T15" fmla="*/ 307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3" h="307">
                <a:moveTo>
                  <a:pt x="0" y="307"/>
                </a:moveTo>
                <a:cubicBezTo>
                  <a:pt x="733" y="307"/>
                  <a:pt x="733" y="307"/>
                  <a:pt x="733" y="307"/>
                </a:cubicBezTo>
                <a:cubicBezTo>
                  <a:pt x="713" y="249"/>
                  <a:pt x="657" y="204"/>
                  <a:pt x="587" y="190"/>
                </a:cubicBezTo>
                <a:cubicBezTo>
                  <a:pt x="587" y="188"/>
                  <a:pt x="587" y="187"/>
                  <a:pt x="587" y="185"/>
                </a:cubicBezTo>
                <a:cubicBezTo>
                  <a:pt x="587" y="83"/>
                  <a:pt x="488" y="0"/>
                  <a:pt x="367" y="0"/>
                </a:cubicBezTo>
                <a:cubicBezTo>
                  <a:pt x="245" y="0"/>
                  <a:pt x="147" y="83"/>
                  <a:pt x="147" y="185"/>
                </a:cubicBezTo>
                <a:cubicBezTo>
                  <a:pt x="147" y="187"/>
                  <a:pt x="147" y="188"/>
                  <a:pt x="147" y="190"/>
                </a:cubicBezTo>
                <a:cubicBezTo>
                  <a:pt x="77" y="204"/>
                  <a:pt x="21" y="249"/>
                  <a:pt x="0" y="307"/>
                </a:cubicBezTo>
                <a:close/>
              </a:path>
            </a:pathLst>
          </a:custGeom>
          <a:solidFill>
            <a:srgbClr val="0A96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31"/>
          <p:cNvSpPr>
            <a:spLocks/>
          </p:cNvSpPr>
          <p:nvPr/>
        </p:nvSpPr>
        <p:spPr bwMode="auto">
          <a:xfrm>
            <a:off x="3454400" y="6332541"/>
            <a:ext cx="908053" cy="525463"/>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0A96B7"/>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6"/>
          <p:cNvSpPr>
            <a:spLocks/>
          </p:cNvSpPr>
          <p:nvPr/>
        </p:nvSpPr>
        <p:spPr bwMode="auto">
          <a:xfrm>
            <a:off x="8229600" y="5088455"/>
            <a:ext cx="3961648" cy="1769548"/>
          </a:xfrm>
          <a:custGeom>
            <a:avLst/>
            <a:gdLst>
              <a:gd name="T0" fmla="*/ 1624 w 1624"/>
              <a:gd name="T1" fmla="*/ 0 h 739"/>
              <a:gd name="T2" fmla="*/ 1238 w 1624"/>
              <a:gd name="T3" fmla="*/ 372 h 739"/>
              <a:gd name="T4" fmla="*/ 1238 w 1624"/>
              <a:gd name="T5" fmla="*/ 381 h 739"/>
              <a:gd name="T6" fmla="*/ 936 w 1624"/>
              <a:gd name="T7" fmla="*/ 638 h 739"/>
              <a:gd name="T8" fmla="*/ 787 w 1624"/>
              <a:gd name="T9" fmla="*/ 556 h 739"/>
              <a:gd name="T10" fmla="*/ 787 w 1624"/>
              <a:gd name="T11" fmla="*/ 550 h 739"/>
              <a:gd name="T12" fmla="*/ 494 w 1624"/>
              <a:gd name="T13" fmla="*/ 304 h 739"/>
              <a:gd name="T14" fmla="*/ 201 w 1624"/>
              <a:gd name="T15" fmla="*/ 550 h 739"/>
              <a:gd name="T16" fmla="*/ 202 w 1624"/>
              <a:gd name="T17" fmla="*/ 556 h 739"/>
              <a:gd name="T18" fmla="*/ 0 w 1624"/>
              <a:gd name="T19" fmla="*/ 739 h 739"/>
              <a:gd name="T20" fmla="*/ 1624 w 1624"/>
              <a:gd name="T21" fmla="*/ 739 h 739"/>
              <a:gd name="T22" fmla="*/ 1624 w 1624"/>
              <a:gd name="T23" fmla="*/ 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4" h="739">
                <a:moveTo>
                  <a:pt x="1624" y="0"/>
                </a:moveTo>
                <a:cubicBezTo>
                  <a:pt x="1406" y="25"/>
                  <a:pt x="1238" y="182"/>
                  <a:pt x="1238" y="372"/>
                </a:cubicBezTo>
                <a:cubicBezTo>
                  <a:pt x="1238" y="375"/>
                  <a:pt x="1238" y="378"/>
                  <a:pt x="1238" y="381"/>
                </a:cubicBezTo>
                <a:cubicBezTo>
                  <a:pt x="1089" y="412"/>
                  <a:pt x="971" y="512"/>
                  <a:pt x="936" y="638"/>
                </a:cubicBezTo>
                <a:cubicBezTo>
                  <a:pt x="899" y="598"/>
                  <a:pt x="847" y="568"/>
                  <a:pt x="787" y="556"/>
                </a:cubicBezTo>
                <a:cubicBezTo>
                  <a:pt x="787" y="554"/>
                  <a:pt x="787" y="552"/>
                  <a:pt x="787" y="550"/>
                </a:cubicBezTo>
                <a:cubicBezTo>
                  <a:pt x="787" y="414"/>
                  <a:pt x="656" y="304"/>
                  <a:pt x="494" y="304"/>
                </a:cubicBezTo>
                <a:cubicBezTo>
                  <a:pt x="333" y="304"/>
                  <a:pt x="201" y="414"/>
                  <a:pt x="201" y="550"/>
                </a:cubicBezTo>
                <a:cubicBezTo>
                  <a:pt x="201" y="552"/>
                  <a:pt x="202" y="554"/>
                  <a:pt x="202" y="556"/>
                </a:cubicBezTo>
                <a:cubicBezTo>
                  <a:pt x="98" y="577"/>
                  <a:pt x="17" y="650"/>
                  <a:pt x="0" y="739"/>
                </a:cubicBezTo>
                <a:cubicBezTo>
                  <a:pt x="1624" y="739"/>
                  <a:pt x="1624" y="739"/>
                  <a:pt x="1624" y="739"/>
                </a:cubicBezTo>
                <a:lnTo>
                  <a:pt x="1624" y="0"/>
                </a:lnTo>
                <a:close/>
              </a:path>
            </a:pathLst>
          </a:custGeom>
          <a:solidFill>
            <a:srgbClr val="0A96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
          <p:cNvSpPr>
            <a:spLocks/>
          </p:cNvSpPr>
          <p:nvPr/>
        </p:nvSpPr>
        <p:spPr bwMode="auto">
          <a:xfrm>
            <a:off x="10696332" y="3175"/>
            <a:ext cx="1524000" cy="941388"/>
          </a:xfrm>
          <a:custGeom>
            <a:avLst/>
            <a:gdLst>
              <a:gd name="T0" fmla="*/ 135 w 484"/>
              <a:gd name="T1" fmla="*/ 0 h 304"/>
              <a:gd name="T2" fmla="*/ 134 w 484"/>
              <a:gd name="T3" fmla="*/ 14 h 304"/>
              <a:gd name="T4" fmla="*/ 134 w 484"/>
              <a:gd name="T5" fmla="*/ 18 h 304"/>
              <a:gd name="T6" fmla="*/ 0 w 484"/>
              <a:gd name="T7" fmla="*/ 161 h 304"/>
              <a:gd name="T8" fmla="*/ 153 w 484"/>
              <a:gd name="T9" fmla="*/ 304 h 304"/>
              <a:gd name="T10" fmla="*/ 484 w 484"/>
              <a:gd name="T11" fmla="*/ 304 h 304"/>
              <a:gd name="T12" fmla="*/ 484 w 484"/>
              <a:gd name="T13" fmla="*/ 0 h 304"/>
              <a:gd name="T14" fmla="*/ 135 w 484"/>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4" h="304">
                <a:moveTo>
                  <a:pt x="135" y="0"/>
                </a:moveTo>
                <a:cubicBezTo>
                  <a:pt x="134" y="5"/>
                  <a:pt x="134" y="9"/>
                  <a:pt x="134" y="14"/>
                </a:cubicBezTo>
                <a:cubicBezTo>
                  <a:pt x="134" y="15"/>
                  <a:pt x="134" y="17"/>
                  <a:pt x="134" y="18"/>
                </a:cubicBezTo>
                <a:cubicBezTo>
                  <a:pt x="57" y="34"/>
                  <a:pt x="0" y="92"/>
                  <a:pt x="0" y="161"/>
                </a:cubicBezTo>
                <a:cubicBezTo>
                  <a:pt x="0" y="235"/>
                  <a:pt x="67" y="304"/>
                  <a:pt x="153" y="304"/>
                </a:cubicBezTo>
                <a:cubicBezTo>
                  <a:pt x="484" y="304"/>
                  <a:pt x="484" y="304"/>
                  <a:pt x="484" y="304"/>
                </a:cubicBezTo>
                <a:cubicBezTo>
                  <a:pt x="484" y="0"/>
                  <a:pt x="484" y="0"/>
                  <a:pt x="484" y="0"/>
                </a:cubicBezTo>
                <a:lnTo>
                  <a:pt x="135" y="0"/>
                </a:lnTo>
                <a:close/>
              </a:path>
            </a:pathLst>
          </a:custGeom>
          <a:solidFill>
            <a:srgbClr val="92DE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32"/>
          <p:cNvSpPr>
            <a:spLocks/>
          </p:cNvSpPr>
          <p:nvPr/>
        </p:nvSpPr>
        <p:spPr bwMode="auto">
          <a:xfrm>
            <a:off x="812800" y="5105400"/>
            <a:ext cx="528869" cy="381000"/>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40"/>
          <p:cNvSpPr>
            <a:spLocks/>
          </p:cNvSpPr>
          <p:nvPr/>
        </p:nvSpPr>
        <p:spPr bwMode="auto">
          <a:xfrm>
            <a:off x="538458" y="457204"/>
            <a:ext cx="1591090" cy="1066796"/>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33"/>
          <p:cNvSpPr>
            <a:spLocks/>
          </p:cNvSpPr>
          <p:nvPr/>
        </p:nvSpPr>
        <p:spPr bwMode="auto">
          <a:xfrm>
            <a:off x="187684" y="2918055"/>
            <a:ext cx="1039112" cy="695309"/>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FFA360"/>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3"/>
          <p:cNvSpPr>
            <a:spLocks/>
          </p:cNvSpPr>
          <p:nvPr/>
        </p:nvSpPr>
        <p:spPr bwMode="auto">
          <a:xfrm>
            <a:off x="4883156" y="213220"/>
            <a:ext cx="704845" cy="472585"/>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FFA360"/>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9" name="圖片 18"/>
          <p:cNvPicPr>
            <a:picLocks noChangeAspect="1"/>
          </p:cNvPicPr>
          <p:nvPr/>
        </p:nvPicPr>
        <p:blipFill>
          <a:blip r:embed="rId3"/>
          <a:stretch>
            <a:fillRect/>
          </a:stretch>
        </p:blipFill>
        <p:spPr>
          <a:xfrm>
            <a:off x="10793959" y="3638551"/>
            <a:ext cx="713294" cy="475529"/>
          </a:xfrm>
          <a:prstGeom prst="rect">
            <a:avLst/>
          </a:prstGeom>
        </p:spPr>
      </p:pic>
      <p:sp>
        <p:nvSpPr>
          <p:cNvPr id="20" name="Freeform 8"/>
          <p:cNvSpPr>
            <a:spLocks/>
          </p:cNvSpPr>
          <p:nvPr/>
        </p:nvSpPr>
        <p:spPr bwMode="auto">
          <a:xfrm>
            <a:off x="8988006" y="990602"/>
            <a:ext cx="1501153" cy="1011857"/>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3871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838200" y="282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4800" dirty="0" smtClean="0">
                <a:latin typeface="華康新特圓體" panose="020F0909000000000000" pitchFamily="49" charset="-120"/>
                <a:ea typeface="華康新特圓體" panose="020F0909000000000000" pitchFamily="49" charset="-120"/>
              </a:rPr>
              <a:t>系統特色</a:t>
            </a:r>
            <a:r>
              <a:rPr lang="en-US" altLang="zh-TW" sz="4800" dirty="0">
                <a:latin typeface="華康新特圓體" panose="020F0909000000000000" pitchFamily="49" charset="-120"/>
                <a:ea typeface="華康新特圓體" panose="020F0909000000000000" pitchFamily="49" charset="-120"/>
              </a:rPr>
              <a:t>(Mine)</a:t>
            </a:r>
            <a:endParaRPr lang="zh-TW" altLang="en-US" sz="4800" dirty="0">
              <a:latin typeface="華康新特圓體" panose="020F0909000000000000" pitchFamily="49" charset="-120"/>
              <a:ea typeface="華康新特圓體" panose="020F0909000000000000" pitchFamily="49" charset="-120"/>
            </a:endParaRPr>
          </a:p>
        </p:txBody>
      </p:sp>
      <p:pic>
        <p:nvPicPr>
          <p:cNvPr id="6" name="圖片 5"/>
          <p:cNvPicPr>
            <a:picLocks noChangeAspect="1"/>
          </p:cNvPicPr>
          <p:nvPr/>
        </p:nvPicPr>
        <p:blipFill rotWithShape="1">
          <a:blip r:embed="rId3" cstate="print">
            <a:extLst>
              <a:ext uri="{28A0092B-C50C-407E-A947-70E740481C1C}">
                <a14:useLocalDpi xmlns:a14="http://schemas.microsoft.com/office/drawing/2010/main" val="0"/>
              </a:ext>
            </a:extLst>
          </a:blip>
          <a:srcRect t="3350" b="6928"/>
          <a:stretch/>
        </p:blipFill>
        <p:spPr>
          <a:xfrm>
            <a:off x="4252709" y="1823478"/>
            <a:ext cx="2700000" cy="4844955"/>
          </a:xfrm>
          <a:prstGeom prst="rect">
            <a:avLst/>
          </a:prstGeom>
        </p:spPr>
      </p:pic>
      <p:pic>
        <p:nvPicPr>
          <p:cNvPr id="9" name="圖片 8"/>
          <p:cNvPicPr>
            <a:picLocks noChangeAspect="1"/>
          </p:cNvPicPr>
          <p:nvPr/>
        </p:nvPicPr>
        <p:blipFill rotWithShape="1">
          <a:blip r:embed="rId4" cstate="print">
            <a:extLst>
              <a:ext uri="{28A0092B-C50C-407E-A947-70E740481C1C}">
                <a14:useLocalDpi xmlns:a14="http://schemas.microsoft.com/office/drawing/2010/main" val="0"/>
              </a:ext>
            </a:extLst>
          </a:blip>
          <a:srcRect t="3371" b="7035"/>
          <a:stretch/>
        </p:blipFill>
        <p:spPr>
          <a:xfrm>
            <a:off x="922424" y="1826891"/>
            <a:ext cx="2700000" cy="4838131"/>
          </a:xfrm>
          <a:prstGeom prst="rect">
            <a:avLst/>
          </a:prstGeom>
        </p:spPr>
      </p:pic>
      <p:pic>
        <p:nvPicPr>
          <p:cNvPr id="10" name="圖片 9"/>
          <p:cNvPicPr>
            <a:picLocks noChangeAspect="1"/>
          </p:cNvPicPr>
          <p:nvPr/>
        </p:nvPicPr>
        <p:blipFill rotWithShape="1">
          <a:blip r:embed="rId5">
            <a:extLst>
              <a:ext uri="{28A0092B-C50C-407E-A947-70E740481C1C}">
                <a14:useLocalDpi xmlns:a14="http://schemas.microsoft.com/office/drawing/2010/main" val="0"/>
              </a:ext>
            </a:extLst>
          </a:blip>
          <a:srcRect r="37163"/>
          <a:stretch/>
        </p:blipFill>
        <p:spPr>
          <a:xfrm>
            <a:off x="7705224" y="1810527"/>
            <a:ext cx="3732800" cy="2466006"/>
          </a:xfrm>
          <a:prstGeom prst="rect">
            <a:avLst/>
          </a:prstGeom>
          <a:ln>
            <a:solidFill>
              <a:schemeClr val="bg2">
                <a:lumMod val="50000"/>
              </a:schemeClr>
            </a:solidFill>
          </a:ln>
        </p:spPr>
      </p:pic>
      <p:sp>
        <p:nvSpPr>
          <p:cNvPr id="11" name="矩形 10"/>
          <p:cNvSpPr/>
          <p:nvPr/>
        </p:nvSpPr>
        <p:spPr>
          <a:xfrm>
            <a:off x="3103649" y="5808244"/>
            <a:ext cx="547350" cy="514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p:cNvCxnSpPr/>
          <p:nvPr/>
        </p:nvCxnSpPr>
        <p:spPr>
          <a:xfrm>
            <a:off x="6569849" y="3576512"/>
            <a:ext cx="1135375" cy="83588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6569849" y="4905851"/>
            <a:ext cx="1135375" cy="175917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內容版面配置區 2"/>
          <p:cNvSpPr>
            <a:spLocks noGrp="1"/>
          </p:cNvSpPr>
          <p:nvPr>
            <p:ph idx="1"/>
          </p:nvPr>
        </p:nvSpPr>
        <p:spPr>
          <a:xfrm>
            <a:off x="838200" y="1222458"/>
            <a:ext cx="10515600" cy="1206333"/>
          </a:xfrm>
        </p:spPr>
        <p:txBody>
          <a:bodyPr>
            <a:normAutofit/>
          </a:bodyPr>
          <a:lstStyle/>
          <a:p>
            <a:pPr marL="0" indent="0">
              <a:buNone/>
            </a:pPr>
            <a:r>
              <a:rPr lang="zh-TW" altLang="en-US" sz="3200" dirty="0">
                <a:latin typeface="華康新特圓體" panose="020F0909000000000000" pitchFamily="49" charset="-120"/>
                <a:ea typeface="華康新特圓體" panose="020F0909000000000000" pitchFamily="49" charset="-120"/>
              </a:rPr>
              <a:t>三</a:t>
            </a:r>
            <a:r>
              <a:rPr lang="zh-TW" altLang="en-US" sz="3200" dirty="0" smtClean="0">
                <a:latin typeface="華康新特圓體" panose="020F0909000000000000" pitchFamily="49" charset="-120"/>
                <a:ea typeface="華康新特圓體" panose="020F0909000000000000" pitchFamily="49" charset="-120"/>
              </a:rPr>
              <a:t>、圖片辨識功能</a:t>
            </a:r>
            <a:r>
              <a:rPr lang="en-US" altLang="zh-TW" sz="4000" dirty="0" smtClean="0">
                <a:latin typeface="華康新特圓體" panose="020F0909000000000000" pitchFamily="49" charset="-120"/>
                <a:ea typeface="華康新特圓體" panose="020F0909000000000000" pitchFamily="49" charset="-120"/>
              </a:rPr>
              <a:t/>
            </a:r>
            <a:br>
              <a:rPr lang="en-US" altLang="zh-TW" sz="4000" dirty="0" smtClean="0">
                <a:latin typeface="華康新特圓體" panose="020F0909000000000000" pitchFamily="49" charset="-120"/>
                <a:ea typeface="華康新特圓體" panose="020F0909000000000000" pitchFamily="49" charset="-120"/>
              </a:rPr>
            </a:br>
            <a:endParaRPr lang="zh-TW" altLang="en-US" sz="4000" dirty="0">
              <a:latin typeface="華康新特圓體" panose="020F0909000000000000" pitchFamily="49" charset="-120"/>
              <a:ea typeface="華康新特圓體" panose="020F0909000000000000" pitchFamily="49" charset="-120"/>
            </a:endParaRPr>
          </a:p>
        </p:txBody>
      </p:sp>
      <p:pic>
        <p:nvPicPr>
          <p:cNvPr id="20" name="圖片 19"/>
          <p:cNvPicPr>
            <a:picLocks noChangeAspect="1"/>
          </p:cNvPicPr>
          <p:nvPr/>
        </p:nvPicPr>
        <p:blipFill rotWithShape="1">
          <a:blip r:embed="rId6">
            <a:extLst>
              <a:ext uri="{28A0092B-C50C-407E-A947-70E740481C1C}">
                <a14:useLocalDpi xmlns:a14="http://schemas.microsoft.com/office/drawing/2010/main" val="0"/>
              </a:ext>
            </a:extLst>
          </a:blip>
          <a:srcRect l="23744" t="37566" r="13246" b="37741"/>
          <a:stretch/>
        </p:blipFill>
        <p:spPr>
          <a:xfrm>
            <a:off x="7705224" y="4414090"/>
            <a:ext cx="3586849" cy="2250932"/>
          </a:xfrm>
          <a:prstGeom prst="rect">
            <a:avLst/>
          </a:prstGeom>
        </p:spPr>
      </p:pic>
    </p:spTree>
    <p:extLst>
      <p:ext uri="{BB962C8B-B14F-4D97-AF65-F5344CB8AC3E}">
        <p14:creationId xmlns:p14="http://schemas.microsoft.com/office/powerpoint/2010/main" val="167187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22" presetClass="entr" presetSubtype="8"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8"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250"/>
                                        <p:tgtEl>
                                          <p:spTgt spid="16"/>
                                        </p:tgtEl>
                                      </p:cBhvr>
                                    </p:animEffect>
                                  </p:childTnLst>
                                </p:cTn>
                              </p:par>
                            </p:childTnLst>
                          </p:cTn>
                        </p:par>
                        <p:par>
                          <p:cTn id="17" fill="hold">
                            <p:stCondLst>
                              <p:cond delay="250"/>
                            </p:stCondLst>
                            <p:childTnLst>
                              <p:par>
                                <p:cTn id="18" presetID="22" presetClass="entr" presetSubtype="8"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838200" y="282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4800" dirty="0" smtClean="0">
                <a:latin typeface="華康新特圓體" panose="020F0909000000000000" pitchFamily="49" charset="-120"/>
                <a:ea typeface="華康新特圓體" panose="020F0909000000000000" pitchFamily="49" charset="-120"/>
              </a:rPr>
              <a:t>系統特色</a:t>
            </a:r>
            <a:r>
              <a:rPr lang="en-US" altLang="zh-TW" sz="4800" dirty="0">
                <a:latin typeface="華康新特圓體" panose="020F0909000000000000" pitchFamily="49" charset="-120"/>
                <a:ea typeface="華康新特圓體" panose="020F0909000000000000" pitchFamily="49" charset="-120"/>
              </a:rPr>
              <a:t>(Mine)</a:t>
            </a:r>
            <a:endParaRPr lang="zh-TW" altLang="en-US" sz="4800" dirty="0">
              <a:latin typeface="華康新特圓體" panose="020F0909000000000000" pitchFamily="49" charset="-120"/>
              <a:ea typeface="華康新特圓體" panose="020F0909000000000000" pitchFamily="49" charset="-120"/>
            </a:endParaRPr>
          </a:p>
        </p:txBody>
      </p:sp>
      <p:pic>
        <p:nvPicPr>
          <p:cNvPr id="7" name="圖片 6"/>
          <p:cNvPicPr>
            <a:picLocks noChangeAspect="1"/>
          </p:cNvPicPr>
          <p:nvPr/>
        </p:nvPicPr>
        <p:blipFill rotWithShape="1">
          <a:blip r:embed="rId3" cstate="print">
            <a:extLst>
              <a:ext uri="{28A0092B-C50C-407E-A947-70E740481C1C}">
                <a14:useLocalDpi xmlns:a14="http://schemas.microsoft.com/office/drawing/2010/main" val="0"/>
              </a:ext>
            </a:extLst>
          </a:blip>
          <a:srcRect t="3357" b="7048"/>
          <a:stretch/>
        </p:blipFill>
        <p:spPr>
          <a:xfrm>
            <a:off x="4746000" y="1857522"/>
            <a:ext cx="2700000" cy="4838132"/>
          </a:xfrm>
          <a:prstGeom prst="rect">
            <a:avLst/>
          </a:prstGeom>
        </p:spPr>
      </p:pic>
      <p:pic>
        <p:nvPicPr>
          <p:cNvPr id="8" name="圖片 7"/>
          <p:cNvPicPr>
            <a:picLocks noChangeAspect="1"/>
          </p:cNvPicPr>
          <p:nvPr/>
        </p:nvPicPr>
        <p:blipFill rotWithShape="1">
          <a:blip r:embed="rId4" cstate="print">
            <a:extLst>
              <a:ext uri="{28A0092B-C50C-407E-A947-70E740481C1C}">
                <a14:useLocalDpi xmlns:a14="http://schemas.microsoft.com/office/drawing/2010/main" val="0"/>
              </a:ext>
            </a:extLst>
          </a:blip>
          <a:srcRect t="3328" b="7077"/>
          <a:stretch/>
        </p:blipFill>
        <p:spPr>
          <a:xfrm>
            <a:off x="1077063" y="1857523"/>
            <a:ext cx="2700000" cy="4838131"/>
          </a:xfrm>
          <a:prstGeom prst="rect">
            <a:avLst/>
          </a:prstGeom>
        </p:spPr>
      </p:pic>
      <p:sp>
        <p:nvSpPr>
          <p:cNvPr id="11" name="內容版面配置區 2"/>
          <p:cNvSpPr>
            <a:spLocks noGrp="1"/>
          </p:cNvSpPr>
          <p:nvPr>
            <p:ph idx="1"/>
          </p:nvPr>
        </p:nvSpPr>
        <p:spPr>
          <a:xfrm>
            <a:off x="838200" y="1222458"/>
            <a:ext cx="10515600" cy="1206333"/>
          </a:xfrm>
        </p:spPr>
        <p:txBody>
          <a:bodyPr>
            <a:normAutofit/>
          </a:bodyPr>
          <a:lstStyle/>
          <a:p>
            <a:pPr marL="0" indent="0">
              <a:buNone/>
            </a:pPr>
            <a:r>
              <a:rPr lang="zh-TW" altLang="en-US" sz="3200" dirty="0">
                <a:latin typeface="華康新特圓體" panose="020F0909000000000000" pitchFamily="49" charset="-120"/>
                <a:ea typeface="華康新特圓體" panose="020F0909000000000000" pitchFamily="49" charset="-120"/>
              </a:rPr>
              <a:t>三</a:t>
            </a:r>
            <a:r>
              <a:rPr lang="zh-TW" altLang="en-US" sz="3200" dirty="0" smtClean="0">
                <a:latin typeface="華康新特圓體" panose="020F0909000000000000" pitchFamily="49" charset="-120"/>
                <a:ea typeface="華康新特圓體" panose="020F0909000000000000" pitchFamily="49" charset="-120"/>
              </a:rPr>
              <a:t>、圖片辨識功能</a:t>
            </a:r>
            <a:r>
              <a:rPr lang="en-US" altLang="zh-TW" sz="4000" dirty="0" smtClean="0">
                <a:latin typeface="華康新特圓體" panose="020F0909000000000000" pitchFamily="49" charset="-120"/>
                <a:ea typeface="華康新特圓體" panose="020F0909000000000000" pitchFamily="49" charset="-120"/>
              </a:rPr>
              <a:t/>
            </a:r>
            <a:br>
              <a:rPr lang="en-US" altLang="zh-TW" sz="4000" dirty="0" smtClean="0">
                <a:latin typeface="華康新特圓體" panose="020F0909000000000000" pitchFamily="49" charset="-120"/>
                <a:ea typeface="華康新特圓體" panose="020F0909000000000000" pitchFamily="49" charset="-120"/>
              </a:rPr>
            </a:br>
            <a:endParaRPr lang="zh-TW" altLang="en-US" sz="4000" dirty="0">
              <a:latin typeface="華康新特圓體" panose="020F0909000000000000" pitchFamily="49" charset="-120"/>
              <a:ea typeface="華康新特圓體" panose="020F0909000000000000" pitchFamily="49" charset="-120"/>
            </a:endParaRPr>
          </a:p>
        </p:txBody>
      </p:sp>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4937" y="1857522"/>
            <a:ext cx="2709774" cy="4838400"/>
          </a:xfrm>
          <a:prstGeom prst="rect">
            <a:avLst/>
          </a:prstGeom>
        </p:spPr>
      </p:pic>
      <p:pic>
        <p:nvPicPr>
          <p:cNvPr id="14" name="圖片 13"/>
          <p:cNvPicPr>
            <a:picLocks noChangeAspect="1"/>
          </p:cNvPicPr>
          <p:nvPr/>
        </p:nvPicPr>
        <p:blipFill rotWithShape="1">
          <a:blip r:embed="rId5">
            <a:extLst>
              <a:ext uri="{28A0092B-C50C-407E-A947-70E740481C1C}">
                <a14:useLocalDpi xmlns:a14="http://schemas.microsoft.com/office/drawing/2010/main" val="0"/>
              </a:ext>
            </a:extLst>
          </a:blip>
          <a:srcRect l="11859" t="24760" r="11627" b="16345"/>
          <a:stretch/>
        </p:blipFill>
        <p:spPr>
          <a:xfrm>
            <a:off x="8725427" y="3051544"/>
            <a:ext cx="2073350" cy="2849526"/>
          </a:xfrm>
          <a:prstGeom prst="rect">
            <a:avLst/>
          </a:prstGeom>
        </p:spPr>
      </p:pic>
    </p:spTree>
    <p:extLst>
      <p:ext uri="{BB962C8B-B14F-4D97-AF65-F5344CB8AC3E}">
        <p14:creationId xmlns:p14="http://schemas.microsoft.com/office/powerpoint/2010/main" val="164143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25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838200" y="282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4800" dirty="0" smtClean="0">
                <a:latin typeface="華康新特圓體" panose="020F0909000000000000" pitchFamily="49" charset="-120"/>
                <a:ea typeface="華康新特圓體" panose="020F0909000000000000" pitchFamily="49" charset="-120"/>
              </a:rPr>
              <a:t>系統特色</a:t>
            </a:r>
            <a:r>
              <a:rPr lang="en-US" altLang="zh-TW" sz="4800" dirty="0" smtClean="0">
                <a:latin typeface="華康新特圓體" panose="020F0909000000000000" pitchFamily="49" charset="-120"/>
                <a:ea typeface="華康新特圓體" panose="020F0909000000000000" pitchFamily="49" charset="-120"/>
              </a:rPr>
              <a:t>(</a:t>
            </a:r>
            <a:r>
              <a:rPr lang="en-US" altLang="zh-TW" sz="4800" dirty="0" err="1" smtClean="0">
                <a:latin typeface="華康新特圓體" panose="020F0909000000000000" pitchFamily="49" charset="-120"/>
                <a:ea typeface="華康新特圓體" panose="020F0909000000000000" pitchFamily="49" charset="-120"/>
              </a:rPr>
              <a:t>RateUs</a:t>
            </a:r>
            <a:r>
              <a:rPr lang="en-US" altLang="zh-TW" sz="4800" dirty="0" smtClean="0">
                <a:latin typeface="華康新特圓體" panose="020F0909000000000000" pitchFamily="49" charset="-120"/>
                <a:ea typeface="華康新特圓體" panose="020F0909000000000000" pitchFamily="49" charset="-120"/>
              </a:rPr>
              <a:t>)</a:t>
            </a:r>
            <a:endParaRPr lang="zh-TW" altLang="en-US" sz="4800" dirty="0">
              <a:latin typeface="華康新特圓體" panose="020F0909000000000000" pitchFamily="49" charset="-120"/>
              <a:ea typeface="華康新特圓體" panose="020F0909000000000000" pitchFamily="49" charset="-120"/>
            </a:endParaRPr>
          </a:p>
        </p:txBody>
      </p:sp>
      <p:pic>
        <p:nvPicPr>
          <p:cNvPr id="7" name="圖片 6"/>
          <p:cNvPicPr>
            <a:picLocks noChangeAspect="1"/>
          </p:cNvPicPr>
          <p:nvPr/>
        </p:nvPicPr>
        <p:blipFill rotWithShape="1">
          <a:blip r:embed="rId3" cstate="print">
            <a:extLst>
              <a:ext uri="{28A0092B-C50C-407E-A947-70E740481C1C}">
                <a14:useLocalDpi xmlns:a14="http://schemas.microsoft.com/office/drawing/2010/main" val="0"/>
              </a:ext>
            </a:extLst>
          </a:blip>
          <a:srcRect t="3432" b="6918"/>
          <a:stretch/>
        </p:blipFill>
        <p:spPr>
          <a:xfrm>
            <a:off x="9015915" y="1353804"/>
            <a:ext cx="2630254" cy="4716000"/>
          </a:xfrm>
          <a:prstGeom prst="rect">
            <a:avLst/>
          </a:prstGeom>
        </p:spPr>
      </p:pic>
      <p:pic>
        <p:nvPicPr>
          <p:cNvPr id="8" name="圖片 7"/>
          <p:cNvPicPr>
            <a:picLocks noChangeAspect="1"/>
          </p:cNvPicPr>
          <p:nvPr/>
        </p:nvPicPr>
        <p:blipFill rotWithShape="1">
          <a:blip r:embed="rId4" cstate="print">
            <a:extLst>
              <a:ext uri="{28A0092B-C50C-407E-A947-70E740481C1C}">
                <a14:useLocalDpi xmlns:a14="http://schemas.microsoft.com/office/drawing/2010/main" val="0"/>
              </a:ext>
            </a:extLst>
          </a:blip>
          <a:srcRect l="2667" t="33270" r="2709" b="36945"/>
          <a:stretch/>
        </p:blipFill>
        <p:spPr>
          <a:xfrm>
            <a:off x="6308763" y="2931041"/>
            <a:ext cx="2480400" cy="1561525"/>
          </a:xfrm>
          <a:prstGeom prst="rect">
            <a:avLst/>
          </a:prstGeom>
          <a:ln>
            <a:solidFill>
              <a:schemeClr val="tx1"/>
            </a:solidFill>
          </a:ln>
        </p:spPr>
      </p:pic>
      <p:pic>
        <p:nvPicPr>
          <p:cNvPr id="9" name="圖片 8"/>
          <p:cNvPicPr>
            <a:picLocks noChangeAspect="1"/>
          </p:cNvPicPr>
          <p:nvPr/>
        </p:nvPicPr>
        <p:blipFill rotWithShape="1">
          <a:blip r:embed="rId5" cstate="print">
            <a:extLst>
              <a:ext uri="{28A0092B-C50C-407E-A947-70E740481C1C}">
                <a14:useLocalDpi xmlns:a14="http://schemas.microsoft.com/office/drawing/2010/main" val="0"/>
              </a:ext>
            </a:extLst>
          </a:blip>
          <a:srcRect l="2572" t="29221" r="2644" b="32804"/>
          <a:stretch/>
        </p:blipFill>
        <p:spPr>
          <a:xfrm>
            <a:off x="3530369" y="4077783"/>
            <a:ext cx="2486025" cy="1992021"/>
          </a:xfrm>
          <a:prstGeom prst="rect">
            <a:avLst/>
          </a:prstGeom>
          <a:ln>
            <a:solidFill>
              <a:schemeClr val="tx1"/>
            </a:solidFill>
          </a:ln>
        </p:spPr>
      </p:pic>
      <p:pic>
        <p:nvPicPr>
          <p:cNvPr id="10" name="圖片 9"/>
          <p:cNvPicPr>
            <a:picLocks noChangeAspect="1"/>
          </p:cNvPicPr>
          <p:nvPr/>
        </p:nvPicPr>
        <p:blipFill rotWithShape="1">
          <a:blip r:embed="rId6" cstate="print">
            <a:extLst>
              <a:ext uri="{28A0092B-C50C-407E-A947-70E740481C1C}">
                <a14:useLocalDpi xmlns:a14="http://schemas.microsoft.com/office/drawing/2010/main" val="0"/>
              </a:ext>
            </a:extLst>
          </a:blip>
          <a:srcRect t="3274" b="6903"/>
          <a:stretch/>
        </p:blipFill>
        <p:spPr>
          <a:xfrm>
            <a:off x="612883" y="1353804"/>
            <a:ext cx="2625117" cy="4716000"/>
          </a:xfrm>
          <a:prstGeom prst="rect">
            <a:avLst/>
          </a:prstGeom>
        </p:spPr>
      </p:pic>
      <p:pic>
        <p:nvPicPr>
          <p:cNvPr id="11" name="圖片 10"/>
          <p:cNvPicPr>
            <a:picLocks noChangeAspect="1"/>
          </p:cNvPicPr>
          <p:nvPr/>
        </p:nvPicPr>
        <p:blipFill rotWithShape="1">
          <a:blip r:embed="rId7" cstate="print">
            <a:extLst>
              <a:ext uri="{28A0092B-C50C-407E-A947-70E740481C1C}">
                <a14:useLocalDpi xmlns:a14="http://schemas.microsoft.com/office/drawing/2010/main" val="0"/>
              </a:ext>
            </a:extLst>
          </a:blip>
          <a:srcRect l="2777" t="32068" r="2737" b="35641"/>
          <a:stretch/>
        </p:blipFill>
        <p:spPr>
          <a:xfrm>
            <a:off x="3534450" y="1353804"/>
            <a:ext cx="2481944" cy="1696454"/>
          </a:xfrm>
          <a:prstGeom prst="rect">
            <a:avLst/>
          </a:prstGeom>
          <a:ln>
            <a:solidFill>
              <a:schemeClr val="tx1"/>
            </a:solidFill>
          </a:ln>
        </p:spPr>
      </p:pic>
    </p:spTree>
    <p:extLst>
      <p:ext uri="{BB962C8B-B14F-4D97-AF65-F5344CB8AC3E}">
        <p14:creationId xmlns:p14="http://schemas.microsoft.com/office/powerpoint/2010/main" val="425279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ctrTitle"/>
          </p:nvPr>
        </p:nvSpPr>
        <p:spPr>
          <a:xfrm>
            <a:off x="1341669" y="1122362"/>
            <a:ext cx="9452290" cy="3106737"/>
          </a:xfrm>
        </p:spPr>
        <p:txBody>
          <a:bodyPr>
            <a:normAutofit fontScale="90000"/>
          </a:bodyPr>
          <a:lstStyle/>
          <a:p>
            <a:pPr>
              <a:tabLst>
                <a:tab pos="533400" algn="l"/>
              </a:tabLst>
            </a:pPr>
            <a:r>
              <a:rPr lang="en-US" altLang="zh-TW" sz="8800" dirty="0" smtClean="0">
                <a:latin typeface="華康新特圓體" panose="020F0909000000000000" pitchFamily="49" charset="-120"/>
                <a:ea typeface="華康新特圓體" panose="020F0909000000000000" pitchFamily="49" charset="-120"/>
              </a:rPr>
              <a:t>06</a:t>
            </a:r>
            <a:r>
              <a:rPr lang="en-US" altLang="zh-TW" sz="8800" dirty="0">
                <a:latin typeface="華康新特圓體" panose="020F0909000000000000" pitchFamily="49" charset="-120"/>
                <a:ea typeface="華康新特圓體" panose="020F0909000000000000" pitchFamily="49" charset="-120"/>
              </a:rPr>
              <a:t/>
            </a:r>
            <a:br>
              <a:rPr lang="en-US" altLang="zh-TW" sz="8800" dirty="0">
                <a:latin typeface="華康新特圓體" panose="020F0909000000000000" pitchFamily="49" charset="-120"/>
                <a:ea typeface="華康新特圓體" panose="020F0909000000000000" pitchFamily="49" charset="-120"/>
              </a:rPr>
            </a:br>
            <a:r>
              <a:rPr lang="zh-TW" altLang="en-US" sz="8800" dirty="0" smtClean="0">
                <a:latin typeface="華康新特圓體" panose="020F0909000000000000" pitchFamily="49" charset="-120"/>
                <a:ea typeface="華康新特圓體" panose="020F0909000000000000" pitchFamily="49" charset="-120"/>
              </a:rPr>
              <a:t>系統實作與功能</a:t>
            </a:r>
            <a:r>
              <a:rPr lang="zh-TW" altLang="en-US" sz="8800" dirty="0">
                <a:latin typeface="華康新特圓體" panose="020F0909000000000000" pitchFamily="49" charset="-120"/>
                <a:ea typeface="華康新特圓體" panose="020F0909000000000000" pitchFamily="49" charset="-120"/>
              </a:rPr>
              <a:t>介紹</a:t>
            </a:r>
          </a:p>
        </p:txBody>
      </p:sp>
      <p:sp>
        <p:nvSpPr>
          <p:cNvPr id="11" name="Freeform 5"/>
          <p:cNvSpPr>
            <a:spLocks/>
          </p:cNvSpPr>
          <p:nvPr/>
        </p:nvSpPr>
        <p:spPr bwMode="auto">
          <a:xfrm>
            <a:off x="-21417" y="5908676"/>
            <a:ext cx="2663017" cy="949325"/>
          </a:xfrm>
          <a:custGeom>
            <a:avLst/>
            <a:gdLst>
              <a:gd name="T0" fmla="*/ 0 w 733"/>
              <a:gd name="T1" fmla="*/ 307 h 307"/>
              <a:gd name="T2" fmla="*/ 733 w 733"/>
              <a:gd name="T3" fmla="*/ 307 h 307"/>
              <a:gd name="T4" fmla="*/ 587 w 733"/>
              <a:gd name="T5" fmla="*/ 190 h 307"/>
              <a:gd name="T6" fmla="*/ 587 w 733"/>
              <a:gd name="T7" fmla="*/ 185 h 307"/>
              <a:gd name="T8" fmla="*/ 367 w 733"/>
              <a:gd name="T9" fmla="*/ 0 h 307"/>
              <a:gd name="T10" fmla="*/ 147 w 733"/>
              <a:gd name="T11" fmla="*/ 185 h 307"/>
              <a:gd name="T12" fmla="*/ 147 w 733"/>
              <a:gd name="T13" fmla="*/ 190 h 307"/>
              <a:gd name="T14" fmla="*/ 0 w 733"/>
              <a:gd name="T15" fmla="*/ 307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3" h="307">
                <a:moveTo>
                  <a:pt x="0" y="307"/>
                </a:moveTo>
                <a:cubicBezTo>
                  <a:pt x="733" y="307"/>
                  <a:pt x="733" y="307"/>
                  <a:pt x="733" y="307"/>
                </a:cubicBezTo>
                <a:cubicBezTo>
                  <a:pt x="713" y="249"/>
                  <a:pt x="657" y="204"/>
                  <a:pt x="587" y="190"/>
                </a:cubicBezTo>
                <a:cubicBezTo>
                  <a:pt x="587" y="188"/>
                  <a:pt x="587" y="187"/>
                  <a:pt x="587" y="185"/>
                </a:cubicBezTo>
                <a:cubicBezTo>
                  <a:pt x="587" y="83"/>
                  <a:pt x="488" y="0"/>
                  <a:pt x="367" y="0"/>
                </a:cubicBezTo>
                <a:cubicBezTo>
                  <a:pt x="245" y="0"/>
                  <a:pt x="147" y="83"/>
                  <a:pt x="147" y="185"/>
                </a:cubicBezTo>
                <a:cubicBezTo>
                  <a:pt x="147" y="187"/>
                  <a:pt x="147" y="188"/>
                  <a:pt x="147" y="190"/>
                </a:cubicBezTo>
                <a:cubicBezTo>
                  <a:pt x="77" y="204"/>
                  <a:pt x="21" y="249"/>
                  <a:pt x="0" y="307"/>
                </a:cubicBezTo>
                <a:close/>
              </a:path>
            </a:pathLst>
          </a:custGeom>
          <a:solidFill>
            <a:srgbClr val="0A96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 name="Freeform 31"/>
          <p:cNvSpPr>
            <a:spLocks/>
          </p:cNvSpPr>
          <p:nvPr/>
        </p:nvSpPr>
        <p:spPr bwMode="auto">
          <a:xfrm>
            <a:off x="3454400" y="6332541"/>
            <a:ext cx="908053" cy="525463"/>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0A96B7"/>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6"/>
          <p:cNvSpPr>
            <a:spLocks/>
          </p:cNvSpPr>
          <p:nvPr/>
        </p:nvSpPr>
        <p:spPr bwMode="auto">
          <a:xfrm>
            <a:off x="8229600" y="5088455"/>
            <a:ext cx="3961648" cy="1769548"/>
          </a:xfrm>
          <a:custGeom>
            <a:avLst/>
            <a:gdLst>
              <a:gd name="T0" fmla="*/ 1624 w 1624"/>
              <a:gd name="T1" fmla="*/ 0 h 739"/>
              <a:gd name="T2" fmla="*/ 1238 w 1624"/>
              <a:gd name="T3" fmla="*/ 372 h 739"/>
              <a:gd name="T4" fmla="*/ 1238 w 1624"/>
              <a:gd name="T5" fmla="*/ 381 h 739"/>
              <a:gd name="T6" fmla="*/ 936 w 1624"/>
              <a:gd name="T7" fmla="*/ 638 h 739"/>
              <a:gd name="T8" fmla="*/ 787 w 1624"/>
              <a:gd name="T9" fmla="*/ 556 h 739"/>
              <a:gd name="T10" fmla="*/ 787 w 1624"/>
              <a:gd name="T11" fmla="*/ 550 h 739"/>
              <a:gd name="T12" fmla="*/ 494 w 1624"/>
              <a:gd name="T13" fmla="*/ 304 h 739"/>
              <a:gd name="T14" fmla="*/ 201 w 1624"/>
              <a:gd name="T15" fmla="*/ 550 h 739"/>
              <a:gd name="T16" fmla="*/ 202 w 1624"/>
              <a:gd name="T17" fmla="*/ 556 h 739"/>
              <a:gd name="T18" fmla="*/ 0 w 1624"/>
              <a:gd name="T19" fmla="*/ 739 h 739"/>
              <a:gd name="T20" fmla="*/ 1624 w 1624"/>
              <a:gd name="T21" fmla="*/ 739 h 739"/>
              <a:gd name="T22" fmla="*/ 1624 w 1624"/>
              <a:gd name="T23" fmla="*/ 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4" h="739">
                <a:moveTo>
                  <a:pt x="1624" y="0"/>
                </a:moveTo>
                <a:cubicBezTo>
                  <a:pt x="1406" y="25"/>
                  <a:pt x="1238" y="182"/>
                  <a:pt x="1238" y="372"/>
                </a:cubicBezTo>
                <a:cubicBezTo>
                  <a:pt x="1238" y="375"/>
                  <a:pt x="1238" y="378"/>
                  <a:pt x="1238" y="381"/>
                </a:cubicBezTo>
                <a:cubicBezTo>
                  <a:pt x="1089" y="412"/>
                  <a:pt x="971" y="512"/>
                  <a:pt x="936" y="638"/>
                </a:cubicBezTo>
                <a:cubicBezTo>
                  <a:pt x="899" y="598"/>
                  <a:pt x="847" y="568"/>
                  <a:pt x="787" y="556"/>
                </a:cubicBezTo>
                <a:cubicBezTo>
                  <a:pt x="787" y="554"/>
                  <a:pt x="787" y="552"/>
                  <a:pt x="787" y="550"/>
                </a:cubicBezTo>
                <a:cubicBezTo>
                  <a:pt x="787" y="414"/>
                  <a:pt x="656" y="304"/>
                  <a:pt x="494" y="304"/>
                </a:cubicBezTo>
                <a:cubicBezTo>
                  <a:pt x="333" y="304"/>
                  <a:pt x="201" y="414"/>
                  <a:pt x="201" y="550"/>
                </a:cubicBezTo>
                <a:cubicBezTo>
                  <a:pt x="201" y="552"/>
                  <a:pt x="202" y="554"/>
                  <a:pt x="202" y="556"/>
                </a:cubicBezTo>
                <a:cubicBezTo>
                  <a:pt x="98" y="577"/>
                  <a:pt x="17" y="650"/>
                  <a:pt x="0" y="739"/>
                </a:cubicBezTo>
                <a:cubicBezTo>
                  <a:pt x="1624" y="739"/>
                  <a:pt x="1624" y="739"/>
                  <a:pt x="1624" y="739"/>
                </a:cubicBezTo>
                <a:lnTo>
                  <a:pt x="1624" y="0"/>
                </a:lnTo>
                <a:close/>
              </a:path>
            </a:pathLst>
          </a:custGeom>
          <a:solidFill>
            <a:srgbClr val="0A96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 name="Freeform 1"/>
          <p:cNvSpPr>
            <a:spLocks/>
          </p:cNvSpPr>
          <p:nvPr/>
        </p:nvSpPr>
        <p:spPr bwMode="auto">
          <a:xfrm>
            <a:off x="10696332" y="3175"/>
            <a:ext cx="1524000" cy="941388"/>
          </a:xfrm>
          <a:custGeom>
            <a:avLst/>
            <a:gdLst>
              <a:gd name="T0" fmla="*/ 135 w 484"/>
              <a:gd name="T1" fmla="*/ 0 h 304"/>
              <a:gd name="T2" fmla="*/ 134 w 484"/>
              <a:gd name="T3" fmla="*/ 14 h 304"/>
              <a:gd name="T4" fmla="*/ 134 w 484"/>
              <a:gd name="T5" fmla="*/ 18 h 304"/>
              <a:gd name="T6" fmla="*/ 0 w 484"/>
              <a:gd name="T7" fmla="*/ 161 h 304"/>
              <a:gd name="T8" fmla="*/ 153 w 484"/>
              <a:gd name="T9" fmla="*/ 304 h 304"/>
              <a:gd name="T10" fmla="*/ 484 w 484"/>
              <a:gd name="T11" fmla="*/ 304 h 304"/>
              <a:gd name="T12" fmla="*/ 484 w 484"/>
              <a:gd name="T13" fmla="*/ 0 h 304"/>
              <a:gd name="T14" fmla="*/ 135 w 484"/>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4" h="304">
                <a:moveTo>
                  <a:pt x="135" y="0"/>
                </a:moveTo>
                <a:cubicBezTo>
                  <a:pt x="134" y="5"/>
                  <a:pt x="134" y="9"/>
                  <a:pt x="134" y="14"/>
                </a:cubicBezTo>
                <a:cubicBezTo>
                  <a:pt x="134" y="15"/>
                  <a:pt x="134" y="17"/>
                  <a:pt x="134" y="18"/>
                </a:cubicBezTo>
                <a:cubicBezTo>
                  <a:pt x="57" y="34"/>
                  <a:pt x="0" y="92"/>
                  <a:pt x="0" y="161"/>
                </a:cubicBezTo>
                <a:cubicBezTo>
                  <a:pt x="0" y="235"/>
                  <a:pt x="67" y="304"/>
                  <a:pt x="153" y="304"/>
                </a:cubicBezTo>
                <a:cubicBezTo>
                  <a:pt x="484" y="304"/>
                  <a:pt x="484" y="304"/>
                  <a:pt x="484" y="304"/>
                </a:cubicBezTo>
                <a:cubicBezTo>
                  <a:pt x="484" y="0"/>
                  <a:pt x="484" y="0"/>
                  <a:pt x="484" y="0"/>
                </a:cubicBezTo>
                <a:lnTo>
                  <a:pt x="135" y="0"/>
                </a:lnTo>
                <a:close/>
              </a:path>
            </a:pathLst>
          </a:custGeom>
          <a:solidFill>
            <a:srgbClr val="92DE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 name="Freeform 32"/>
          <p:cNvSpPr>
            <a:spLocks/>
          </p:cNvSpPr>
          <p:nvPr/>
        </p:nvSpPr>
        <p:spPr bwMode="auto">
          <a:xfrm>
            <a:off x="812800" y="5105400"/>
            <a:ext cx="528869" cy="381000"/>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40"/>
          <p:cNvSpPr>
            <a:spLocks/>
          </p:cNvSpPr>
          <p:nvPr/>
        </p:nvSpPr>
        <p:spPr bwMode="auto">
          <a:xfrm>
            <a:off x="538458" y="457204"/>
            <a:ext cx="1591090" cy="1066796"/>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33"/>
          <p:cNvSpPr>
            <a:spLocks/>
          </p:cNvSpPr>
          <p:nvPr/>
        </p:nvSpPr>
        <p:spPr bwMode="auto">
          <a:xfrm>
            <a:off x="187684" y="2918055"/>
            <a:ext cx="1039112" cy="695309"/>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FFA360"/>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3"/>
          <p:cNvSpPr>
            <a:spLocks/>
          </p:cNvSpPr>
          <p:nvPr/>
        </p:nvSpPr>
        <p:spPr bwMode="auto">
          <a:xfrm>
            <a:off x="4883156" y="213220"/>
            <a:ext cx="704845" cy="472585"/>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FFA360"/>
          </a:solidFill>
          <a:ln>
            <a:noFill/>
          </a:ln>
        </p:spPr>
        <p:txBody>
          <a:bodyPr vert="horz" wrap="square" lIns="121920" tIns="60960" rIns="121920" bIns="60960" numCol="1" anchor="t" anchorCtr="0" compatLnSpc="1">
            <a:prstTxWarp prst="textNoShape">
              <a:avLst/>
            </a:prstTxWarp>
          </a:bodyPr>
          <a:lstStyle/>
          <a:p>
            <a:endParaRPr lang="en-US" sz="2400"/>
          </a:p>
        </p:txBody>
      </p:sp>
      <p:pic>
        <p:nvPicPr>
          <p:cNvPr id="19" name="圖片 18"/>
          <p:cNvPicPr>
            <a:picLocks noChangeAspect="1"/>
          </p:cNvPicPr>
          <p:nvPr/>
        </p:nvPicPr>
        <p:blipFill>
          <a:blip r:embed="rId2"/>
          <a:stretch>
            <a:fillRect/>
          </a:stretch>
        </p:blipFill>
        <p:spPr>
          <a:xfrm>
            <a:off x="10793959" y="3638551"/>
            <a:ext cx="713294" cy="475529"/>
          </a:xfrm>
          <a:prstGeom prst="rect">
            <a:avLst/>
          </a:prstGeom>
        </p:spPr>
      </p:pic>
      <p:sp>
        <p:nvSpPr>
          <p:cNvPr id="20" name="Freeform 8"/>
          <p:cNvSpPr>
            <a:spLocks/>
          </p:cNvSpPr>
          <p:nvPr/>
        </p:nvSpPr>
        <p:spPr bwMode="auto">
          <a:xfrm>
            <a:off x="4483103" y="5089525"/>
            <a:ext cx="1501153" cy="1011857"/>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10464909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2" cstate="print">
            <a:extLst>
              <a:ext uri="{28A0092B-C50C-407E-A947-70E740481C1C}">
                <a14:useLocalDpi xmlns:a14="http://schemas.microsoft.com/office/drawing/2010/main" val="0"/>
              </a:ext>
            </a:extLst>
          </a:blip>
          <a:srcRect b="6891"/>
          <a:stretch/>
        </p:blipFill>
        <p:spPr>
          <a:xfrm>
            <a:off x="4614265" y="1180213"/>
            <a:ext cx="2963470" cy="5518490"/>
          </a:xfrm>
          <a:prstGeom prst="rect">
            <a:avLst/>
          </a:prstGeom>
        </p:spPr>
      </p:pic>
      <p:sp>
        <p:nvSpPr>
          <p:cNvPr id="6" name="標題 1"/>
          <p:cNvSpPr txBox="1">
            <a:spLocks/>
          </p:cNvSpPr>
          <p:nvPr/>
        </p:nvSpPr>
        <p:spPr>
          <a:xfrm>
            <a:off x="838200" y="282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4800" dirty="0" smtClean="0">
                <a:latin typeface="華康新特圓體" panose="020F0909000000000000" pitchFamily="49" charset="-120"/>
                <a:ea typeface="華康新特圓體" panose="020F0909000000000000" pitchFamily="49" charset="-120"/>
              </a:rPr>
              <a:t>實作影片</a:t>
            </a:r>
            <a:endParaRPr lang="zh-TW" altLang="en-US" sz="4800" dirty="0">
              <a:latin typeface="華康新特圓體" panose="020F0909000000000000" pitchFamily="49" charset="-120"/>
              <a:ea typeface="華康新特圓體" panose="020F0909000000000000" pitchFamily="49" charset="-120"/>
            </a:endParaRPr>
          </a:p>
        </p:txBody>
      </p:sp>
    </p:spTree>
    <p:extLst>
      <p:ext uri="{BB962C8B-B14F-4D97-AF65-F5344CB8AC3E}">
        <p14:creationId xmlns:p14="http://schemas.microsoft.com/office/powerpoint/2010/main" val="39609544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ctrTitle"/>
          </p:nvPr>
        </p:nvSpPr>
        <p:spPr>
          <a:xfrm>
            <a:off x="1524000" y="1122362"/>
            <a:ext cx="9144000" cy="3106737"/>
          </a:xfrm>
        </p:spPr>
        <p:txBody>
          <a:bodyPr>
            <a:normAutofit/>
          </a:bodyPr>
          <a:lstStyle/>
          <a:p>
            <a:pPr>
              <a:tabLst>
                <a:tab pos="533400" algn="l"/>
              </a:tabLst>
            </a:pPr>
            <a:r>
              <a:rPr lang="en-US" altLang="zh-TW" sz="8800" dirty="0" smtClean="0">
                <a:latin typeface="華康新特圓體" panose="020F0909000000000000" pitchFamily="49" charset="-120"/>
                <a:ea typeface="華康新特圓體" panose="020F0909000000000000" pitchFamily="49" charset="-120"/>
              </a:rPr>
              <a:t>07</a:t>
            </a:r>
            <a:r>
              <a:rPr lang="en-US" altLang="zh-TW" sz="8800" dirty="0">
                <a:latin typeface="華康新特圓體" panose="020F0909000000000000" pitchFamily="49" charset="-120"/>
                <a:ea typeface="華康新特圓體" panose="020F0909000000000000" pitchFamily="49" charset="-120"/>
              </a:rPr>
              <a:t/>
            </a:r>
            <a:br>
              <a:rPr lang="en-US" altLang="zh-TW" sz="8800" dirty="0">
                <a:latin typeface="華康新特圓體" panose="020F0909000000000000" pitchFamily="49" charset="-120"/>
                <a:ea typeface="華康新特圓體" panose="020F0909000000000000" pitchFamily="49" charset="-120"/>
              </a:rPr>
            </a:br>
            <a:r>
              <a:rPr lang="zh-TW" altLang="en-US" sz="8800" dirty="0" smtClean="0">
                <a:latin typeface="華康新特圓體" panose="020F0909000000000000" pitchFamily="49" charset="-120"/>
                <a:ea typeface="華康新特圓體" panose="020F0909000000000000" pitchFamily="49" charset="-120"/>
              </a:rPr>
              <a:t>系統優勢</a:t>
            </a:r>
            <a:endParaRPr lang="zh-TW" altLang="en-US" sz="8800" dirty="0">
              <a:latin typeface="華康新特圓體" panose="020F0909000000000000" pitchFamily="49" charset="-120"/>
              <a:ea typeface="華康新特圓體" panose="020F0909000000000000" pitchFamily="49" charset="-120"/>
            </a:endParaRPr>
          </a:p>
        </p:txBody>
      </p:sp>
      <p:sp>
        <p:nvSpPr>
          <p:cNvPr id="11" name="Freeform 5"/>
          <p:cNvSpPr>
            <a:spLocks/>
          </p:cNvSpPr>
          <p:nvPr/>
        </p:nvSpPr>
        <p:spPr bwMode="auto">
          <a:xfrm>
            <a:off x="-21417" y="5908676"/>
            <a:ext cx="2663017" cy="949325"/>
          </a:xfrm>
          <a:custGeom>
            <a:avLst/>
            <a:gdLst>
              <a:gd name="T0" fmla="*/ 0 w 733"/>
              <a:gd name="T1" fmla="*/ 307 h 307"/>
              <a:gd name="T2" fmla="*/ 733 w 733"/>
              <a:gd name="T3" fmla="*/ 307 h 307"/>
              <a:gd name="T4" fmla="*/ 587 w 733"/>
              <a:gd name="T5" fmla="*/ 190 h 307"/>
              <a:gd name="T6" fmla="*/ 587 w 733"/>
              <a:gd name="T7" fmla="*/ 185 h 307"/>
              <a:gd name="T8" fmla="*/ 367 w 733"/>
              <a:gd name="T9" fmla="*/ 0 h 307"/>
              <a:gd name="T10" fmla="*/ 147 w 733"/>
              <a:gd name="T11" fmla="*/ 185 h 307"/>
              <a:gd name="T12" fmla="*/ 147 w 733"/>
              <a:gd name="T13" fmla="*/ 190 h 307"/>
              <a:gd name="T14" fmla="*/ 0 w 733"/>
              <a:gd name="T15" fmla="*/ 307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3" h="307">
                <a:moveTo>
                  <a:pt x="0" y="307"/>
                </a:moveTo>
                <a:cubicBezTo>
                  <a:pt x="733" y="307"/>
                  <a:pt x="733" y="307"/>
                  <a:pt x="733" y="307"/>
                </a:cubicBezTo>
                <a:cubicBezTo>
                  <a:pt x="713" y="249"/>
                  <a:pt x="657" y="204"/>
                  <a:pt x="587" y="190"/>
                </a:cubicBezTo>
                <a:cubicBezTo>
                  <a:pt x="587" y="188"/>
                  <a:pt x="587" y="187"/>
                  <a:pt x="587" y="185"/>
                </a:cubicBezTo>
                <a:cubicBezTo>
                  <a:pt x="587" y="83"/>
                  <a:pt x="488" y="0"/>
                  <a:pt x="367" y="0"/>
                </a:cubicBezTo>
                <a:cubicBezTo>
                  <a:pt x="245" y="0"/>
                  <a:pt x="147" y="83"/>
                  <a:pt x="147" y="185"/>
                </a:cubicBezTo>
                <a:cubicBezTo>
                  <a:pt x="147" y="187"/>
                  <a:pt x="147" y="188"/>
                  <a:pt x="147" y="190"/>
                </a:cubicBezTo>
                <a:cubicBezTo>
                  <a:pt x="77" y="204"/>
                  <a:pt x="21" y="249"/>
                  <a:pt x="0" y="307"/>
                </a:cubicBezTo>
                <a:close/>
              </a:path>
            </a:pathLst>
          </a:custGeom>
          <a:solidFill>
            <a:srgbClr val="0A96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 name="Freeform 31"/>
          <p:cNvSpPr>
            <a:spLocks/>
          </p:cNvSpPr>
          <p:nvPr/>
        </p:nvSpPr>
        <p:spPr bwMode="auto">
          <a:xfrm>
            <a:off x="3454400" y="6332541"/>
            <a:ext cx="908053" cy="525463"/>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0A96B7"/>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6"/>
          <p:cNvSpPr>
            <a:spLocks/>
          </p:cNvSpPr>
          <p:nvPr/>
        </p:nvSpPr>
        <p:spPr bwMode="auto">
          <a:xfrm>
            <a:off x="8229600" y="5088455"/>
            <a:ext cx="3961648" cy="1769548"/>
          </a:xfrm>
          <a:custGeom>
            <a:avLst/>
            <a:gdLst>
              <a:gd name="T0" fmla="*/ 1624 w 1624"/>
              <a:gd name="T1" fmla="*/ 0 h 739"/>
              <a:gd name="T2" fmla="*/ 1238 w 1624"/>
              <a:gd name="T3" fmla="*/ 372 h 739"/>
              <a:gd name="T4" fmla="*/ 1238 w 1624"/>
              <a:gd name="T5" fmla="*/ 381 h 739"/>
              <a:gd name="T6" fmla="*/ 936 w 1624"/>
              <a:gd name="T7" fmla="*/ 638 h 739"/>
              <a:gd name="T8" fmla="*/ 787 w 1624"/>
              <a:gd name="T9" fmla="*/ 556 h 739"/>
              <a:gd name="T10" fmla="*/ 787 w 1624"/>
              <a:gd name="T11" fmla="*/ 550 h 739"/>
              <a:gd name="T12" fmla="*/ 494 w 1624"/>
              <a:gd name="T13" fmla="*/ 304 h 739"/>
              <a:gd name="T14" fmla="*/ 201 w 1624"/>
              <a:gd name="T15" fmla="*/ 550 h 739"/>
              <a:gd name="T16" fmla="*/ 202 w 1624"/>
              <a:gd name="T17" fmla="*/ 556 h 739"/>
              <a:gd name="T18" fmla="*/ 0 w 1624"/>
              <a:gd name="T19" fmla="*/ 739 h 739"/>
              <a:gd name="T20" fmla="*/ 1624 w 1624"/>
              <a:gd name="T21" fmla="*/ 739 h 739"/>
              <a:gd name="T22" fmla="*/ 1624 w 1624"/>
              <a:gd name="T23" fmla="*/ 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4" h="739">
                <a:moveTo>
                  <a:pt x="1624" y="0"/>
                </a:moveTo>
                <a:cubicBezTo>
                  <a:pt x="1406" y="25"/>
                  <a:pt x="1238" y="182"/>
                  <a:pt x="1238" y="372"/>
                </a:cubicBezTo>
                <a:cubicBezTo>
                  <a:pt x="1238" y="375"/>
                  <a:pt x="1238" y="378"/>
                  <a:pt x="1238" y="381"/>
                </a:cubicBezTo>
                <a:cubicBezTo>
                  <a:pt x="1089" y="412"/>
                  <a:pt x="971" y="512"/>
                  <a:pt x="936" y="638"/>
                </a:cubicBezTo>
                <a:cubicBezTo>
                  <a:pt x="899" y="598"/>
                  <a:pt x="847" y="568"/>
                  <a:pt x="787" y="556"/>
                </a:cubicBezTo>
                <a:cubicBezTo>
                  <a:pt x="787" y="554"/>
                  <a:pt x="787" y="552"/>
                  <a:pt x="787" y="550"/>
                </a:cubicBezTo>
                <a:cubicBezTo>
                  <a:pt x="787" y="414"/>
                  <a:pt x="656" y="304"/>
                  <a:pt x="494" y="304"/>
                </a:cubicBezTo>
                <a:cubicBezTo>
                  <a:pt x="333" y="304"/>
                  <a:pt x="201" y="414"/>
                  <a:pt x="201" y="550"/>
                </a:cubicBezTo>
                <a:cubicBezTo>
                  <a:pt x="201" y="552"/>
                  <a:pt x="202" y="554"/>
                  <a:pt x="202" y="556"/>
                </a:cubicBezTo>
                <a:cubicBezTo>
                  <a:pt x="98" y="577"/>
                  <a:pt x="17" y="650"/>
                  <a:pt x="0" y="739"/>
                </a:cubicBezTo>
                <a:cubicBezTo>
                  <a:pt x="1624" y="739"/>
                  <a:pt x="1624" y="739"/>
                  <a:pt x="1624" y="739"/>
                </a:cubicBezTo>
                <a:lnTo>
                  <a:pt x="1624" y="0"/>
                </a:lnTo>
                <a:close/>
              </a:path>
            </a:pathLst>
          </a:custGeom>
          <a:solidFill>
            <a:srgbClr val="0A96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 name="Freeform 1"/>
          <p:cNvSpPr>
            <a:spLocks/>
          </p:cNvSpPr>
          <p:nvPr/>
        </p:nvSpPr>
        <p:spPr bwMode="auto">
          <a:xfrm>
            <a:off x="10696332" y="3175"/>
            <a:ext cx="1524000" cy="941388"/>
          </a:xfrm>
          <a:custGeom>
            <a:avLst/>
            <a:gdLst>
              <a:gd name="T0" fmla="*/ 135 w 484"/>
              <a:gd name="T1" fmla="*/ 0 h 304"/>
              <a:gd name="T2" fmla="*/ 134 w 484"/>
              <a:gd name="T3" fmla="*/ 14 h 304"/>
              <a:gd name="T4" fmla="*/ 134 w 484"/>
              <a:gd name="T5" fmla="*/ 18 h 304"/>
              <a:gd name="T6" fmla="*/ 0 w 484"/>
              <a:gd name="T7" fmla="*/ 161 h 304"/>
              <a:gd name="T8" fmla="*/ 153 w 484"/>
              <a:gd name="T9" fmla="*/ 304 h 304"/>
              <a:gd name="T10" fmla="*/ 484 w 484"/>
              <a:gd name="T11" fmla="*/ 304 h 304"/>
              <a:gd name="T12" fmla="*/ 484 w 484"/>
              <a:gd name="T13" fmla="*/ 0 h 304"/>
              <a:gd name="T14" fmla="*/ 135 w 484"/>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4" h="304">
                <a:moveTo>
                  <a:pt x="135" y="0"/>
                </a:moveTo>
                <a:cubicBezTo>
                  <a:pt x="134" y="5"/>
                  <a:pt x="134" y="9"/>
                  <a:pt x="134" y="14"/>
                </a:cubicBezTo>
                <a:cubicBezTo>
                  <a:pt x="134" y="15"/>
                  <a:pt x="134" y="17"/>
                  <a:pt x="134" y="18"/>
                </a:cubicBezTo>
                <a:cubicBezTo>
                  <a:pt x="57" y="34"/>
                  <a:pt x="0" y="92"/>
                  <a:pt x="0" y="161"/>
                </a:cubicBezTo>
                <a:cubicBezTo>
                  <a:pt x="0" y="235"/>
                  <a:pt x="67" y="304"/>
                  <a:pt x="153" y="304"/>
                </a:cubicBezTo>
                <a:cubicBezTo>
                  <a:pt x="484" y="304"/>
                  <a:pt x="484" y="304"/>
                  <a:pt x="484" y="304"/>
                </a:cubicBezTo>
                <a:cubicBezTo>
                  <a:pt x="484" y="0"/>
                  <a:pt x="484" y="0"/>
                  <a:pt x="484" y="0"/>
                </a:cubicBezTo>
                <a:lnTo>
                  <a:pt x="135" y="0"/>
                </a:lnTo>
                <a:close/>
              </a:path>
            </a:pathLst>
          </a:custGeom>
          <a:solidFill>
            <a:srgbClr val="92DE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 name="Freeform 32"/>
          <p:cNvSpPr>
            <a:spLocks/>
          </p:cNvSpPr>
          <p:nvPr/>
        </p:nvSpPr>
        <p:spPr bwMode="auto">
          <a:xfrm>
            <a:off x="812800" y="5105400"/>
            <a:ext cx="528869" cy="381000"/>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40"/>
          <p:cNvSpPr>
            <a:spLocks/>
          </p:cNvSpPr>
          <p:nvPr/>
        </p:nvSpPr>
        <p:spPr bwMode="auto">
          <a:xfrm>
            <a:off x="538458" y="457204"/>
            <a:ext cx="1591090" cy="1066796"/>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33"/>
          <p:cNvSpPr>
            <a:spLocks/>
          </p:cNvSpPr>
          <p:nvPr/>
        </p:nvSpPr>
        <p:spPr bwMode="auto">
          <a:xfrm>
            <a:off x="187684" y="2918055"/>
            <a:ext cx="1039112" cy="695309"/>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FFA360"/>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3"/>
          <p:cNvSpPr>
            <a:spLocks/>
          </p:cNvSpPr>
          <p:nvPr/>
        </p:nvSpPr>
        <p:spPr bwMode="auto">
          <a:xfrm>
            <a:off x="4883156" y="213220"/>
            <a:ext cx="704845" cy="472585"/>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FFA360"/>
          </a:solidFill>
          <a:ln>
            <a:noFill/>
          </a:ln>
        </p:spPr>
        <p:txBody>
          <a:bodyPr vert="horz" wrap="square" lIns="121920" tIns="60960" rIns="121920" bIns="60960" numCol="1" anchor="t" anchorCtr="0" compatLnSpc="1">
            <a:prstTxWarp prst="textNoShape">
              <a:avLst/>
            </a:prstTxWarp>
          </a:bodyPr>
          <a:lstStyle/>
          <a:p>
            <a:endParaRPr lang="en-US" sz="2400"/>
          </a:p>
        </p:txBody>
      </p:sp>
      <p:pic>
        <p:nvPicPr>
          <p:cNvPr id="19" name="圖片 18"/>
          <p:cNvPicPr>
            <a:picLocks noChangeAspect="1"/>
          </p:cNvPicPr>
          <p:nvPr/>
        </p:nvPicPr>
        <p:blipFill>
          <a:blip r:embed="rId2"/>
          <a:stretch>
            <a:fillRect/>
          </a:stretch>
        </p:blipFill>
        <p:spPr>
          <a:xfrm>
            <a:off x="10793959" y="3638551"/>
            <a:ext cx="713294" cy="475529"/>
          </a:xfrm>
          <a:prstGeom prst="rect">
            <a:avLst/>
          </a:prstGeom>
        </p:spPr>
      </p:pic>
      <p:sp>
        <p:nvSpPr>
          <p:cNvPr id="20" name="Freeform 8"/>
          <p:cNvSpPr>
            <a:spLocks/>
          </p:cNvSpPr>
          <p:nvPr/>
        </p:nvSpPr>
        <p:spPr bwMode="auto">
          <a:xfrm>
            <a:off x="4483103" y="5089525"/>
            <a:ext cx="1501153" cy="1011857"/>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8398003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zh-TW" altLang="en-US" sz="6600" dirty="0" smtClean="0">
                <a:latin typeface="華康新特圓體" panose="020F0909000000000000" pitchFamily="49" charset="-120"/>
                <a:ea typeface="華康新特圓體" panose="020F0909000000000000" pitchFamily="49" charset="-120"/>
              </a:rPr>
              <a:t>系統</a:t>
            </a:r>
            <a:r>
              <a:rPr lang="zh-TW" altLang="en-US" sz="6600" dirty="0">
                <a:latin typeface="華康新特圓體" panose="020F0909000000000000" pitchFamily="49" charset="-120"/>
                <a:ea typeface="華康新特圓體" panose="020F0909000000000000" pitchFamily="49" charset="-120"/>
              </a:rPr>
              <a:t>的</a:t>
            </a:r>
            <a:r>
              <a:rPr lang="zh-TW" altLang="en-US" sz="6600" dirty="0" smtClean="0">
                <a:latin typeface="華康新特圓體" panose="020F0909000000000000" pitchFamily="49" charset="-120"/>
                <a:ea typeface="華康新特圓體" panose="020F0909000000000000" pitchFamily="49" charset="-120"/>
              </a:rPr>
              <a:t>優勢</a:t>
            </a:r>
            <a:endParaRPr lang="zh-TW" altLang="en-US" sz="6600" dirty="0">
              <a:latin typeface="華康新特圓體" panose="020F0909000000000000" pitchFamily="49" charset="-120"/>
              <a:ea typeface="華康新特圓體" panose="020F0909000000000000" pitchFamily="49" charset="-120"/>
            </a:endParaRPr>
          </a:p>
        </p:txBody>
      </p:sp>
      <p:sp>
        <p:nvSpPr>
          <p:cNvPr id="3" name="內容版面配置區 2"/>
          <p:cNvSpPr>
            <a:spLocks noGrp="1"/>
          </p:cNvSpPr>
          <p:nvPr>
            <p:ph idx="1"/>
          </p:nvPr>
        </p:nvSpPr>
        <p:spPr>
          <a:xfrm>
            <a:off x="2093579" y="2421311"/>
            <a:ext cx="9921958" cy="3991152"/>
          </a:xfrm>
        </p:spPr>
        <p:txBody>
          <a:bodyPr numCol="2">
            <a:normAutofit/>
          </a:bodyPr>
          <a:lstStyle/>
          <a:p>
            <a:pPr marL="0" indent="0">
              <a:lnSpc>
                <a:spcPct val="100000"/>
              </a:lnSpc>
              <a:buNone/>
            </a:pPr>
            <a:r>
              <a:rPr lang="zh-TW" altLang="en-US" sz="4400" dirty="0" smtClean="0">
                <a:latin typeface="華康新特圓體" panose="020F0909000000000000" pitchFamily="49" charset="-120"/>
                <a:ea typeface="華康新特圓體" panose="020F0909000000000000" pitchFamily="49" charset="-120"/>
              </a:rPr>
              <a:t>多個資料來源</a:t>
            </a:r>
            <a:endParaRPr lang="en-US" altLang="zh-TW" sz="4400" dirty="0">
              <a:latin typeface="華康新特圓體" panose="020F0909000000000000" pitchFamily="49" charset="-120"/>
              <a:ea typeface="華康新特圓體" panose="020F0909000000000000" pitchFamily="49" charset="-120"/>
            </a:endParaRPr>
          </a:p>
          <a:p>
            <a:pPr marL="0" indent="0">
              <a:lnSpc>
                <a:spcPct val="100000"/>
              </a:lnSpc>
              <a:buNone/>
            </a:pPr>
            <a:endParaRPr lang="en-US" altLang="zh-TW" sz="4400" dirty="0" smtClean="0">
              <a:latin typeface="華康新特圓體" panose="020F0909000000000000" pitchFamily="49" charset="-120"/>
              <a:ea typeface="華康新特圓體" panose="020F0909000000000000" pitchFamily="49" charset="-120"/>
            </a:endParaRPr>
          </a:p>
          <a:p>
            <a:pPr marL="0" indent="0">
              <a:lnSpc>
                <a:spcPct val="100000"/>
              </a:lnSpc>
              <a:buNone/>
            </a:pPr>
            <a:r>
              <a:rPr lang="zh-TW" altLang="en-US" sz="4400" dirty="0" smtClean="0">
                <a:latin typeface="華康新特圓體" panose="020F0909000000000000" pitchFamily="49" charset="-120"/>
                <a:ea typeface="華康新特圓體" panose="020F0909000000000000" pitchFamily="49" charset="-120"/>
              </a:rPr>
              <a:t>結合學校課程    </a:t>
            </a:r>
            <a:endParaRPr lang="en-US" altLang="zh-TW" sz="4400" dirty="0" smtClean="0">
              <a:latin typeface="華康新特圓體" panose="020F0909000000000000" pitchFamily="49" charset="-120"/>
              <a:ea typeface="華康新特圓體" panose="020F0909000000000000" pitchFamily="49" charset="-120"/>
            </a:endParaRPr>
          </a:p>
          <a:p>
            <a:pPr marL="0" indent="0">
              <a:lnSpc>
                <a:spcPct val="100000"/>
              </a:lnSpc>
              <a:buNone/>
            </a:pPr>
            <a:endParaRPr lang="en-US" altLang="zh-TW" sz="4400" dirty="0" smtClean="0">
              <a:latin typeface="華康新特圓體" panose="020F0909000000000000" pitchFamily="49" charset="-120"/>
              <a:ea typeface="華康新特圓體" panose="020F0909000000000000" pitchFamily="49" charset="-120"/>
            </a:endParaRPr>
          </a:p>
          <a:p>
            <a:pPr marL="0" indent="0">
              <a:lnSpc>
                <a:spcPct val="100000"/>
              </a:lnSpc>
              <a:buNone/>
            </a:pPr>
            <a:endParaRPr lang="en-US" altLang="zh-TW" sz="4400" dirty="0">
              <a:latin typeface="華康新特圓體" panose="020F0909000000000000" pitchFamily="49" charset="-120"/>
              <a:ea typeface="華康新特圓體" panose="020F0909000000000000" pitchFamily="49" charset="-120"/>
            </a:endParaRPr>
          </a:p>
          <a:p>
            <a:pPr marL="0" indent="0">
              <a:lnSpc>
                <a:spcPct val="100000"/>
              </a:lnSpc>
              <a:buNone/>
            </a:pPr>
            <a:r>
              <a:rPr lang="zh-TW" altLang="en-US" sz="4400" dirty="0" smtClean="0">
                <a:latin typeface="華康新特圓體" panose="020F0909000000000000" pitchFamily="49" charset="-120"/>
                <a:ea typeface="華康新特圓體" panose="020F0909000000000000" pitchFamily="49" charset="-120"/>
              </a:rPr>
              <a:t>記錄個人資訊</a:t>
            </a:r>
            <a:endParaRPr lang="en-US" altLang="zh-TW" sz="4400" dirty="0" smtClean="0">
              <a:latin typeface="華康新特圓體" panose="020F0909000000000000" pitchFamily="49" charset="-120"/>
              <a:ea typeface="華康新特圓體" panose="020F0909000000000000" pitchFamily="49" charset="-120"/>
            </a:endParaRPr>
          </a:p>
          <a:p>
            <a:pPr marL="0" indent="0">
              <a:lnSpc>
                <a:spcPct val="100000"/>
              </a:lnSpc>
              <a:buNone/>
            </a:pPr>
            <a:endParaRPr lang="en-US" altLang="zh-TW" sz="4400" dirty="0" smtClean="0">
              <a:latin typeface="華康新特圓體" panose="020F0909000000000000" pitchFamily="49" charset="-120"/>
              <a:ea typeface="華康新特圓體" panose="020F0909000000000000" pitchFamily="49" charset="-120"/>
            </a:endParaRPr>
          </a:p>
          <a:p>
            <a:pPr marL="0" indent="0">
              <a:lnSpc>
                <a:spcPct val="100000"/>
              </a:lnSpc>
              <a:buNone/>
            </a:pPr>
            <a:r>
              <a:rPr lang="zh-TW" altLang="en-US" sz="4400" dirty="0" smtClean="0">
                <a:latin typeface="華康新特圓體" panose="020F0909000000000000" pitchFamily="49" charset="-120"/>
                <a:ea typeface="華康新特圓體" panose="020F0909000000000000" pitchFamily="49" charset="-120"/>
              </a:rPr>
              <a:t>圖</a:t>
            </a:r>
            <a:r>
              <a:rPr lang="zh-TW" altLang="en-US" sz="4400" dirty="0">
                <a:latin typeface="華康新特圓體" panose="020F0909000000000000" pitchFamily="49" charset="-120"/>
                <a:ea typeface="華康新特圓體" panose="020F0909000000000000" pitchFamily="49" charset="-120"/>
              </a:rPr>
              <a:t>片</a:t>
            </a:r>
            <a:r>
              <a:rPr lang="zh-TW" altLang="en-US" sz="4400" dirty="0" smtClean="0">
                <a:latin typeface="華康新特圓體" panose="020F0909000000000000" pitchFamily="49" charset="-120"/>
                <a:ea typeface="華康新特圓體" panose="020F0909000000000000" pitchFamily="49" charset="-120"/>
              </a:rPr>
              <a:t>辨識課</a:t>
            </a:r>
            <a:r>
              <a:rPr lang="zh-TW" altLang="en-US" sz="4400" dirty="0">
                <a:latin typeface="華康新特圓體" panose="020F0909000000000000" pitchFamily="49" charset="-120"/>
                <a:ea typeface="華康新特圓體" panose="020F0909000000000000" pitchFamily="49" charset="-120"/>
              </a:rPr>
              <a:t>程</a:t>
            </a:r>
            <a:endParaRPr lang="en-US" altLang="zh-TW" sz="4400" dirty="0" smtClean="0">
              <a:latin typeface="華康新特圓體" panose="020F0909000000000000" pitchFamily="49" charset="-120"/>
              <a:ea typeface="華康新特圓體" panose="020F0909000000000000" pitchFamily="49" charset="-120"/>
            </a:endParaRPr>
          </a:p>
        </p:txBody>
      </p:sp>
      <p:pic>
        <p:nvPicPr>
          <p:cNvPr id="18" name="圖片 17"/>
          <p:cNvPicPr>
            <a:picLocks noChangeAspect="1"/>
          </p:cNvPicPr>
          <p:nvPr/>
        </p:nvPicPr>
        <p:blipFill>
          <a:blip r:embed="rId3"/>
          <a:stretch>
            <a:fillRect/>
          </a:stretch>
        </p:blipFill>
        <p:spPr>
          <a:xfrm>
            <a:off x="6047874" y="2321051"/>
            <a:ext cx="934606" cy="934606"/>
          </a:xfrm>
          <a:prstGeom prst="rect">
            <a:avLst/>
          </a:prstGeom>
        </p:spPr>
      </p:pic>
      <p:pic>
        <p:nvPicPr>
          <p:cNvPr id="9" name="圖片 8"/>
          <p:cNvPicPr>
            <a:picLocks noChangeAspect="1"/>
          </p:cNvPicPr>
          <p:nvPr/>
        </p:nvPicPr>
        <p:blipFill>
          <a:blip r:embed="rId3"/>
          <a:stretch>
            <a:fillRect/>
          </a:stretch>
        </p:blipFill>
        <p:spPr>
          <a:xfrm>
            <a:off x="1158973" y="2321051"/>
            <a:ext cx="934606" cy="934606"/>
          </a:xfrm>
          <a:prstGeom prst="rect">
            <a:avLst/>
          </a:prstGeom>
        </p:spPr>
      </p:pic>
      <p:pic>
        <p:nvPicPr>
          <p:cNvPr id="10" name="圖片 9"/>
          <p:cNvPicPr>
            <a:picLocks noChangeAspect="1"/>
          </p:cNvPicPr>
          <p:nvPr/>
        </p:nvPicPr>
        <p:blipFill>
          <a:blip r:embed="rId3"/>
          <a:stretch>
            <a:fillRect/>
          </a:stretch>
        </p:blipFill>
        <p:spPr>
          <a:xfrm>
            <a:off x="6047874" y="3927420"/>
            <a:ext cx="934606" cy="934606"/>
          </a:xfrm>
          <a:prstGeom prst="rect">
            <a:avLst/>
          </a:prstGeom>
        </p:spPr>
      </p:pic>
      <p:pic>
        <p:nvPicPr>
          <p:cNvPr id="11" name="圖片 10"/>
          <p:cNvPicPr>
            <a:picLocks noChangeAspect="1"/>
          </p:cNvPicPr>
          <p:nvPr/>
        </p:nvPicPr>
        <p:blipFill>
          <a:blip r:embed="rId3"/>
          <a:stretch>
            <a:fillRect/>
          </a:stretch>
        </p:blipFill>
        <p:spPr>
          <a:xfrm>
            <a:off x="1158973" y="3886020"/>
            <a:ext cx="934606" cy="934606"/>
          </a:xfrm>
          <a:prstGeom prst="rect">
            <a:avLst/>
          </a:prstGeom>
        </p:spPr>
      </p:pic>
    </p:spTree>
    <p:extLst>
      <p:ext uri="{BB962C8B-B14F-4D97-AF65-F5344CB8AC3E}">
        <p14:creationId xmlns:p14="http://schemas.microsoft.com/office/powerpoint/2010/main" val="17010525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ctrTitle"/>
          </p:nvPr>
        </p:nvSpPr>
        <p:spPr>
          <a:xfrm>
            <a:off x="1524000" y="1122362"/>
            <a:ext cx="9144000" cy="3106737"/>
          </a:xfrm>
        </p:spPr>
        <p:txBody>
          <a:bodyPr>
            <a:normAutofit/>
          </a:bodyPr>
          <a:lstStyle/>
          <a:p>
            <a:pPr>
              <a:tabLst>
                <a:tab pos="533400" algn="l"/>
              </a:tabLst>
            </a:pPr>
            <a:r>
              <a:rPr lang="en-US" altLang="zh-TW" sz="8800" dirty="0" smtClean="0">
                <a:latin typeface="華康新特圓體" panose="020F0909000000000000" pitchFamily="49" charset="-120"/>
                <a:ea typeface="華康新特圓體" panose="020F0909000000000000" pitchFamily="49" charset="-120"/>
              </a:rPr>
              <a:t>08</a:t>
            </a:r>
            <a:r>
              <a:rPr lang="en-US" altLang="zh-TW" sz="8800" dirty="0">
                <a:latin typeface="華康新特圓體" panose="020F0909000000000000" pitchFamily="49" charset="-120"/>
                <a:ea typeface="華康新特圓體" panose="020F0909000000000000" pitchFamily="49" charset="-120"/>
              </a:rPr>
              <a:t/>
            </a:r>
            <a:br>
              <a:rPr lang="en-US" altLang="zh-TW" sz="8800" dirty="0">
                <a:latin typeface="華康新特圓體" panose="020F0909000000000000" pitchFamily="49" charset="-120"/>
                <a:ea typeface="華康新特圓體" panose="020F0909000000000000" pitchFamily="49" charset="-120"/>
              </a:rPr>
            </a:br>
            <a:r>
              <a:rPr lang="zh-TW" altLang="en-US" sz="8800" dirty="0" smtClean="0">
                <a:latin typeface="華康新特圓體" panose="020F0909000000000000" pitchFamily="49" charset="-120"/>
                <a:ea typeface="華康新特圓體" panose="020F0909000000000000" pitchFamily="49" charset="-120"/>
              </a:rPr>
              <a:t>未來展</a:t>
            </a:r>
            <a:r>
              <a:rPr lang="zh-TW" altLang="en-US" sz="8800" dirty="0">
                <a:latin typeface="華康新特圓體" panose="020F0909000000000000" pitchFamily="49" charset="-120"/>
                <a:ea typeface="華康新特圓體" panose="020F0909000000000000" pitchFamily="49" charset="-120"/>
              </a:rPr>
              <a:t>望</a:t>
            </a:r>
          </a:p>
        </p:txBody>
      </p:sp>
      <p:sp>
        <p:nvSpPr>
          <p:cNvPr id="11" name="Freeform 5"/>
          <p:cNvSpPr>
            <a:spLocks/>
          </p:cNvSpPr>
          <p:nvPr/>
        </p:nvSpPr>
        <p:spPr bwMode="auto">
          <a:xfrm>
            <a:off x="-21417" y="5908676"/>
            <a:ext cx="2663017" cy="949325"/>
          </a:xfrm>
          <a:custGeom>
            <a:avLst/>
            <a:gdLst>
              <a:gd name="T0" fmla="*/ 0 w 733"/>
              <a:gd name="T1" fmla="*/ 307 h 307"/>
              <a:gd name="T2" fmla="*/ 733 w 733"/>
              <a:gd name="T3" fmla="*/ 307 h 307"/>
              <a:gd name="T4" fmla="*/ 587 w 733"/>
              <a:gd name="T5" fmla="*/ 190 h 307"/>
              <a:gd name="T6" fmla="*/ 587 w 733"/>
              <a:gd name="T7" fmla="*/ 185 h 307"/>
              <a:gd name="T8" fmla="*/ 367 w 733"/>
              <a:gd name="T9" fmla="*/ 0 h 307"/>
              <a:gd name="T10" fmla="*/ 147 w 733"/>
              <a:gd name="T11" fmla="*/ 185 h 307"/>
              <a:gd name="T12" fmla="*/ 147 w 733"/>
              <a:gd name="T13" fmla="*/ 190 h 307"/>
              <a:gd name="T14" fmla="*/ 0 w 733"/>
              <a:gd name="T15" fmla="*/ 307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3" h="307">
                <a:moveTo>
                  <a:pt x="0" y="307"/>
                </a:moveTo>
                <a:cubicBezTo>
                  <a:pt x="733" y="307"/>
                  <a:pt x="733" y="307"/>
                  <a:pt x="733" y="307"/>
                </a:cubicBezTo>
                <a:cubicBezTo>
                  <a:pt x="713" y="249"/>
                  <a:pt x="657" y="204"/>
                  <a:pt x="587" y="190"/>
                </a:cubicBezTo>
                <a:cubicBezTo>
                  <a:pt x="587" y="188"/>
                  <a:pt x="587" y="187"/>
                  <a:pt x="587" y="185"/>
                </a:cubicBezTo>
                <a:cubicBezTo>
                  <a:pt x="587" y="83"/>
                  <a:pt x="488" y="0"/>
                  <a:pt x="367" y="0"/>
                </a:cubicBezTo>
                <a:cubicBezTo>
                  <a:pt x="245" y="0"/>
                  <a:pt x="147" y="83"/>
                  <a:pt x="147" y="185"/>
                </a:cubicBezTo>
                <a:cubicBezTo>
                  <a:pt x="147" y="187"/>
                  <a:pt x="147" y="188"/>
                  <a:pt x="147" y="190"/>
                </a:cubicBezTo>
                <a:cubicBezTo>
                  <a:pt x="77" y="204"/>
                  <a:pt x="21" y="249"/>
                  <a:pt x="0" y="307"/>
                </a:cubicBezTo>
                <a:close/>
              </a:path>
            </a:pathLst>
          </a:custGeom>
          <a:solidFill>
            <a:srgbClr val="0A96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 name="Freeform 31"/>
          <p:cNvSpPr>
            <a:spLocks/>
          </p:cNvSpPr>
          <p:nvPr/>
        </p:nvSpPr>
        <p:spPr bwMode="auto">
          <a:xfrm>
            <a:off x="3454400" y="6332541"/>
            <a:ext cx="908053" cy="525463"/>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0A96B7"/>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6"/>
          <p:cNvSpPr>
            <a:spLocks/>
          </p:cNvSpPr>
          <p:nvPr/>
        </p:nvSpPr>
        <p:spPr bwMode="auto">
          <a:xfrm>
            <a:off x="8229600" y="5088455"/>
            <a:ext cx="3961648" cy="1769548"/>
          </a:xfrm>
          <a:custGeom>
            <a:avLst/>
            <a:gdLst>
              <a:gd name="T0" fmla="*/ 1624 w 1624"/>
              <a:gd name="T1" fmla="*/ 0 h 739"/>
              <a:gd name="T2" fmla="*/ 1238 w 1624"/>
              <a:gd name="T3" fmla="*/ 372 h 739"/>
              <a:gd name="T4" fmla="*/ 1238 w 1624"/>
              <a:gd name="T5" fmla="*/ 381 h 739"/>
              <a:gd name="T6" fmla="*/ 936 w 1624"/>
              <a:gd name="T7" fmla="*/ 638 h 739"/>
              <a:gd name="T8" fmla="*/ 787 w 1624"/>
              <a:gd name="T9" fmla="*/ 556 h 739"/>
              <a:gd name="T10" fmla="*/ 787 w 1624"/>
              <a:gd name="T11" fmla="*/ 550 h 739"/>
              <a:gd name="T12" fmla="*/ 494 w 1624"/>
              <a:gd name="T13" fmla="*/ 304 h 739"/>
              <a:gd name="T14" fmla="*/ 201 w 1624"/>
              <a:gd name="T15" fmla="*/ 550 h 739"/>
              <a:gd name="T16" fmla="*/ 202 w 1624"/>
              <a:gd name="T17" fmla="*/ 556 h 739"/>
              <a:gd name="T18" fmla="*/ 0 w 1624"/>
              <a:gd name="T19" fmla="*/ 739 h 739"/>
              <a:gd name="T20" fmla="*/ 1624 w 1624"/>
              <a:gd name="T21" fmla="*/ 739 h 739"/>
              <a:gd name="T22" fmla="*/ 1624 w 1624"/>
              <a:gd name="T23" fmla="*/ 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4" h="739">
                <a:moveTo>
                  <a:pt x="1624" y="0"/>
                </a:moveTo>
                <a:cubicBezTo>
                  <a:pt x="1406" y="25"/>
                  <a:pt x="1238" y="182"/>
                  <a:pt x="1238" y="372"/>
                </a:cubicBezTo>
                <a:cubicBezTo>
                  <a:pt x="1238" y="375"/>
                  <a:pt x="1238" y="378"/>
                  <a:pt x="1238" y="381"/>
                </a:cubicBezTo>
                <a:cubicBezTo>
                  <a:pt x="1089" y="412"/>
                  <a:pt x="971" y="512"/>
                  <a:pt x="936" y="638"/>
                </a:cubicBezTo>
                <a:cubicBezTo>
                  <a:pt x="899" y="598"/>
                  <a:pt x="847" y="568"/>
                  <a:pt x="787" y="556"/>
                </a:cubicBezTo>
                <a:cubicBezTo>
                  <a:pt x="787" y="554"/>
                  <a:pt x="787" y="552"/>
                  <a:pt x="787" y="550"/>
                </a:cubicBezTo>
                <a:cubicBezTo>
                  <a:pt x="787" y="414"/>
                  <a:pt x="656" y="304"/>
                  <a:pt x="494" y="304"/>
                </a:cubicBezTo>
                <a:cubicBezTo>
                  <a:pt x="333" y="304"/>
                  <a:pt x="201" y="414"/>
                  <a:pt x="201" y="550"/>
                </a:cubicBezTo>
                <a:cubicBezTo>
                  <a:pt x="201" y="552"/>
                  <a:pt x="202" y="554"/>
                  <a:pt x="202" y="556"/>
                </a:cubicBezTo>
                <a:cubicBezTo>
                  <a:pt x="98" y="577"/>
                  <a:pt x="17" y="650"/>
                  <a:pt x="0" y="739"/>
                </a:cubicBezTo>
                <a:cubicBezTo>
                  <a:pt x="1624" y="739"/>
                  <a:pt x="1624" y="739"/>
                  <a:pt x="1624" y="739"/>
                </a:cubicBezTo>
                <a:lnTo>
                  <a:pt x="1624" y="0"/>
                </a:lnTo>
                <a:close/>
              </a:path>
            </a:pathLst>
          </a:custGeom>
          <a:solidFill>
            <a:srgbClr val="0A96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 name="Freeform 1"/>
          <p:cNvSpPr>
            <a:spLocks/>
          </p:cNvSpPr>
          <p:nvPr/>
        </p:nvSpPr>
        <p:spPr bwMode="auto">
          <a:xfrm>
            <a:off x="10696332" y="3175"/>
            <a:ext cx="1524000" cy="941388"/>
          </a:xfrm>
          <a:custGeom>
            <a:avLst/>
            <a:gdLst>
              <a:gd name="T0" fmla="*/ 135 w 484"/>
              <a:gd name="T1" fmla="*/ 0 h 304"/>
              <a:gd name="T2" fmla="*/ 134 w 484"/>
              <a:gd name="T3" fmla="*/ 14 h 304"/>
              <a:gd name="T4" fmla="*/ 134 w 484"/>
              <a:gd name="T5" fmla="*/ 18 h 304"/>
              <a:gd name="T6" fmla="*/ 0 w 484"/>
              <a:gd name="T7" fmla="*/ 161 h 304"/>
              <a:gd name="T8" fmla="*/ 153 w 484"/>
              <a:gd name="T9" fmla="*/ 304 h 304"/>
              <a:gd name="T10" fmla="*/ 484 w 484"/>
              <a:gd name="T11" fmla="*/ 304 h 304"/>
              <a:gd name="T12" fmla="*/ 484 w 484"/>
              <a:gd name="T13" fmla="*/ 0 h 304"/>
              <a:gd name="T14" fmla="*/ 135 w 484"/>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4" h="304">
                <a:moveTo>
                  <a:pt x="135" y="0"/>
                </a:moveTo>
                <a:cubicBezTo>
                  <a:pt x="134" y="5"/>
                  <a:pt x="134" y="9"/>
                  <a:pt x="134" y="14"/>
                </a:cubicBezTo>
                <a:cubicBezTo>
                  <a:pt x="134" y="15"/>
                  <a:pt x="134" y="17"/>
                  <a:pt x="134" y="18"/>
                </a:cubicBezTo>
                <a:cubicBezTo>
                  <a:pt x="57" y="34"/>
                  <a:pt x="0" y="92"/>
                  <a:pt x="0" y="161"/>
                </a:cubicBezTo>
                <a:cubicBezTo>
                  <a:pt x="0" y="235"/>
                  <a:pt x="67" y="304"/>
                  <a:pt x="153" y="304"/>
                </a:cubicBezTo>
                <a:cubicBezTo>
                  <a:pt x="484" y="304"/>
                  <a:pt x="484" y="304"/>
                  <a:pt x="484" y="304"/>
                </a:cubicBezTo>
                <a:cubicBezTo>
                  <a:pt x="484" y="0"/>
                  <a:pt x="484" y="0"/>
                  <a:pt x="484" y="0"/>
                </a:cubicBezTo>
                <a:lnTo>
                  <a:pt x="135" y="0"/>
                </a:lnTo>
                <a:close/>
              </a:path>
            </a:pathLst>
          </a:custGeom>
          <a:solidFill>
            <a:srgbClr val="92DE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 name="Freeform 32"/>
          <p:cNvSpPr>
            <a:spLocks/>
          </p:cNvSpPr>
          <p:nvPr/>
        </p:nvSpPr>
        <p:spPr bwMode="auto">
          <a:xfrm>
            <a:off x="812800" y="5105400"/>
            <a:ext cx="528869" cy="381000"/>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40"/>
          <p:cNvSpPr>
            <a:spLocks/>
          </p:cNvSpPr>
          <p:nvPr/>
        </p:nvSpPr>
        <p:spPr bwMode="auto">
          <a:xfrm>
            <a:off x="538458" y="457204"/>
            <a:ext cx="1591090" cy="1066796"/>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33"/>
          <p:cNvSpPr>
            <a:spLocks/>
          </p:cNvSpPr>
          <p:nvPr/>
        </p:nvSpPr>
        <p:spPr bwMode="auto">
          <a:xfrm>
            <a:off x="187684" y="2918055"/>
            <a:ext cx="1039112" cy="695309"/>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FFA360"/>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3"/>
          <p:cNvSpPr>
            <a:spLocks/>
          </p:cNvSpPr>
          <p:nvPr/>
        </p:nvSpPr>
        <p:spPr bwMode="auto">
          <a:xfrm>
            <a:off x="4883156" y="213220"/>
            <a:ext cx="704845" cy="472585"/>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FFA360"/>
          </a:solidFill>
          <a:ln>
            <a:noFill/>
          </a:ln>
        </p:spPr>
        <p:txBody>
          <a:bodyPr vert="horz" wrap="square" lIns="121920" tIns="60960" rIns="121920" bIns="60960" numCol="1" anchor="t" anchorCtr="0" compatLnSpc="1">
            <a:prstTxWarp prst="textNoShape">
              <a:avLst/>
            </a:prstTxWarp>
          </a:bodyPr>
          <a:lstStyle/>
          <a:p>
            <a:endParaRPr lang="en-US" sz="2400"/>
          </a:p>
        </p:txBody>
      </p:sp>
      <p:pic>
        <p:nvPicPr>
          <p:cNvPr id="19" name="圖片 18"/>
          <p:cNvPicPr>
            <a:picLocks noChangeAspect="1"/>
          </p:cNvPicPr>
          <p:nvPr/>
        </p:nvPicPr>
        <p:blipFill>
          <a:blip r:embed="rId2"/>
          <a:stretch>
            <a:fillRect/>
          </a:stretch>
        </p:blipFill>
        <p:spPr>
          <a:xfrm>
            <a:off x="10793959" y="3638551"/>
            <a:ext cx="713294" cy="475529"/>
          </a:xfrm>
          <a:prstGeom prst="rect">
            <a:avLst/>
          </a:prstGeom>
        </p:spPr>
      </p:pic>
      <p:sp>
        <p:nvSpPr>
          <p:cNvPr id="20" name="Freeform 8"/>
          <p:cNvSpPr>
            <a:spLocks/>
          </p:cNvSpPr>
          <p:nvPr/>
        </p:nvSpPr>
        <p:spPr bwMode="auto">
          <a:xfrm>
            <a:off x="4483103" y="5089525"/>
            <a:ext cx="1501153" cy="1011857"/>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15641393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五邊形 8"/>
          <p:cNvSpPr/>
          <p:nvPr/>
        </p:nvSpPr>
        <p:spPr>
          <a:xfrm>
            <a:off x="838201" y="4876031"/>
            <a:ext cx="6108290" cy="1061884"/>
          </a:xfrm>
          <a:prstGeom prst="homePlate">
            <a:avLst/>
          </a:prstGeom>
          <a:solidFill>
            <a:srgbClr val="F2621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五邊形 7"/>
          <p:cNvSpPr/>
          <p:nvPr/>
        </p:nvSpPr>
        <p:spPr>
          <a:xfrm>
            <a:off x="838200" y="3279532"/>
            <a:ext cx="8539316" cy="1135625"/>
          </a:xfrm>
          <a:prstGeom prst="homePlate">
            <a:avLst/>
          </a:prstGeom>
          <a:solidFill>
            <a:srgbClr val="54CFD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五邊形 6"/>
          <p:cNvSpPr/>
          <p:nvPr/>
        </p:nvSpPr>
        <p:spPr>
          <a:xfrm>
            <a:off x="838200" y="1668283"/>
            <a:ext cx="7226709" cy="1150375"/>
          </a:xfrm>
          <a:prstGeom prst="homePlate">
            <a:avLst/>
          </a:prstGeom>
          <a:solidFill>
            <a:srgbClr val="FFA36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838200" y="342720"/>
            <a:ext cx="10515600" cy="1325563"/>
          </a:xfrm>
        </p:spPr>
        <p:txBody>
          <a:bodyPr>
            <a:normAutofit/>
          </a:bodyPr>
          <a:lstStyle/>
          <a:p>
            <a:pPr algn="ctr"/>
            <a:r>
              <a:rPr lang="zh-TW" altLang="en-US" sz="6600" dirty="0" smtClean="0">
                <a:latin typeface="華康新特圓體" panose="020F0909000000000000" pitchFamily="49" charset="-120"/>
                <a:ea typeface="華康新特圓體" panose="020F0909000000000000" pitchFamily="49" charset="-120"/>
              </a:rPr>
              <a:t>未來展望</a:t>
            </a:r>
            <a:endParaRPr lang="zh-TW" altLang="en-US" sz="6600" dirty="0">
              <a:latin typeface="華康新特圓體" panose="020F0909000000000000" pitchFamily="49" charset="-120"/>
              <a:ea typeface="華康新特圓體" panose="020F0909000000000000" pitchFamily="49" charset="-120"/>
            </a:endParaRPr>
          </a:p>
        </p:txBody>
      </p:sp>
      <p:sp>
        <p:nvSpPr>
          <p:cNvPr id="3" name="內容版面配置區 2"/>
          <p:cNvSpPr>
            <a:spLocks noGrp="1"/>
          </p:cNvSpPr>
          <p:nvPr>
            <p:ph idx="1"/>
          </p:nvPr>
        </p:nvSpPr>
        <p:spPr>
          <a:xfrm>
            <a:off x="850490" y="1873045"/>
            <a:ext cx="10515600" cy="4303918"/>
          </a:xfrm>
        </p:spPr>
        <p:txBody>
          <a:bodyPr>
            <a:noAutofit/>
          </a:bodyPr>
          <a:lstStyle/>
          <a:p>
            <a:pPr marL="0" indent="0">
              <a:buNone/>
            </a:pPr>
            <a:r>
              <a:rPr lang="zh-TW" altLang="en-US" sz="4800" dirty="0" smtClean="0">
                <a:latin typeface="華康新特圓體" panose="020F0909000000000000" pitchFamily="49" charset="-120"/>
                <a:ea typeface="華康新特圓體" panose="020F0909000000000000" pitchFamily="49" charset="-120"/>
              </a:rPr>
              <a:t>加入其他學校的課程</a:t>
            </a:r>
            <a:endParaRPr lang="en-US" altLang="zh-TW" sz="4800" dirty="0" smtClean="0">
              <a:latin typeface="華康新特圓體" panose="020F0909000000000000" pitchFamily="49" charset="-120"/>
              <a:ea typeface="華康新特圓體" panose="020F0909000000000000" pitchFamily="49" charset="-120"/>
            </a:endParaRPr>
          </a:p>
          <a:p>
            <a:pPr marL="0" indent="0">
              <a:buNone/>
            </a:pPr>
            <a:endParaRPr lang="en-US" altLang="zh-TW" sz="4800" dirty="0" smtClean="0">
              <a:latin typeface="MS Gothic" panose="020B0609070205080204" pitchFamily="49" charset="-128"/>
              <a:ea typeface="MS Gothic" panose="020B0609070205080204" pitchFamily="49" charset="-128"/>
            </a:endParaRPr>
          </a:p>
          <a:p>
            <a:pPr marL="0" indent="0">
              <a:buNone/>
            </a:pPr>
            <a:r>
              <a:rPr lang="zh-TW" altLang="en-US" sz="4800" dirty="0" smtClean="0">
                <a:latin typeface="華康新特圓體" panose="020F0909000000000000" pitchFamily="49" charset="-120"/>
                <a:ea typeface="華康新特圓體" panose="020F0909000000000000" pitchFamily="49" charset="-120"/>
              </a:rPr>
              <a:t>爬取所有人力銀行的職缺</a:t>
            </a:r>
            <a:endParaRPr lang="en-US" altLang="zh-TW" sz="4800" dirty="0" smtClean="0">
              <a:latin typeface="華康新特圓體" panose="020F0909000000000000" pitchFamily="49" charset="-120"/>
              <a:ea typeface="華康新特圓體" panose="020F0909000000000000" pitchFamily="49" charset="-120"/>
            </a:endParaRPr>
          </a:p>
          <a:p>
            <a:pPr marL="0" indent="0">
              <a:buNone/>
            </a:pPr>
            <a:endParaRPr lang="en-US" altLang="zh-TW" sz="4800" dirty="0" smtClean="0">
              <a:latin typeface="MS Gothic" panose="020B0609070205080204" pitchFamily="49" charset="-128"/>
              <a:ea typeface="MS Gothic" panose="020B0609070205080204" pitchFamily="49" charset="-128"/>
            </a:endParaRPr>
          </a:p>
          <a:p>
            <a:pPr marL="0" indent="0">
              <a:buNone/>
            </a:pPr>
            <a:r>
              <a:rPr lang="zh-TW" altLang="en-US" sz="4800" dirty="0" smtClean="0">
                <a:latin typeface="華康新特圓體" panose="020F0909000000000000" pitchFamily="49" charset="-120"/>
                <a:ea typeface="華康新特圓體" panose="020F0909000000000000" pitchFamily="49" charset="-120"/>
              </a:rPr>
              <a:t>工作</a:t>
            </a:r>
            <a:r>
              <a:rPr lang="zh-TW" altLang="en-US" sz="4800" dirty="0">
                <a:latin typeface="華康新特圓體" panose="020F0909000000000000" pitchFamily="49" charset="-120"/>
                <a:ea typeface="華康新特圓體" panose="020F0909000000000000" pitchFamily="49" charset="-120"/>
              </a:rPr>
              <a:t>跨足各領域</a:t>
            </a:r>
          </a:p>
        </p:txBody>
      </p:sp>
    </p:spTree>
    <p:extLst>
      <p:ext uri="{BB962C8B-B14F-4D97-AF65-F5344CB8AC3E}">
        <p14:creationId xmlns:p14="http://schemas.microsoft.com/office/powerpoint/2010/main" val="37174250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ctrTitle"/>
          </p:nvPr>
        </p:nvSpPr>
        <p:spPr>
          <a:xfrm>
            <a:off x="1524000" y="1122362"/>
            <a:ext cx="9144000" cy="3106737"/>
          </a:xfrm>
        </p:spPr>
        <p:txBody>
          <a:bodyPr>
            <a:normAutofit/>
          </a:bodyPr>
          <a:lstStyle/>
          <a:p>
            <a:pPr>
              <a:tabLst>
                <a:tab pos="533400" algn="l"/>
              </a:tabLst>
            </a:pPr>
            <a:r>
              <a:rPr lang="en-US" altLang="zh-TW" sz="8800" dirty="0" smtClean="0">
                <a:latin typeface="華康新特圓體" panose="020F0909000000000000" pitchFamily="49" charset="-120"/>
                <a:ea typeface="華康新特圓體" panose="020F0909000000000000" pitchFamily="49" charset="-120"/>
              </a:rPr>
              <a:t>09</a:t>
            </a:r>
            <a:r>
              <a:rPr lang="en-US" altLang="zh-TW" sz="8800" dirty="0">
                <a:latin typeface="華康新特圓體" panose="020F0909000000000000" pitchFamily="49" charset="-120"/>
                <a:ea typeface="華康新特圓體" panose="020F0909000000000000" pitchFamily="49" charset="-120"/>
              </a:rPr>
              <a:t/>
            </a:r>
            <a:br>
              <a:rPr lang="en-US" altLang="zh-TW" sz="8800" dirty="0">
                <a:latin typeface="華康新特圓體" panose="020F0909000000000000" pitchFamily="49" charset="-120"/>
                <a:ea typeface="華康新特圓體" panose="020F0909000000000000" pitchFamily="49" charset="-120"/>
              </a:rPr>
            </a:br>
            <a:r>
              <a:rPr lang="zh-TW" altLang="en-US" sz="8800" dirty="0" smtClean="0">
                <a:latin typeface="華康新特圓體" panose="020F0909000000000000" pitchFamily="49" charset="-120"/>
                <a:ea typeface="華康新特圓體" panose="020F0909000000000000" pitchFamily="49" charset="-120"/>
              </a:rPr>
              <a:t>參考資料</a:t>
            </a:r>
            <a:endParaRPr lang="zh-TW" altLang="en-US" sz="8800" dirty="0">
              <a:latin typeface="華康新特圓體" panose="020F0909000000000000" pitchFamily="49" charset="-120"/>
              <a:ea typeface="華康新特圓體" panose="020F0909000000000000" pitchFamily="49" charset="-120"/>
            </a:endParaRPr>
          </a:p>
        </p:txBody>
      </p:sp>
      <p:sp>
        <p:nvSpPr>
          <p:cNvPr id="11" name="Freeform 5"/>
          <p:cNvSpPr>
            <a:spLocks/>
          </p:cNvSpPr>
          <p:nvPr/>
        </p:nvSpPr>
        <p:spPr bwMode="auto">
          <a:xfrm>
            <a:off x="-21417" y="5908676"/>
            <a:ext cx="2663017" cy="949325"/>
          </a:xfrm>
          <a:custGeom>
            <a:avLst/>
            <a:gdLst>
              <a:gd name="T0" fmla="*/ 0 w 733"/>
              <a:gd name="T1" fmla="*/ 307 h 307"/>
              <a:gd name="T2" fmla="*/ 733 w 733"/>
              <a:gd name="T3" fmla="*/ 307 h 307"/>
              <a:gd name="T4" fmla="*/ 587 w 733"/>
              <a:gd name="T5" fmla="*/ 190 h 307"/>
              <a:gd name="T6" fmla="*/ 587 w 733"/>
              <a:gd name="T7" fmla="*/ 185 h 307"/>
              <a:gd name="T8" fmla="*/ 367 w 733"/>
              <a:gd name="T9" fmla="*/ 0 h 307"/>
              <a:gd name="T10" fmla="*/ 147 w 733"/>
              <a:gd name="T11" fmla="*/ 185 h 307"/>
              <a:gd name="T12" fmla="*/ 147 w 733"/>
              <a:gd name="T13" fmla="*/ 190 h 307"/>
              <a:gd name="T14" fmla="*/ 0 w 733"/>
              <a:gd name="T15" fmla="*/ 307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3" h="307">
                <a:moveTo>
                  <a:pt x="0" y="307"/>
                </a:moveTo>
                <a:cubicBezTo>
                  <a:pt x="733" y="307"/>
                  <a:pt x="733" y="307"/>
                  <a:pt x="733" y="307"/>
                </a:cubicBezTo>
                <a:cubicBezTo>
                  <a:pt x="713" y="249"/>
                  <a:pt x="657" y="204"/>
                  <a:pt x="587" y="190"/>
                </a:cubicBezTo>
                <a:cubicBezTo>
                  <a:pt x="587" y="188"/>
                  <a:pt x="587" y="187"/>
                  <a:pt x="587" y="185"/>
                </a:cubicBezTo>
                <a:cubicBezTo>
                  <a:pt x="587" y="83"/>
                  <a:pt x="488" y="0"/>
                  <a:pt x="367" y="0"/>
                </a:cubicBezTo>
                <a:cubicBezTo>
                  <a:pt x="245" y="0"/>
                  <a:pt x="147" y="83"/>
                  <a:pt x="147" y="185"/>
                </a:cubicBezTo>
                <a:cubicBezTo>
                  <a:pt x="147" y="187"/>
                  <a:pt x="147" y="188"/>
                  <a:pt x="147" y="190"/>
                </a:cubicBezTo>
                <a:cubicBezTo>
                  <a:pt x="77" y="204"/>
                  <a:pt x="21" y="249"/>
                  <a:pt x="0" y="307"/>
                </a:cubicBezTo>
                <a:close/>
              </a:path>
            </a:pathLst>
          </a:custGeom>
          <a:solidFill>
            <a:srgbClr val="0A96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 name="Freeform 31"/>
          <p:cNvSpPr>
            <a:spLocks/>
          </p:cNvSpPr>
          <p:nvPr/>
        </p:nvSpPr>
        <p:spPr bwMode="auto">
          <a:xfrm>
            <a:off x="3454400" y="6332541"/>
            <a:ext cx="908053" cy="525463"/>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0A96B7"/>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6"/>
          <p:cNvSpPr>
            <a:spLocks/>
          </p:cNvSpPr>
          <p:nvPr/>
        </p:nvSpPr>
        <p:spPr bwMode="auto">
          <a:xfrm>
            <a:off x="8229600" y="5088455"/>
            <a:ext cx="3961648" cy="1769548"/>
          </a:xfrm>
          <a:custGeom>
            <a:avLst/>
            <a:gdLst>
              <a:gd name="T0" fmla="*/ 1624 w 1624"/>
              <a:gd name="T1" fmla="*/ 0 h 739"/>
              <a:gd name="T2" fmla="*/ 1238 w 1624"/>
              <a:gd name="T3" fmla="*/ 372 h 739"/>
              <a:gd name="T4" fmla="*/ 1238 w 1624"/>
              <a:gd name="T5" fmla="*/ 381 h 739"/>
              <a:gd name="T6" fmla="*/ 936 w 1624"/>
              <a:gd name="T7" fmla="*/ 638 h 739"/>
              <a:gd name="T8" fmla="*/ 787 w 1624"/>
              <a:gd name="T9" fmla="*/ 556 h 739"/>
              <a:gd name="T10" fmla="*/ 787 w 1624"/>
              <a:gd name="T11" fmla="*/ 550 h 739"/>
              <a:gd name="T12" fmla="*/ 494 w 1624"/>
              <a:gd name="T13" fmla="*/ 304 h 739"/>
              <a:gd name="T14" fmla="*/ 201 w 1624"/>
              <a:gd name="T15" fmla="*/ 550 h 739"/>
              <a:gd name="T16" fmla="*/ 202 w 1624"/>
              <a:gd name="T17" fmla="*/ 556 h 739"/>
              <a:gd name="T18" fmla="*/ 0 w 1624"/>
              <a:gd name="T19" fmla="*/ 739 h 739"/>
              <a:gd name="T20" fmla="*/ 1624 w 1624"/>
              <a:gd name="T21" fmla="*/ 739 h 739"/>
              <a:gd name="T22" fmla="*/ 1624 w 1624"/>
              <a:gd name="T23" fmla="*/ 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4" h="739">
                <a:moveTo>
                  <a:pt x="1624" y="0"/>
                </a:moveTo>
                <a:cubicBezTo>
                  <a:pt x="1406" y="25"/>
                  <a:pt x="1238" y="182"/>
                  <a:pt x="1238" y="372"/>
                </a:cubicBezTo>
                <a:cubicBezTo>
                  <a:pt x="1238" y="375"/>
                  <a:pt x="1238" y="378"/>
                  <a:pt x="1238" y="381"/>
                </a:cubicBezTo>
                <a:cubicBezTo>
                  <a:pt x="1089" y="412"/>
                  <a:pt x="971" y="512"/>
                  <a:pt x="936" y="638"/>
                </a:cubicBezTo>
                <a:cubicBezTo>
                  <a:pt x="899" y="598"/>
                  <a:pt x="847" y="568"/>
                  <a:pt x="787" y="556"/>
                </a:cubicBezTo>
                <a:cubicBezTo>
                  <a:pt x="787" y="554"/>
                  <a:pt x="787" y="552"/>
                  <a:pt x="787" y="550"/>
                </a:cubicBezTo>
                <a:cubicBezTo>
                  <a:pt x="787" y="414"/>
                  <a:pt x="656" y="304"/>
                  <a:pt x="494" y="304"/>
                </a:cubicBezTo>
                <a:cubicBezTo>
                  <a:pt x="333" y="304"/>
                  <a:pt x="201" y="414"/>
                  <a:pt x="201" y="550"/>
                </a:cubicBezTo>
                <a:cubicBezTo>
                  <a:pt x="201" y="552"/>
                  <a:pt x="202" y="554"/>
                  <a:pt x="202" y="556"/>
                </a:cubicBezTo>
                <a:cubicBezTo>
                  <a:pt x="98" y="577"/>
                  <a:pt x="17" y="650"/>
                  <a:pt x="0" y="739"/>
                </a:cubicBezTo>
                <a:cubicBezTo>
                  <a:pt x="1624" y="739"/>
                  <a:pt x="1624" y="739"/>
                  <a:pt x="1624" y="739"/>
                </a:cubicBezTo>
                <a:lnTo>
                  <a:pt x="1624" y="0"/>
                </a:lnTo>
                <a:close/>
              </a:path>
            </a:pathLst>
          </a:custGeom>
          <a:solidFill>
            <a:srgbClr val="0A96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 name="Freeform 1"/>
          <p:cNvSpPr>
            <a:spLocks/>
          </p:cNvSpPr>
          <p:nvPr/>
        </p:nvSpPr>
        <p:spPr bwMode="auto">
          <a:xfrm>
            <a:off x="10696332" y="3175"/>
            <a:ext cx="1524000" cy="941388"/>
          </a:xfrm>
          <a:custGeom>
            <a:avLst/>
            <a:gdLst>
              <a:gd name="T0" fmla="*/ 135 w 484"/>
              <a:gd name="T1" fmla="*/ 0 h 304"/>
              <a:gd name="T2" fmla="*/ 134 w 484"/>
              <a:gd name="T3" fmla="*/ 14 h 304"/>
              <a:gd name="T4" fmla="*/ 134 w 484"/>
              <a:gd name="T5" fmla="*/ 18 h 304"/>
              <a:gd name="T6" fmla="*/ 0 w 484"/>
              <a:gd name="T7" fmla="*/ 161 h 304"/>
              <a:gd name="T8" fmla="*/ 153 w 484"/>
              <a:gd name="T9" fmla="*/ 304 h 304"/>
              <a:gd name="T10" fmla="*/ 484 w 484"/>
              <a:gd name="T11" fmla="*/ 304 h 304"/>
              <a:gd name="T12" fmla="*/ 484 w 484"/>
              <a:gd name="T13" fmla="*/ 0 h 304"/>
              <a:gd name="T14" fmla="*/ 135 w 484"/>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4" h="304">
                <a:moveTo>
                  <a:pt x="135" y="0"/>
                </a:moveTo>
                <a:cubicBezTo>
                  <a:pt x="134" y="5"/>
                  <a:pt x="134" y="9"/>
                  <a:pt x="134" y="14"/>
                </a:cubicBezTo>
                <a:cubicBezTo>
                  <a:pt x="134" y="15"/>
                  <a:pt x="134" y="17"/>
                  <a:pt x="134" y="18"/>
                </a:cubicBezTo>
                <a:cubicBezTo>
                  <a:pt x="57" y="34"/>
                  <a:pt x="0" y="92"/>
                  <a:pt x="0" y="161"/>
                </a:cubicBezTo>
                <a:cubicBezTo>
                  <a:pt x="0" y="235"/>
                  <a:pt x="67" y="304"/>
                  <a:pt x="153" y="304"/>
                </a:cubicBezTo>
                <a:cubicBezTo>
                  <a:pt x="484" y="304"/>
                  <a:pt x="484" y="304"/>
                  <a:pt x="484" y="304"/>
                </a:cubicBezTo>
                <a:cubicBezTo>
                  <a:pt x="484" y="0"/>
                  <a:pt x="484" y="0"/>
                  <a:pt x="484" y="0"/>
                </a:cubicBezTo>
                <a:lnTo>
                  <a:pt x="135" y="0"/>
                </a:lnTo>
                <a:close/>
              </a:path>
            </a:pathLst>
          </a:custGeom>
          <a:solidFill>
            <a:srgbClr val="92DE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 name="Freeform 32"/>
          <p:cNvSpPr>
            <a:spLocks/>
          </p:cNvSpPr>
          <p:nvPr/>
        </p:nvSpPr>
        <p:spPr bwMode="auto">
          <a:xfrm>
            <a:off x="812800" y="5105400"/>
            <a:ext cx="528869" cy="381000"/>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40"/>
          <p:cNvSpPr>
            <a:spLocks/>
          </p:cNvSpPr>
          <p:nvPr/>
        </p:nvSpPr>
        <p:spPr bwMode="auto">
          <a:xfrm>
            <a:off x="538458" y="457204"/>
            <a:ext cx="1591090" cy="1066796"/>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33"/>
          <p:cNvSpPr>
            <a:spLocks/>
          </p:cNvSpPr>
          <p:nvPr/>
        </p:nvSpPr>
        <p:spPr bwMode="auto">
          <a:xfrm>
            <a:off x="187684" y="2918055"/>
            <a:ext cx="1039112" cy="695309"/>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FFA360"/>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3"/>
          <p:cNvSpPr>
            <a:spLocks/>
          </p:cNvSpPr>
          <p:nvPr/>
        </p:nvSpPr>
        <p:spPr bwMode="auto">
          <a:xfrm>
            <a:off x="4883156" y="213220"/>
            <a:ext cx="704845" cy="472585"/>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FFA360"/>
          </a:solidFill>
          <a:ln>
            <a:noFill/>
          </a:ln>
        </p:spPr>
        <p:txBody>
          <a:bodyPr vert="horz" wrap="square" lIns="121920" tIns="60960" rIns="121920" bIns="60960" numCol="1" anchor="t" anchorCtr="0" compatLnSpc="1">
            <a:prstTxWarp prst="textNoShape">
              <a:avLst/>
            </a:prstTxWarp>
          </a:bodyPr>
          <a:lstStyle/>
          <a:p>
            <a:endParaRPr lang="en-US" sz="2400"/>
          </a:p>
        </p:txBody>
      </p:sp>
      <p:pic>
        <p:nvPicPr>
          <p:cNvPr id="19" name="圖片 18"/>
          <p:cNvPicPr>
            <a:picLocks noChangeAspect="1"/>
          </p:cNvPicPr>
          <p:nvPr/>
        </p:nvPicPr>
        <p:blipFill>
          <a:blip r:embed="rId2"/>
          <a:stretch>
            <a:fillRect/>
          </a:stretch>
        </p:blipFill>
        <p:spPr>
          <a:xfrm>
            <a:off x="10793959" y="3638551"/>
            <a:ext cx="713294" cy="475529"/>
          </a:xfrm>
          <a:prstGeom prst="rect">
            <a:avLst/>
          </a:prstGeom>
        </p:spPr>
      </p:pic>
      <p:sp>
        <p:nvSpPr>
          <p:cNvPr id="20" name="Freeform 8"/>
          <p:cNvSpPr>
            <a:spLocks/>
          </p:cNvSpPr>
          <p:nvPr/>
        </p:nvSpPr>
        <p:spPr bwMode="auto">
          <a:xfrm>
            <a:off x="4483103" y="5089525"/>
            <a:ext cx="1501153" cy="1011857"/>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27582680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朵形圖說文字 4"/>
          <p:cNvSpPr/>
          <p:nvPr/>
        </p:nvSpPr>
        <p:spPr>
          <a:xfrm>
            <a:off x="993057" y="1690688"/>
            <a:ext cx="9918291" cy="4179170"/>
          </a:xfrm>
          <a:prstGeom prst="cloudCallout">
            <a:avLst/>
          </a:prstGeom>
          <a:solidFill>
            <a:srgbClr val="F2F1F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normAutofit/>
          </a:bodyPr>
          <a:lstStyle/>
          <a:p>
            <a:pPr algn="ctr"/>
            <a:r>
              <a:rPr lang="zh-TW" altLang="en-US" sz="6600" dirty="0" smtClean="0">
                <a:latin typeface="華康新特圓體" panose="020F0909000000000000" pitchFamily="49" charset="-120"/>
                <a:ea typeface="華康新特圓體" panose="020F0909000000000000" pitchFamily="49" charset="-120"/>
              </a:rPr>
              <a:t>研究背景</a:t>
            </a:r>
            <a:endParaRPr lang="zh-TW" altLang="en-US" sz="6600" dirty="0">
              <a:latin typeface="華康新特圓體" panose="020F0909000000000000" pitchFamily="49" charset="-120"/>
              <a:ea typeface="華康新特圓體" panose="020F0909000000000000" pitchFamily="49" charset="-120"/>
            </a:endParaRPr>
          </a:p>
        </p:txBody>
      </p:sp>
      <p:sp>
        <p:nvSpPr>
          <p:cNvPr id="3" name="內容版面配置區 2"/>
          <p:cNvSpPr>
            <a:spLocks noGrp="1"/>
          </p:cNvSpPr>
          <p:nvPr>
            <p:ph idx="1"/>
          </p:nvPr>
        </p:nvSpPr>
        <p:spPr>
          <a:xfrm>
            <a:off x="838200" y="2212258"/>
            <a:ext cx="10515600" cy="3964704"/>
          </a:xfrm>
        </p:spPr>
        <p:txBody>
          <a:bodyPr>
            <a:noAutofit/>
          </a:bodyPr>
          <a:lstStyle/>
          <a:p>
            <a:pPr marL="0" indent="0" algn="ctr">
              <a:lnSpc>
                <a:spcPct val="150000"/>
              </a:lnSpc>
              <a:buNone/>
            </a:pPr>
            <a:r>
              <a:rPr lang="zh-TW" altLang="en-US" sz="6600" dirty="0" smtClean="0">
                <a:latin typeface="華康新特圓體" panose="020F0909000000000000" pitchFamily="49" charset="-120"/>
                <a:ea typeface="華康新特圓體" panose="020F0909000000000000" pitchFamily="49" charset="-120"/>
              </a:rPr>
              <a:t>對選課感到不知所措</a:t>
            </a:r>
            <a:r>
              <a:rPr lang="en-US" altLang="zh-TW" sz="6600" dirty="0" smtClean="0">
                <a:latin typeface="華康新特圓體" panose="020F0909000000000000" pitchFamily="49" charset="-120"/>
                <a:ea typeface="華康新特圓體" panose="020F0909000000000000" pitchFamily="49" charset="-120"/>
              </a:rPr>
              <a:t/>
            </a:r>
            <a:br>
              <a:rPr lang="en-US" altLang="zh-TW" sz="6600" dirty="0" smtClean="0">
                <a:latin typeface="華康新特圓體" panose="020F0909000000000000" pitchFamily="49" charset="-120"/>
                <a:ea typeface="華康新特圓體" panose="020F0909000000000000" pitchFamily="49" charset="-120"/>
              </a:rPr>
            </a:br>
            <a:r>
              <a:rPr lang="zh-TW" altLang="en-US" sz="6600" dirty="0" smtClean="0">
                <a:latin typeface="華康新特圓體" panose="020F0909000000000000" pitchFamily="49" charset="-120"/>
                <a:ea typeface="華康新特圓體" panose="020F0909000000000000" pitchFamily="49" charset="-120"/>
              </a:rPr>
              <a:t>對未來感到迷惘</a:t>
            </a:r>
            <a:endParaRPr lang="zh-TW" altLang="en-US" sz="6600" dirty="0">
              <a:latin typeface="華康新特圓體" panose="020F0909000000000000" pitchFamily="49" charset="-120"/>
              <a:ea typeface="華康新特圓體" panose="020F0909000000000000" pitchFamily="49" charset="-120"/>
            </a:endParaRP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028" y="5307142"/>
            <a:ext cx="1550858" cy="1550858"/>
          </a:xfrm>
          <a:prstGeom prst="rect">
            <a:avLst/>
          </a:prstGeom>
          <a:ln>
            <a:noFill/>
          </a:ln>
        </p:spPr>
      </p:pic>
    </p:spTree>
    <p:extLst>
      <p:ext uri="{BB962C8B-B14F-4D97-AF65-F5344CB8AC3E}">
        <p14:creationId xmlns:p14="http://schemas.microsoft.com/office/powerpoint/2010/main" val="16976626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zh-TW" altLang="en-US" sz="6600" b="1" dirty="0" smtClean="0">
                <a:latin typeface="華康新特圓體" panose="020F0909000000000000" pitchFamily="49" charset="-120"/>
                <a:ea typeface="華康新特圓體" panose="020F0909000000000000" pitchFamily="49" charset="-120"/>
              </a:rPr>
              <a:t>參考資料</a:t>
            </a:r>
            <a:endParaRPr lang="zh-TW" altLang="en-US" sz="6600" b="1" dirty="0">
              <a:latin typeface="華康新特圓體" panose="020F0909000000000000" pitchFamily="49" charset="-120"/>
              <a:ea typeface="華康新特圓體" panose="020F0909000000000000" pitchFamily="49" charset="-120"/>
            </a:endParaRPr>
          </a:p>
        </p:txBody>
      </p:sp>
      <p:sp>
        <p:nvSpPr>
          <p:cNvPr id="3" name="內容版面配置區 2"/>
          <p:cNvSpPr>
            <a:spLocks noGrp="1"/>
          </p:cNvSpPr>
          <p:nvPr>
            <p:ph idx="1"/>
          </p:nvPr>
        </p:nvSpPr>
        <p:spPr/>
        <p:txBody>
          <a:bodyPr>
            <a:normAutofit fontScale="92500" lnSpcReduction="20000"/>
          </a:bodyPr>
          <a:lstStyle/>
          <a:p>
            <a:r>
              <a:rPr lang="en-US" altLang="zh-TW" sz="2000" dirty="0">
                <a:latin typeface="華康新特圓體" panose="020F0909000000000000" pitchFamily="49" charset="-120"/>
                <a:ea typeface="華康新特圓體" panose="020F0909000000000000" pitchFamily="49" charset="-120"/>
                <a:hlinkClick r:id="rId2"/>
              </a:rPr>
              <a:t>https://www.518.com.tw/</a:t>
            </a:r>
            <a:endParaRPr lang="en-US" altLang="zh-TW" sz="2000" dirty="0">
              <a:latin typeface="華康新特圓體" panose="020F0909000000000000" pitchFamily="49" charset="-120"/>
              <a:ea typeface="華康新特圓體" panose="020F0909000000000000" pitchFamily="49" charset="-120"/>
            </a:endParaRPr>
          </a:p>
          <a:p>
            <a:r>
              <a:rPr lang="en-US" altLang="zh-TW" sz="2000" dirty="0">
                <a:latin typeface="華康新特圓體" panose="020F0909000000000000" pitchFamily="49" charset="-120"/>
                <a:ea typeface="華康新特圓體" panose="020F0909000000000000" pitchFamily="49" charset="-120"/>
                <a:hlinkClick r:id="rId3"/>
              </a:rPr>
              <a:t>https://</a:t>
            </a:r>
            <a:r>
              <a:rPr lang="en-US" altLang="zh-TW" sz="2000" dirty="0" smtClean="0">
                <a:latin typeface="華康新特圓體" panose="020F0909000000000000" pitchFamily="49" charset="-120"/>
                <a:ea typeface="華康新特圓體" panose="020F0909000000000000" pitchFamily="49" charset="-120"/>
                <a:hlinkClick r:id="rId3"/>
              </a:rPr>
              <a:t>www.1111.com.tw</a:t>
            </a:r>
            <a:r>
              <a:rPr lang="en-US" altLang="zh-TW" sz="2000" dirty="0">
                <a:latin typeface="華康新特圓體" panose="020F0909000000000000" pitchFamily="49" charset="-120"/>
                <a:ea typeface="華康新特圓體" panose="020F0909000000000000" pitchFamily="49" charset="-120"/>
                <a:hlinkClick r:id="rId3"/>
              </a:rPr>
              <a:t>/</a:t>
            </a:r>
            <a:endParaRPr lang="en-US" altLang="zh-TW" sz="2000" dirty="0">
              <a:latin typeface="華康新特圓體" panose="020F0909000000000000" pitchFamily="49" charset="-120"/>
              <a:ea typeface="華康新特圓體" panose="020F0909000000000000" pitchFamily="49" charset="-120"/>
            </a:endParaRPr>
          </a:p>
          <a:p>
            <a:r>
              <a:rPr lang="en-US" altLang="zh-TW" sz="2000" dirty="0">
                <a:latin typeface="華康新特圓體" panose="020F0909000000000000" pitchFamily="49" charset="-120"/>
                <a:ea typeface="華康新特圓體" panose="020F0909000000000000" pitchFamily="49" charset="-120"/>
                <a:hlinkClick r:id="rId4"/>
              </a:rPr>
              <a:t>https://</a:t>
            </a:r>
            <a:r>
              <a:rPr lang="en-US" altLang="zh-TW" sz="2000" dirty="0" smtClean="0">
                <a:latin typeface="華康新特圓體" panose="020F0909000000000000" pitchFamily="49" charset="-120"/>
                <a:ea typeface="華康新特圓體" panose="020F0909000000000000" pitchFamily="49" charset="-120"/>
                <a:hlinkClick r:id="rId4"/>
              </a:rPr>
              <a:t>www.104.com.tw/</a:t>
            </a:r>
            <a:endParaRPr lang="en-US" altLang="zh-TW" sz="2000" dirty="0" smtClean="0">
              <a:latin typeface="華康新特圓體" panose="020F0909000000000000" pitchFamily="49" charset="-120"/>
              <a:ea typeface="華康新特圓體" panose="020F0909000000000000" pitchFamily="49" charset="-120"/>
              <a:hlinkClick r:id="rId5"/>
            </a:endParaRPr>
          </a:p>
          <a:p>
            <a:r>
              <a:rPr lang="en-US" altLang="zh-TW" sz="2000" dirty="0" smtClean="0">
                <a:latin typeface="華康新特圓體" panose="020F0909000000000000" pitchFamily="49" charset="-120"/>
                <a:ea typeface="華康新特圓體" panose="020F0909000000000000" pitchFamily="49" charset="-120"/>
                <a:hlinkClick r:id="rId5"/>
              </a:rPr>
              <a:t>https://www.ettoday.net/news/20181120/1310612.htm</a:t>
            </a:r>
            <a:endParaRPr lang="en-US" altLang="zh-TW" sz="2000" dirty="0">
              <a:latin typeface="華康新特圓體" panose="020F0909000000000000" pitchFamily="49" charset="-120"/>
              <a:ea typeface="華康新特圓體" panose="020F0909000000000000" pitchFamily="49" charset="-120"/>
            </a:endParaRPr>
          </a:p>
          <a:p>
            <a:r>
              <a:rPr lang="en-US" altLang="zh-TW" sz="2000" dirty="0" smtClean="0">
                <a:latin typeface="華康新特圓體" panose="020F0909000000000000" pitchFamily="49" charset="-120"/>
                <a:ea typeface="華康新特圓體" panose="020F0909000000000000" pitchFamily="49" charset="-120"/>
                <a:hlinkClick r:id="rId6"/>
              </a:rPr>
              <a:t>http://uip.cycu.edu.tw/UIPWeb/wSite/ct?xItem=84902&amp;ctNode=24803&amp;mp=5400</a:t>
            </a:r>
            <a:endParaRPr lang="en-US" altLang="zh-TW" sz="2000" dirty="0" smtClean="0">
              <a:latin typeface="華康新特圓體" panose="020F0909000000000000" pitchFamily="49" charset="-120"/>
              <a:ea typeface="華康新特圓體" panose="020F0909000000000000" pitchFamily="49" charset="-120"/>
            </a:endParaRPr>
          </a:p>
          <a:p>
            <a:r>
              <a:rPr lang="en-US" altLang="zh-TW" sz="2000" dirty="0">
                <a:latin typeface="華康新特圓體" panose="020F0909000000000000" pitchFamily="49" charset="-120"/>
                <a:ea typeface="華康新特圓體" panose="020F0909000000000000" pitchFamily="49" charset="-120"/>
                <a:hlinkClick r:id="rId7"/>
              </a:rPr>
              <a:t>http://</a:t>
            </a:r>
            <a:r>
              <a:rPr lang="en-US" altLang="zh-TW" sz="2000" dirty="0" smtClean="0">
                <a:latin typeface="華康新特圓體" panose="020F0909000000000000" pitchFamily="49" charset="-120"/>
                <a:ea typeface="華康新特圓體" panose="020F0909000000000000" pitchFamily="49" charset="-120"/>
                <a:hlinkClick r:id="rId7"/>
              </a:rPr>
              <a:t>im.cgu.edu.tw/files/11-1055-2584.php</a:t>
            </a:r>
            <a:endParaRPr lang="en-US" altLang="zh-TW" sz="2000" dirty="0" smtClean="0">
              <a:latin typeface="華康新特圓體" panose="020F0909000000000000" pitchFamily="49" charset="-120"/>
              <a:ea typeface="華康新特圓體" panose="020F0909000000000000" pitchFamily="49" charset="-120"/>
            </a:endParaRPr>
          </a:p>
          <a:p>
            <a:r>
              <a:rPr lang="en-US" altLang="zh-TW" sz="2000" dirty="0">
                <a:latin typeface="華康新特圓體" panose="020F0909000000000000" pitchFamily="49" charset="-120"/>
                <a:ea typeface="華康新特圓體" panose="020F0909000000000000" pitchFamily="49" charset="-120"/>
                <a:hlinkClick r:id="rId8"/>
              </a:rPr>
              <a:t>https://</a:t>
            </a:r>
            <a:r>
              <a:rPr lang="en-US" altLang="zh-TW" sz="2000" dirty="0" smtClean="0">
                <a:latin typeface="華康新特圓體" panose="020F0909000000000000" pitchFamily="49" charset="-120"/>
                <a:ea typeface="華康新特圓體" panose="020F0909000000000000" pitchFamily="49" charset="-120"/>
                <a:hlinkClick r:id="rId8"/>
              </a:rPr>
              <a:t>www.cheers.com.tw/article/article.action?id=5022410&amp;eturec=1&amp;page=1</a:t>
            </a:r>
            <a:endParaRPr lang="en-US" altLang="zh-TW" sz="2000" dirty="0" smtClean="0">
              <a:latin typeface="華康新特圓體" panose="020F0909000000000000" pitchFamily="49" charset="-120"/>
              <a:ea typeface="華康新特圓體" panose="020F0909000000000000" pitchFamily="49" charset="-120"/>
            </a:endParaRPr>
          </a:p>
          <a:p>
            <a:r>
              <a:rPr lang="en-US" altLang="zh-TW" sz="2000" dirty="0">
                <a:latin typeface="華康新特圓體" panose="020F0909000000000000" pitchFamily="49" charset="-120"/>
                <a:ea typeface="華康新特圓體" panose="020F0909000000000000" pitchFamily="49" charset="-120"/>
                <a:hlinkClick r:id="rId9"/>
              </a:rPr>
              <a:t>https://</a:t>
            </a:r>
            <a:r>
              <a:rPr lang="en-US" altLang="zh-TW" sz="2000" dirty="0" smtClean="0">
                <a:latin typeface="華康新特圓體" panose="020F0909000000000000" pitchFamily="49" charset="-120"/>
                <a:ea typeface="華康新特圓體" panose="020F0909000000000000" pitchFamily="49" charset="-120"/>
                <a:hlinkClick r:id="rId9"/>
              </a:rPr>
              <a:t>www.lidaseo.com.tw/seostudy/peoplebank.html</a:t>
            </a:r>
            <a:endParaRPr lang="en-US" altLang="zh-TW" sz="2000" dirty="0" smtClean="0">
              <a:latin typeface="華康新特圓體" panose="020F0909000000000000" pitchFamily="49" charset="-120"/>
              <a:ea typeface="華康新特圓體" panose="020F0909000000000000" pitchFamily="49" charset="-120"/>
            </a:endParaRPr>
          </a:p>
          <a:p>
            <a:r>
              <a:rPr lang="en-US" altLang="zh-TW" sz="2000" dirty="0">
                <a:latin typeface="華康新特圓體" panose="020F0909000000000000" pitchFamily="49" charset="-120"/>
                <a:ea typeface="華康新特圓體" panose="020F0909000000000000" pitchFamily="49" charset="-120"/>
                <a:hlinkClick r:id="rId10"/>
              </a:rPr>
              <a:t>https://blogs.msdn.microsoft.com/msdntaiwan/2016/05/19/visual-studio-tools-for-apache-cordova</a:t>
            </a:r>
            <a:r>
              <a:rPr lang="en-US" altLang="zh-TW" sz="2000" dirty="0" smtClean="0">
                <a:latin typeface="華康新特圓體" panose="020F0909000000000000" pitchFamily="49" charset="-120"/>
                <a:ea typeface="華康新特圓體" panose="020F0909000000000000" pitchFamily="49" charset="-120"/>
                <a:hlinkClick r:id="rId10"/>
              </a:rPr>
              <a:t>/</a:t>
            </a:r>
            <a:endParaRPr lang="en-US" altLang="zh-TW" sz="2000" dirty="0" smtClean="0">
              <a:latin typeface="華康新特圓體" panose="020F0909000000000000" pitchFamily="49" charset="-120"/>
              <a:ea typeface="華康新特圓體" panose="020F0909000000000000" pitchFamily="49" charset="-120"/>
            </a:endParaRPr>
          </a:p>
          <a:p>
            <a:r>
              <a:rPr lang="en-US" altLang="zh-TW" sz="2000" dirty="0">
                <a:latin typeface="華康新特圓體" panose="020F0909000000000000" pitchFamily="49" charset="-120"/>
                <a:ea typeface="華康新特圓體" panose="020F0909000000000000" pitchFamily="49" charset="-120"/>
                <a:hlinkClick r:id="rId11"/>
              </a:rPr>
              <a:t>https://</a:t>
            </a:r>
            <a:r>
              <a:rPr lang="en-US" altLang="zh-TW" sz="2000" dirty="0" smtClean="0">
                <a:latin typeface="華康新特圓體" panose="020F0909000000000000" pitchFamily="49" charset="-120"/>
                <a:ea typeface="華康新特圓體" panose="020F0909000000000000" pitchFamily="49" charset="-120"/>
                <a:hlinkClick r:id="rId11"/>
              </a:rPr>
              <a:t>ithelp.ithome.com.tw/articles/10186483</a:t>
            </a:r>
            <a:endParaRPr lang="en-US" altLang="zh-TW" sz="2000" dirty="0" smtClean="0">
              <a:latin typeface="華康新特圓體" panose="020F0909000000000000" pitchFamily="49" charset="-120"/>
              <a:ea typeface="華康新特圓體" panose="020F0909000000000000" pitchFamily="49" charset="-120"/>
            </a:endParaRPr>
          </a:p>
          <a:p>
            <a:r>
              <a:rPr lang="en-US" altLang="zh-TW" sz="2000" dirty="0">
                <a:latin typeface="華康新特圓體" panose="020F0909000000000000" pitchFamily="49" charset="-120"/>
                <a:ea typeface="華康新特圓體" panose="020F0909000000000000" pitchFamily="49" charset="-120"/>
                <a:hlinkClick r:id="rId12"/>
              </a:rPr>
              <a:t>https://www.flaticon.com</a:t>
            </a:r>
            <a:r>
              <a:rPr lang="en-US" altLang="zh-TW" sz="2000" dirty="0" smtClean="0">
                <a:latin typeface="華康新特圓體" panose="020F0909000000000000" pitchFamily="49" charset="-120"/>
                <a:ea typeface="華康新特圓體" panose="020F0909000000000000" pitchFamily="49" charset="-120"/>
                <a:hlinkClick r:id="rId12"/>
              </a:rPr>
              <a:t>/</a:t>
            </a:r>
            <a:endParaRPr lang="en-US" altLang="zh-TW" sz="2000" dirty="0" smtClean="0">
              <a:latin typeface="華康新特圓體" panose="020F0909000000000000" pitchFamily="49" charset="-120"/>
              <a:ea typeface="華康新特圓體" panose="020F0909000000000000" pitchFamily="49" charset="-120"/>
            </a:endParaRPr>
          </a:p>
          <a:p>
            <a:r>
              <a:rPr lang="en-US" altLang="zh-TW" sz="2000" dirty="0">
                <a:latin typeface="華康新特圓體" panose="020F0909000000000000" pitchFamily="49" charset="-120"/>
                <a:ea typeface="華康新特圓體" panose="020F0909000000000000" pitchFamily="49" charset="-120"/>
                <a:hlinkClick r:id="rId13"/>
              </a:rPr>
              <a:t>https://www.inside.com.tw/article/3200-hs-sites-traffic</a:t>
            </a:r>
            <a:endParaRPr lang="en-US" altLang="zh-TW" sz="2000" dirty="0">
              <a:latin typeface="華康新特圓體" panose="020F0909000000000000" pitchFamily="49" charset="-120"/>
              <a:ea typeface="華康新特圓體" panose="020F0909000000000000" pitchFamily="49" charset="-120"/>
            </a:endParaRPr>
          </a:p>
          <a:p>
            <a:endParaRPr lang="en-US" altLang="zh-TW" sz="2000" dirty="0" smtClean="0"/>
          </a:p>
          <a:p>
            <a:endParaRPr lang="en-US" altLang="zh-TW" dirty="0" smtClean="0"/>
          </a:p>
          <a:p>
            <a:endParaRPr lang="en-US" altLang="zh-TW" dirty="0" smtClean="0"/>
          </a:p>
          <a:p>
            <a:endParaRPr lang="en-US" altLang="zh-TW" dirty="0" smtClean="0"/>
          </a:p>
          <a:p>
            <a:endParaRPr lang="en-US" altLang="zh-TW" dirty="0" smtClean="0"/>
          </a:p>
          <a:p>
            <a:endParaRPr lang="zh-TW" altLang="en-US" dirty="0"/>
          </a:p>
        </p:txBody>
      </p:sp>
    </p:spTree>
    <p:extLst>
      <p:ext uri="{BB962C8B-B14F-4D97-AF65-F5344CB8AC3E}">
        <p14:creationId xmlns:p14="http://schemas.microsoft.com/office/powerpoint/2010/main" val="20781299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48" y="0"/>
            <a:ext cx="12192000" cy="6858000"/>
          </a:xfrm>
          <a:prstGeom prst="rect">
            <a:avLst/>
          </a:prstGeom>
          <a:solidFill>
            <a:srgbClr val="FDF3D3"/>
          </a:solidFill>
          <a:ln>
            <a:solidFill>
              <a:srgbClr val="FDD6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6" name="Group 6"/>
          <p:cNvGrpSpPr>
            <a:grpSpLocks/>
          </p:cNvGrpSpPr>
          <p:nvPr/>
        </p:nvGrpSpPr>
        <p:grpSpPr bwMode="auto">
          <a:xfrm>
            <a:off x="-599841" y="1838915"/>
            <a:ext cx="5468938" cy="4548187"/>
            <a:chOff x="-513043" y="1174786"/>
            <a:chExt cx="6833161" cy="5683214"/>
          </a:xfrm>
        </p:grpSpPr>
        <p:grpSp>
          <p:nvGrpSpPr>
            <p:cNvPr id="27" name="Group 7"/>
            <p:cNvGrpSpPr>
              <a:grpSpLocks/>
            </p:cNvGrpSpPr>
            <p:nvPr/>
          </p:nvGrpSpPr>
          <p:grpSpPr bwMode="auto">
            <a:xfrm>
              <a:off x="-513043" y="1174786"/>
              <a:ext cx="6833161" cy="5683214"/>
              <a:chOff x="1046815" y="704139"/>
              <a:chExt cx="6833161" cy="5683214"/>
            </a:xfrm>
          </p:grpSpPr>
          <p:sp>
            <p:nvSpPr>
              <p:cNvPr id="30" name="Freeform 10"/>
              <p:cNvSpPr>
                <a:spLocks noEditPoints="1"/>
              </p:cNvSpPr>
              <p:nvPr/>
            </p:nvSpPr>
            <p:spPr bwMode="auto">
              <a:xfrm>
                <a:off x="3431520" y="1576369"/>
                <a:ext cx="3062367" cy="875556"/>
              </a:xfrm>
              <a:custGeom>
                <a:avLst/>
                <a:gdLst>
                  <a:gd name="T0" fmla="*/ 3029108 w 3683"/>
                  <a:gd name="T1" fmla="*/ 857263 h 1053"/>
                  <a:gd name="T2" fmla="*/ 2975892 w 3683"/>
                  <a:gd name="T3" fmla="*/ 822341 h 1053"/>
                  <a:gd name="T4" fmla="*/ 2925172 w 3683"/>
                  <a:gd name="T5" fmla="*/ 786587 h 1053"/>
                  <a:gd name="T6" fmla="*/ 2873619 w 3683"/>
                  <a:gd name="T7" fmla="*/ 749170 h 1053"/>
                  <a:gd name="T8" fmla="*/ 2822899 w 3683"/>
                  <a:gd name="T9" fmla="*/ 714247 h 1053"/>
                  <a:gd name="T10" fmla="*/ 2771347 w 3683"/>
                  <a:gd name="T11" fmla="*/ 678494 h 1053"/>
                  <a:gd name="T12" fmla="*/ 2720626 w 3683"/>
                  <a:gd name="T13" fmla="*/ 643571 h 1053"/>
                  <a:gd name="T14" fmla="*/ 2667411 w 3683"/>
                  <a:gd name="T15" fmla="*/ 607817 h 1053"/>
                  <a:gd name="T16" fmla="*/ 2616690 w 3683"/>
                  <a:gd name="T17" fmla="*/ 572063 h 1053"/>
                  <a:gd name="T18" fmla="*/ 2565138 w 3683"/>
                  <a:gd name="T19" fmla="*/ 535478 h 1053"/>
                  <a:gd name="T20" fmla="*/ 2514417 w 3683"/>
                  <a:gd name="T21" fmla="*/ 499724 h 1053"/>
                  <a:gd name="T22" fmla="*/ 2462865 w 3683"/>
                  <a:gd name="T23" fmla="*/ 463970 h 1053"/>
                  <a:gd name="T24" fmla="*/ 2412144 w 3683"/>
                  <a:gd name="T25" fmla="*/ 429047 h 1053"/>
                  <a:gd name="T26" fmla="*/ 2358929 w 3683"/>
                  <a:gd name="T27" fmla="*/ 393293 h 1053"/>
                  <a:gd name="T28" fmla="*/ 2307377 w 3683"/>
                  <a:gd name="T29" fmla="*/ 355877 h 1053"/>
                  <a:gd name="T30" fmla="*/ 2256656 w 3683"/>
                  <a:gd name="T31" fmla="*/ 320954 h 1053"/>
                  <a:gd name="T32" fmla="*/ 2205104 w 3683"/>
                  <a:gd name="T33" fmla="*/ 285200 h 1053"/>
                  <a:gd name="T34" fmla="*/ 2154383 w 3683"/>
                  <a:gd name="T35" fmla="*/ 250278 h 1053"/>
                  <a:gd name="T36" fmla="*/ 2102831 w 3683"/>
                  <a:gd name="T37" fmla="*/ 214524 h 1053"/>
                  <a:gd name="T38" fmla="*/ 2050447 w 3683"/>
                  <a:gd name="T39" fmla="*/ 179601 h 1053"/>
                  <a:gd name="T40" fmla="*/ 1998895 w 3683"/>
                  <a:gd name="T41" fmla="*/ 142184 h 1053"/>
                  <a:gd name="T42" fmla="*/ 1948174 w 3683"/>
                  <a:gd name="T43" fmla="*/ 106430 h 1053"/>
                  <a:gd name="T44" fmla="*/ 1896622 w 3683"/>
                  <a:gd name="T45" fmla="*/ 71508 h 1053"/>
                  <a:gd name="T46" fmla="*/ 1845901 w 3683"/>
                  <a:gd name="T47" fmla="*/ 35754 h 1053"/>
                  <a:gd name="T48" fmla="*/ 1824283 w 3683"/>
                  <a:gd name="T49" fmla="*/ 2494 h 1053"/>
                  <a:gd name="T50" fmla="*/ 1765247 w 3683"/>
                  <a:gd name="T51" fmla="*/ 25776 h 1053"/>
                  <a:gd name="T52" fmla="*/ 1702054 w 3683"/>
                  <a:gd name="T53" fmla="*/ 35754 h 1053"/>
                  <a:gd name="T54" fmla="*/ 1641356 w 3683"/>
                  <a:gd name="T55" fmla="*/ 45732 h 1053"/>
                  <a:gd name="T56" fmla="*/ 1578163 w 3683"/>
                  <a:gd name="T57" fmla="*/ 55710 h 1053"/>
                  <a:gd name="T58" fmla="*/ 1517464 w 3683"/>
                  <a:gd name="T59" fmla="*/ 65687 h 1053"/>
                  <a:gd name="T60" fmla="*/ 1454271 w 3683"/>
                  <a:gd name="T61" fmla="*/ 74834 h 1053"/>
                  <a:gd name="T62" fmla="*/ 1393572 w 3683"/>
                  <a:gd name="T63" fmla="*/ 84812 h 1053"/>
                  <a:gd name="T64" fmla="*/ 1330379 w 3683"/>
                  <a:gd name="T65" fmla="*/ 94790 h 1053"/>
                  <a:gd name="T66" fmla="*/ 1269681 w 3683"/>
                  <a:gd name="T67" fmla="*/ 104767 h 1053"/>
                  <a:gd name="T68" fmla="*/ 1206488 w 3683"/>
                  <a:gd name="T69" fmla="*/ 114745 h 1053"/>
                  <a:gd name="T70" fmla="*/ 1145789 w 3683"/>
                  <a:gd name="T71" fmla="*/ 123892 h 1053"/>
                  <a:gd name="T72" fmla="*/ 1085091 w 3683"/>
                  <a:gd name="T73" fmla="*/ 133869 h 1053"/>
                  <a:gd name="T74" fmla="*/ 1021898 w 3683"/>
                  <a:gd name="T75" fmla="*/ 143847 h 1053"/>
                  <a:gd name="T76" fmla="*/ 961199 w 3683"/>
                  <a:gd name="T77" fmla="*/ 153825 h 1053"/>
                  <a:gd name="T78" fmla="*/ 898006 w 3683"/>
                  <a:gd name="T79" fmla="*/ 163803 h 1053"/>
                  <a:gd name="T80" fmla="*/ 837308 w 3683"/>
                  <a:gd name="T81" fmla="*/ 173781 h 1053"/>
                  <a:gd name="T82" fmla="*/ 774114 w 3683"/>
                  <a:gd name="T83" fmla="*/ 182927 h 1053"/>
                  <a:gd name="T84" fmla="*/ 713416 w 3683"/>
                  <a:gd name="T85" fmla="*/ 192905 h 1053"/>
                  <a:gd name="T86" fmla="*/ 650223 w 3683"/>
                  <a:gd name="T87" fmla="*/ 202883 h 1053"/>
                  <a:gd name="T88" fmla="*/ 589524 w 3683"/>
                  <a:gd name="T89" fmla="*/ 212861 h 1053"/>
                  <a:gd name="T90" fmla="*/ 526331 w 3683"/>
                  <a:gd name="T91" fmla="*/ 222839 h 1053"/>
                  <a:gd name="T92" fmla="*/ 465633 w 3683"/>
                  <a:gd name="T93" fmla="*/ 231985 h 1053"/>
                  <a:gd name="T94" fmla="*/ 404934 w 3683"/>
                  <a:gd name="T95" fmla="*/ 241963 h 1053"/>
                  <a:gd name="T96" fmla="*/ 341741 w 3683"/>
                  <a:gd name="T97" fmla="*/ 251941 h 1053"/>
                  <a:gd name="T98" fmla="*/ 281043 w 3683"/>
                  <a:gd name="T99" fmla="*/ 261918 h 1053"/>
                  <a:gd name="T100" fmla="*/ 217850 w 3683"/>
                  <a:gd name="T101" fmla="*/ 271896 h 1053"/>
                  <a:gd name="T102" fmla="*/ 157151 w 3683"/>
                  <a:gd name="T103" fmla="*/ 281874 h 1053"/>
                  <a:gd name="T104" fmla="*/ 93958 w 3683"/>
                  <a:gd name="T105" fmla="*/ 291021 h 1053"/>
                  <a:gd name="T106" fmla="*/ 33259 w 3683"/>
                  <a:gd name="T107" fmla="*/ 300998 h 10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683" h="1053">
                    <a:moveTo>
                      <a:pt x="3643" y="1031"/>
                    </a:moveTo>
                    <a:lnTo>
                      <a:pt x="3674" y="1053"/>
                    </a:lnTo>
                    <a:lnTo>
                      <a:pt x="3683" y="1038"/>
                    </a:lnTo>
                    <a:lnTo>
                      <a:pt x="3653" y="1015"/>
                    </a:lnTo>
                    <a:lnTo>
                      <a:pt x="3643" y="1031"/>
                    </a:lnTo>
                    <a:close/>
                    <a:moveTo>
                      <a:pt x="3579" y="989"/>
                    </a:moveTo>
                    <a:lnTo>
                      <a:pt x="3610" y="1010"/>
                    </a:lnTo>
                    <a:lnTo>
                      <a:pt x="3622" y="993"/>
                    </a:lnTo>
                    <a:lnTo>
                      <a:pt x="3591" y="972"/>
                    </a:lnTo>
                    <a:lnTo>
                      <a:pt x="3579" y="989"/>
                    </a:lnTo>
                    <a:close/>
                    <a:moveTo>
                      <a:pt x="3518" y="946"/>
                    </a:moveTo>
                    <a:lnTo>
                      <a:pt x="3549" y="967"/>
                    </a:lnTo>
                    <a:lnTo>
                      <a:pt x="3560" y="951"/>
                    </a:lnTo>
                    <a:lnTo>
                      <a:pt x="3530" y="930"/>
                    </a:lnTo>
                    <a:lnTo>
                      <a:pt x="3518" y="946"/>
                    </a:lnTo>
                    <a:close/>
                    <a:moveTo>
                      <a:pt x="3456" y="901"/>
                    </a:moveTo>
                    <a:lnTo>
                      <a:pt x="3487" y="925"/>
                    </a:lnTo>
                    <a:lnTo>
                      <a:pt x="3499" y="908"/>
                    </a:lnTo>
                    <a:lnTo>
                      <a:pt x="3468" y="887"/>
                    </a:lnTo>
                    <a:lnTo>
                      <a:pt x="3456" y="901"/>
                    </a:lnTo>
                    <a:close/>
                    <a:moveTo>
                      <a:pt x="3395" y="859"/>
                    </a:moveTo>
                    <a:lnTo>
                      <a:pt x="3426" y="880"/>
                    </a:lnTo>
                    <a:lnTo>
                      <a:pt x="3437" y="866"/>
                    </a:lnTo>
                    <a:lnTo>
                      <a:pt x="3404" y="845"/>
                    </a:lnTo>
                    <a:lnTo>
                      <a:pt x="3395" y="859"/>
                    </a:lnTo>
                    <a:close/>
                    <a:moveTo>
                      <a:pt x="3333" y="816"/>
                    </a:moveTo>
                    <a:lnTo>
                      <a:pt x="3364" y="837"/>
                    </a:lnTo>
                    <a:lnTo>
                      <a:pt x="3374" y="823"/>
                    </a:lnTo>
                    <a:lnTo>
                      <a:pt x="3343" y="802"/>
                    </a:lnTo>
                    <a:lnTo>
                      <a:pt x="3333" y="816"/>
                    </a:lnTo>
                    <a:close/>
                    <a:moveTo>
                      <a:pt x="3272" y="774"/>
                    </a:moveTo>
                    <a:lnTo>
                      <a:pt x="3303" y="795"/>
                    </a:lnTo>
                    <a:lnTo>
                      <a:pt x="3312" y="778"/>
                    </a:lnTo>
                    <a:lnTo>
                      <a:pt x="3281" y="757"/>
                    </a:lnTo>
                    <a:lnTo>
                      <a:pt x="3272" y="774"/>
                    </a:lnTo>
                    <a:close/>
                    <a:moveTo>
                      <a:pt x="3208" y="731"/>
                    </a:moveTo>
                    <a:lnTo>
                      <a:pt x="3239" y="752"/>
                    </a:lnTo>
                    <a:lnTo>
                      <a:pt x="3251" y="736"/>
                    </a:lnTo>
                    <a:lnTo>
                      <a:pt x="3220" y="714"/>
                    </a:lnTo>
                    <a:lnTo>
                      <a:pt x="3208" y="731"/>
                    </a:lnTo>
                    <a:close/>
                    <a:moveTo>
                      <a:pt x="3147" y="688"/>
                    </a:moveTo>
                    <a:lnTo>
                      <a:pt x="3177" y="710"/>
                    </a:lnTo>
                    <a:lnTo>
                      <a:pt x="3189" y="693"/>
                    </a:lnTo>
                    <a:lnTo>
                      <a:pt x="3158" y="672"/>
                    </a:lnTo>
                    <a:lnTo>
                      <a:pt x="3147" y="688"/>
                    </a:lnTo>
                    <a:close/>
                    <a:moveTo>
                      <a:pt x="3085" y="644"/>
                    </a:moveTo>
                    <a:lnTo>
                      <a:pt x="3116" y="665"/>
                    </a:lnTo>
                    <a:lnTo>
                      <a:pt x="3128" y="651"/>
                    </a:lnTo>
                    <a:lnTo>
                      <a:pt x="3097" y="629"/>
                    </a:lnTo>
                    <a:lnTo>
                      <a:pt x="3085" y="644"/>
                    </a:lnTo>
                    <a:close/>
                    <a:moveTo>
                      <a:pt x="3024" y="601"/>
                    </a:moveTo>
                    <a:lnTo>
                      <a:pt x="3054" y="622"/>
                    </a:lnTo>
                    <a:lnTo>
                      <a:pt x="3066" y="608"/>
                    </a:lnTo>
                    <a:lnTo>
                      <a:pt x="3033" y="587"/>
                    </a:lnTo>
                    <a:lnTo>
                      <a:pt x="3024" y="601"/>
                    </a:lnTo>
                    <a:close/>
                    <a:moveTo>
                      <a:pt x="2962" y="558"/>
                    </a:moveTo>
                    <a:lnTo>
                      <a:pt x="2993" y="580"/>
                    </a:lnTo>
                    <a:lnTo>
                      <a:pt x="3002" y="566"/>
                    </a:lnTo>
                    <a:lnTo>
                      <a:pt x="2972" y="542"/>
                    </a:lnTo>
                    <a:lnTo>
                      <a:pt x="2962" y="558"/>
                    </a:lnTo>
                    <a:close/>
                    <a:moveTo>
                      <a:pt x="2901" y="516"/>
                    </a:moveTo>
                    <a:lnTo>
                      <a:pt x="2931" y="537"/>
                    </a:lnTo>
                    <a:lnTo>
                      <a:pt x="2941" y="521"/>
                    </a:lnTo>
                    <a:lnTo>
                      <a:pt x="2910" y="499"/>
                    </a:lnTo>
                    <a:lnTo>
                      <a:pt x="2901" y="516"/>
                    </a:lnTo>
                    <a:close/>
                    <a:moveTo>
                      <a:pt x="2837" y="473"/>
                    </a:moveTo>
                    <a:lnTo>
                      <a:pt x="2870" y="495"/>
                    </a:lnTo>
                    <a:lnTo>
                      <a:pt x="2879" y="478"/>
                    </a:lnTo>
                    <a:lnTo>
                      <a:pt x="2849" y="457"/>
                    </a:lnTo>
                    <a:lnTo>
                      <a:pt x="2837" y="473"/>
                    </a:lnTo>
                    <a:close/>
                    <a:moveTo>
                      <a:pt x="2775" y="428"/>
                    </a:moveTo>
                    <a:lnTo>
                      <a:pt x="2806" y="452"/>
                    </a:lnTo>
                    <a:lnTo>
                      <a:pt x="2818" y="436"/>
                    </a:lnTo>
                    <a:lnTo>
                      <a:pt x="2787" y="414"/>
                    </a:lnTo>
                    <a:lnTo>
                      <a:pt x="2775" y="428"/>
                    </a:lnTo>
                    <a:close/>
                    <a:moveTo>
                      <a:pt x="2714" y="386"/>
                    </a:moveTo>
                    <a:lnTo>
                      <a:pt x="2745" y="407"/>
                    </a:lnTo>
                    <a:lnTo>
                      <a:pt x="2756" y="393"/>
                    </a:lnTo>
                    <a:lnTo>
                      <a:pt x="2726" y="372"/>
                    </a:lnTo>
                    <a:lnTo>
                      <a:pt x="2714" y="386"/>
                    </a:lnTo>
                    <a:close/>
                    <a:moveTo>
                      <a:pt x="2652" y="343"/>
                    </a:moveTo>
                    <a:lnTo>
                      <a:pt x="2683" y="365"/>
                    </a:lnTo>
                    <a:lnTo>
                      <a:pt x="2695" y="350"/>
                    </a:lnTo>
                    <a:lnTo>
                      <a:pt x="2664" y="329"/>
                    </a:lnTo>
                    <a:lnTo>
                      <a:pt x="2652" y="343"/>
                    </a:lnTo>
                    <a:close/>
                    <a:moveTo>
                      <a:pt x="2591" y="301"/>
                    </a:moveTo>
                    <a:lnTo>
                      <a:pt x="2622" y="322"/>
                    </a:lnTo>
                    <a:lnTo>
                      <a:pt x="2631" y="305"/>
                    </a:lnTo>
                    <a:lnTo>
                      <a:pt x="2600" y="284"/>
                    </a:lnTo>
                    <a:lnTo>
                      <a:pt x="2591" y="301"/>
                    </a:lnTo>
                    <a:close/>
                    <a:moveTo>
                      <a:pt x="2529" y="258"/>
                    </a:moveTo>
                    <a:lnTo>
                      <a:pt x="2560" y="279"/>
                    </a:lnTo>
                    <a:lnTo>
                      <a:pt x="2570" y="263"/>
                    </a:lnTo>
                    <a:lnTo>
                      <a:pt x="2539" y="242"/>
                    </a:lnTo>
                    <a:lnTo>
                      <a:pt x="2529" y="258"/>
                    </a:lnTo>
                    <a:close/>
                    <a:moveTo>
                      <a:pt x="2466" y="216"/>
                    </a:moveTo>
                    <a:lnTo>
                      <a:pt x="2499" y="237"/>
                    </a:lnTo>
                    <a:lnTo>
                      <a:pt x="2508" y="220"/>
                    </a:lnTo>
                    <a:lnTo>
                      <a:pt x="2477" y="199"/>
                    </a:lnTo>
                    <a:lnTo>
                      <a:pt x="2466" y="216"/>
                    </a:lnTo>
                    <a:close/>
                    <a:moveTo>
                      <a:pt x="2404" y="171"/>
                    </a:moveTo>
                    <a:lnTo>
                      <a:pt x="2435" y="192"/>
                    </a:lnTo>
                    <a:lnTo>
                      <a:pt x="2447" y="178"/>
                    </a:lnTo>
                    <a:lnTo>
                      <a:pt x="2416" y="157"/>
                    </a:lnTo>
                    <a:lnTo>
                      <a:pt x="2404" y="171"/>
                    </a:lnTo>
                    <a:close/>
                    <a:moveTo>
                      <a:pt x="2343" y="128"/>
                    </a:moveTo>
                    <a:lnTo>
                      <a:pt x="2373" y="149"/>
                    </a:lnTo>
                    <a:lnTo>
                      <a:pt x="2385" y="135"/>
                    </a:lnTo>
                    <a:lnTo>
                      <a:pt x="2354" y="114"/>
                    </a:lnTo>
                    <a:lnTo>
                      <a:pt x="2343" y="128"/>
                    </a:lnTo>
                    <a:close/>
                    <a:moveTo>
                      <a:pt x="2281" y="86"/>
                    </a:moveTo>
                    <a:lnTo>
                      <a:pt x="2312" y="107"/>
                    </a:lnTo>
                    <a:lnTo>
                      <a:pt x="2324" y="90"/>
                    </a:lnTo>
                    <a:lnTo>
                      <a:pt x="2293" y="69"/>
                    </a:lnTo>
                    <a:lnTo>
                      <a:pt x="2281" y="86"/>
                    </a:lnTo>
                    <a:close/>
                    <a:moveTo>
                      <a:pt x="2220" y="43"/>
                    </a:moveTo>
                    <a:lnTo>
                      <a:pt x="2250" y="64"/>
                    </a:lnTo>
                    <a:lnTo>
                      <a:pt x="2260" y="48"/>
                    </a:lnTo>
                    <a:lnTo>
                      <a:pt x="2229" y="27"/>
                    </a:lnTo>
                    <a:lnTo>
                      <a:pt x="2220" y="43"/>
                    </a:lnTo>
                    <a:close/>
                    <a:moveTo>
                      <a:pt x="2158" y="24"/>
                    </a:moveTo>
                    <a:lnTo>
                      <a:pt x="2187" y="19"/>
                    </a:lnTo>
                    <a:lnTo>
                      <a:pt x="2189" y="22"/>
                    </a:lnTo>
                    <a:lnTo>
                      <a:pt x="2198" y="5"/>
                    </a:lnTo>
                    <a:lnTo>
                      <a:pt x="2194" y="3"/>
                    </a:lnTo>
                    <a:lnTo>
                      <a:pt x="2191" y="0"/>
                    </a:lnTo>
                    <a:lnTo>
                      <a:pt x="2156" y="5"/>
                    </a:lnTo>
                    <a:lnTo>
                      <a:pt x="2158" y="24"/>
                    </a:lnTo>
                    <a:close/>
                    <a:moveTo>
                      <a:pt x="2085" y="36"/>
                    </a:moveTo>
                    <a:lnTo>
                      <a:pt x="2123" y="31"/>
                    </a:lnTo>
                    <a:lnTo>
                      <a:pt x="2118" y="12"/>
                    </a:lnTo>
                    <a:lnTo>
                      <a:pt x="2083" y="17"/>
                    </a:lnTo>
                    <a:lnTo>
                      <a:pt x="2085" y="36"/>
                    </a:lnTo>
                    <a:close/>
                    <a:moveTo>
                      <a:pt x="2009" y="48"/>
                    </a:moveTo>
                    <a:lnTo>
                      <a:pt x="2047" y="43"/>
                    </a:lnTo>
                    <a:lnTo>
                      <a:pt x="2045" y="24"/>
                    </a:lnTo>
                    <a:lnTo>
                      <a:pt x="2007" y="29"/>
                    </a:lnTo>
                    <a:lnTo>
                      <a:pt x="2009" y="48"/>
                    </a:lnTo>
                    <a:close/>
                    <a:moveTo>
                      <a:pt x="1936" y="60"/>
                    </a:moveTo>
                    <a:lnTo>
                      <a:pt x="1974" y="55"/>
                    </a:lnTo>
                    <a:lnTo>
                      <a:pt x="1969" y="36"/>
                    </a:lnTo>
                    <a:lnTo>
                      <a:pt x="1934" y="41"/>
                    </a:lnTo>
                    <a:lnTo>
                      <a:pt x="1936" y="60"/>
                    </a:lnTo>
                    <a:close/>
                    <a:moveTo>
                      <a:pt x="1863" y="71"/>
                    </a:moveTo>
                    <a:lnTo>
                      <a:pt x="1898" y="67"/>
                    </a:lnTo>
                    <a:lnTo>
                      <a:pt x="1896" y="48"/>
                    </a:lnTo>
                    <a:lnTo>
                      <a:pt x="1858" y="53"/>
                    </a:lnTo>
                    <a:lnTo>
                      <a:pt x="1863" y="71"/>
                    </a:lnTo>
                    <a:close/>
                    <a:moveTo>
                      <a:pt x="1787" y="83"/>
                    </a:moveTo>
                    <a:lnTo>
                      <a:pt x="1825" y="79"/>
                    </a:lnTo>
                    <a:lnTo>
                      <a:pt x="1823" y="60"/>
                    </a:lnTo>
                    <a:lnTo>
                      <a:pt x="1785" y="64"/>
                    </a:lnTo>
                    <a:lnTo>
                      <a:pt x="1787" y="83"/>
                    </a:lnTo>
                    <a:close/>
                    <a:moveTo>
                      <a:pt x="1714" y="95"/>
                    </a:moveTo>
                    <a:lnTo>
                      <a:pt x="1749" y="90"/>
                    </a:lnTo>
                    <a:lnTo>
                      <a:pt x="1747" y="71"/>
                    </a:lnTo>
                    <a:lnTo>
                      <a:pt x="1709" y="76"/>
                    </a:lnTo>
                    <a:lnTo>
                      <a:pt x="1714" y="95"/>
                    </a:lnTo>
                    <a:close/>
                    <a:moveTo>
                      <a:pt x="1638" y="107"/>
                    </a:moveTo>
                    <a:lnTo>
                      <a:pt x="1676" y="102"/>
                    </a:lnTo>
                    <a:lnTo>
                      <a:pt x="1674" y="83"/>
                    </a:lnTo>
                    <a:lnTo>
                      <a:pt x="1636" y="88"/>
                    </a:lnTo>
                    <a:lnTo>
                      <a:pt x="1638" y="107"/>
                    </a:lnTo>
                    <a:close/>
                    <a:moveTo>
                      <a:pt x="1565" y="119"/>
                    </a:moveTo>
                    <a:lnTo>
                      <a:pt x="1600" y="114"/>
                    </a:lnTo>
                    <a:lnTo>
                      <a:pt x="1598" y="95"/>
                    </a:lnTo>
                    <a:lnTo>
                      <a:pt x="1560" y="100"/>
                    </a:lnTo>
                    <a:lnTo>
                      <a:pt x="1565" y="119"/>
                    </a:lnTo>
                    <a:close/>
                    <a:moveTo>
                      <a:pt x="1489" y="131"/>
                    </a:moveTo>
                    <a:lnTo>
                      <a:pt x="1527" y="126"/>
                    </a:lnTo>
                    <a:lnTo>
                      <a:pt x="1525" y="107"/>
                    </a:lnTo>
                    <a:lnTo>
                      <a:pt x="1487" y="112"/>
                    </a:lnTo>
                    <a:lnTo>
                      <a:pt x="1489" y="131"/>
                    </a:lnTo>
                    <a:close/>
                    <a:moveTo>
                      <a:pt x="1416" y="142"/>
                    </a:moveTo>
                    <a:lnTo>
                      <a:pt x="1451" y="138"/>
                    </a:lnTo>
                    <a:lnTo>
                      <a:pt x="1449" y="119"/>
                    </a:lnTo>
                    <a:lnTo>
                      <a:pt x="1413" y="123"/>
                    </a:lnTo>
                    <a:lnTo>
                      <a:pt x="1416" y="142"/>
                    </a:lnTo>
                    <a:close/>
                    <a:moveTo>
                      <a:pt x="1340" y="154"/>
                    </a:moveTo>
                    <a:lnTo>
                      <a:pt x="1378" y="149"/>
                    </a:lnTo>
                    <a:lnTo>
                      <a:pt x="1376" y="131"/>
                    </a:lnTo>
                    <a:lnTo>
                      <a:pt x="1338" y="135"/>
                    </a:lnTo>
                    <a:lnTo>
                      <a:pt x="1340" y="154"/>
                    </a:lnTo>
                    <a:close/>
                    <a:moveTo>
                      <a:pt x="1267" y="166"/>
                    </a:moveTo>
                    <a:lnTo>
                      <a:pt x="1305" y="161"/>
                    </a:lnTo>
                    <a:lnTo>
                      <a:pt x="1300" y="142"/>
                    </a:lnTo>
                    <a:lnTo>
                      <a:pt x="1265" y="147"/>
                    </a:lnTo>
                    <a:lnTo>
                      <a:pt x="1267" y="166"/>
                    </a:lnTo>
                    <a:close/>
                    <a:moveTo>
                      <a:pt x="1191" y="178"/>
                    </a:moveTo>
                    <a:lnTo>
                      <a:pt x="1229" y="173"/>
                    </a:lnTo>
                    <a:lnTo>
                      <a:pt x="1227" y="154"/>
                    </a:lnTo>
                    <a:lnTo>
                      <a:pt x="1189" y="159"/>
                    </a:lnTo>
                    <a:lnTo>
                      <a:pt x="1191" y="178"/>
                    </a:lnTo>
                    <a:close/>
                    <a:moveTo>
                      <a:pt x="1118" y="190"/>
                    </a:moveTo>
                    <a:lnTo>
                      <a:pt x="1156" y="185"/>
                    </a:lnTo>
                    <a:lnTo>
                      <a:pt x="1151" y="166"/>
                    </a:lnTo>
                    <a:lnTo>
                      <a:pt x="1116" y="171"/>
                    </a:lnTo>
                    <a:lnTo>
                      <a:pt x="1118" y="190"/>
                    </a:lnTo>
                    <a:close/>
                    <a:moveTo>
                      <a:pt x="1042" y="201"/>
                    </a:moveTo>
                    <a:lnTo>
                      <a:pt x="1080" y="197"/>
                    </a:lnTo>
                    <a:lnTo>
                      <a:pt x="1078" y="178"/>
                    </a:lnTo>
                    <a:lnTo>
                      <a:pt x="1040" y="183"/>
                    </a:lnTo>
                    <a:lnTo>
                      <a:pt x="1042" y="201"/>
                    </a:lnTo>
                    <a:close/>
                    <a:moveTo>
                      <a:pt x="969" y="213"/>
                    </a:moveTo>
                    <a:lnTo>
                      <a:pt x="1007" y="209"/>
                    </a:lnTo>
                    <a:lnTo>
                      <a:pt x="1002" y="190"/>
                    </a:lnTo>
                    <a:lnTo>
                      <a:pt x="967" y="194"/>
                    </a:lnTo>
                    <a:lnTo>
                      <a:pt x="969" y="213"/>
                    </a:lnTo>
                    <a:close/>
                    <a:moveTo>
                      <a:pt x="896" y="225"/>
                    </a:moveTo>
                    <a:lnTo>
                      <a:pt x="931" y="220"/>
                    </a:lnTo>
                    <a:lnTo>
                      <a:pt x="929" y="201"/>
                    </a:lnTo>
                    <a:lnTo>
                      <a:pt x="891" y="206"/>
                    </a:lnTo>
                    <a:lnTo>
                      <a:pt x="896" y="225"/>
                    </a:lnTo>
                    <a:close/>
                    <a:moveTo>
                      <a:pt x="820" y="237"/>
                    </a:moveTo>
                    <a:lnTo>
                      <a:pt x="858" y="232"/>
                    </a:lnTo>
                    <a:lnTo>
                      <a:pt x="855" y="213"/>
                    </a:lnTo>
                    <a:lnTo>
                      <a:pt x="818" y="220"/>
                    </a:lnTo>
                    <a:lnTo>
                      <a:pt x="820" y="237"/>
                    </a:lnTo>
                    <a:close/>
                    <a:moveTo>
                      <a:pt x="747" y="249"/>
                    </a:moveTo>
                    <a:lnTo>
                      <a:pt x="782" y="244"/>
                    </a:lnTo>
                    <a:lnTo>
                      <a:pt x="780" y="225"/>
                    </a:lnTo>
                    <a:lnTo>
                      <a:pt x="742" y="232"/>
                    </a:lnTo>
                    <a:lnTo>
                      <a:pt x="747" y="249"/>
                    </a:lnTo>
                    <a:close/>
                    <a:moveTo>
                      <a:pt x="671" y="261"/>
                    </a:moveTo>
                    <a:lnTo>
                      <a:pt x="709" y="256"/>
                    </a:lnTo>
                    <a:lnTo>
                      <a:pt x="707" y="237"/>
                    </a:lnTo>
                    <a:lnTo>
                      <a:pt x="669" y="244"/>
                    </a:lnTo>
                    <a:lnTo>
                      <a:pt x="671" y="261"/>
                    </a:lnTo>
                    <a:close/>
                    <a:moveTo>
                      <a:pt x="598" y="272"/>
                    </a:moveTo>
                    <a:lnTo>
                      <a:pt x="633" y="268"/>
                    </a:lnTo>
                    <a:lnTo>
                      <a:pt x="631" y="249"/>
                    </a:lnTo>
                    <a:lnTo>
                      <a:pt x="593" y="256"/>
                    </a:lnTo>
                    <a:lnTo>
                      <a:pt x="598" y="272"/>
                    </a:lnTo>
                    <a:close/>
                    <a:moveTo>
                      <a:pt x="522" y="284"/>
                    </a:moveTo>
                    <a:lnTo>
                      <a:pt x="560" y="279"/>
                    </a:lnTo>
                    <a:lnTo>
                      <a:pt x="558" y="261"/>
                    </a:lnTo>
                    <a:lnTo>
                      <a:pt x="520" y="268"/>
                    </a:lnTo>
                    <a:lnTo>
                      <a:pt x="522" y="284"/>
                    </a:lnTo>
                    <a:close/>
                    <a:moveTo>
                      <a:pt x="449" y="298"/>
                    </a:moveTo>
                    <a:lnTo>
                      <a:pt x="487" y="291"/>
                    </a:lnTo>
                    <a:lnTo>
                      <a:pt x="482" y="272"/>
                    </a:lnTo>
                    <a:lnTo>
                      <a:pt x="446" y="279"/>
                    </a:lnTo>
                    <a:lnTo>
                      <a:pt x="449" y="298"/>
                    </a:lnTo>
                    <a:close/>
                    <a:moveTo>
                      <a:pt x="373" y="310"/>
                    </a:moveTo>
                    <a:lnTo>
                      <a:pt x="411" y="303"/>
                    </a:lnTo>
                    <a:lnTo>
                      <a:pt x="409" y="284"/>
                    </a:lnTo>
                    <a:lnTo>
                      <a:pt x="371" y="291"/>
                    </a:lnTo>
                    <a:lnTo>
                      <a:pt x="373" y="310"/>
                    </a:lnTo>
                    <a:close/>
                    <a:moveTo>
                      <a:pt x="300" y="322"/>
                    </a:moveTo>
                    <a:lnTo>
                      <a:pt x="338" y="315"/>
                    </a:lnTo>
                    <a:lnTo>
                      <a:pt x="333" y="296"/>
                    </a:lnTo>
                    <a:lnTo>
                      <a:pt x="297" y="303"/>
                    </a:lnTo>
                    <a:lnTo>
                      <a:pt x="300" y="322"/>
                    </a:lnTo>
                    <a:close/>
                    <a:moveTo>
                      <a:pt x="224" y="334"/>
                    </a:moveTo>
                    <a:lnTo>
                      <a:pt x="262" y="327"/>
                    </a:lnTo>
                    <a:lnTo>
                      <a:pt x="260" y="308"/>
                    </a:lnTo>
                    <a:lnTo>
                      <a:pt x="222" y="315"/>
                    </a:lnTo>
                    <a:lnTo>
                      <a:pt x="224" y="334"/>
                    </a:lnTo>
                    <a:close/>
                    <a:moveTo>
                      <a:pt x="151" y="346"/>
                    </a:moveTo>
                    <a:lnTo>
                      <a:pt x="189" y="339"/>
                    </a:lnTo>
                    <a:lnTo>
                      <a:pt x="184" y="320"/>
                    </a:lnTo>
                    <a:lnTo>
                      <a:pt x="149" y="327"/>
                    </a:lnTo>
                    <a:lnTo>
                      <a:pt x="151" y="346"/>
                    </a:lnTo>
                    <a:close/>
                    <a:moveTo>
                      <a:pt x="75" y="357"/>
                    </a:moveTo>
                    <a:lnTo>
                      <a:pt x="113" y="350"/>
                    </a:lnTo>
                    <a:lnTo>
                      <a:pt x="111" y="331"/>
                    </a:lnTo>
                    <a:lnTo>
                      <a:pt x="73" y="339"/>
                    </a:lnTo>
                    <a:lnTo>
                      <a:pt x="75" y="357"/>
                    </a:lnTo>
                    <a:close/>
                    <a:moveTo>
                      <a:pt x="2" y="369"/>
                    </a:moveTo>
                    <a:lnTo>
                      <a:pt x="40" y="362"/>
                    </a:lnTo>
                    <a:lnTo>
                      <a:pt x="35" y="343"/>
                    </a:lnTo>
                    <a:lnTo>
                      <a:pt x="0" y="350"/>
                    </a:lnTo>
                    <a:lnTo>
                      <a:pt x="2" y="36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9"/>
              <p:cNvSpPr>
                <a:spLocks noEditPoints="1"/>
              </p:cNvSpPr>
              <p:nvPr/>
            </p:nvSpPr>
            <p:spPr bwMode="auto">
              <a:xfrm>
                <a:off x="6521326" y="2518444"/>
                <a:ext cx="15798" cy="1910757"/>
              </a:xfrm>
              <a:custGeom>
                <a:avLst/>
                <a:gdLst>
                  <a:gd name="T0" fmla="*/ 15798 w 19"/>
                  <a:gd name="T1" fmla="*/ 1910757 h 2298"/>
                  <a:gd name="T2" fmla="*/ 0 w 19"/>
                  <a:gd name="T3" fmla="*/ 1816799 h 2298"/>
                  <a:gd name="T4" fmla="*/ 15798 w 19"/>
                  <a:gd name="T5" fmla="*/ 1816799 h 2298"/>
                  <a:gd name="T6" fmla="*/ 0 w 19"/>
                  <a:gd name="T7" fmla="*/ 1785202 h 2298"/>
                  <a:gd name="T8" fmla="*/ 0 w 19"/>
                  <a:gd name="T9" fmla="*/ 1753606 h 2298"/>
                  <a:gd name="T10" fmla="*/ 15798 w 19"/>
                  <a:gd name="T11" fmla="*/ 1722009 h 2298"/>
                  <a:gd name="T12" fmla="*/ 0 w 19"/>
                  <a:gd name="T13" fmla="*/ 1628051 h 2298"/>
                  <a:gd name="T14" fmla="*/ 15798 w 19"/>
                  <a:gd name="T15" fmla="*/ 1628051 h 2298"/>
                  <a:gd name="T16" fmla="*/ 0 w 19"/>
                  <a:gd name="T17" fmla="*/ 1596455 h 2298"/>
                  <a:gd name="T18" fmla="*/ 0 w 19"/>
                  <a:gd name="T19" fmla="*/ 1564858 h 2298"/>
                  <a:gd name="T20" fmla="*/ 15798 w 19"/>
                  <a:gd name="T21" fmla="*/ 1534925 h 2298"/>
                  <a:gd name="T22" fmla="*/ 0 w 19"/>
                  <a:gd name="T23" fmla="*/ 1440967 h 2298"/>
                  <a:gd name="T24" fmla="*/ 15798 w 19"/>
                  <a:gd name="T25" fmla="*/ 1440967 h 2298"/>
                  <a:gd name="T26" fmla="*/ 0 w 19"/>
                  <a:gd name="T27" fmla="*/ 1409370 h 2298"/>
                  <a:gd name="T28" fmla="*/ 0 w 19"/>
                  <a:gd name="T29" fmla="*/ 1377774 h 2298"/>
                  <a:gd name="T30" fmla="*/ 15798 w 19"/>
                  <a:gd name="T31" fmla="*/ 1346177 h 2298"/>
                  <a:gd name="T32" fmla="*/ 0 w 19"/>
                  <a:gd name="T33" fmla="*/ 1252219 h 2298"/>
                  <a:gd name="T34" fmla="*/ 15798 w 19"/>
                  <a:gd name="T35" fmla="*/ 1252219 h 2298"/>
                  <a:gd name="T36" fmla="*/ 0 w 19"/>
                  <a:gd name="T37" fmla="*/ 1220623 h 2298"/>
                  <a:gd name="T38" fmla="*/ 0 w 19"/>
                  <a:gd name="T39" fmla="*/ 1189026 h 2298"/>
                  <a:gd name="T40" fmla="*/ 15798 w 19"/>
                  <a:gd name="T41" fmla="*/ 1158261 h 2298"/>
                  <a:gd name="T42" fmla="*/ 0 w 19"/>
                  <a:gd name="T43" fmla="*/ 1065135 h 2298"/>
                  <a:gd name="T44" fmla="*/ 15798 w 19"/>
                  <a:gd name="T45" fmla="*/ 1065135 h 2298"/>
                  <a:gd name="T46" fmla="*/ 0 w 19"/>
                  <a:gd name="T47" fmla="*/ 1034370 h 2298"/>
                  <a:gd name="T48" fmla="*/ 0 w 19"/>
                  <a:gd name="T49" fmla="*/ 1002773 h 2298"/>
                  <a:gd name="T50" fmla="*/ 15798 w 19"/>
                  <a:gd name="T51" fmla="*/ 971177 h 2298"/>
                  <a:gd name="T52" fmla="*/ 0 w 19"/>
                  <a:gd name="T53" fmla="*/ 876387 h 2298"/>
                  <a:gd name="T54" fmla="*/ 15798 w 19"/>
                  <a:gd name="T55" fmla="*/ 876387 h 2298"/>
                  <a:gd name="T56" fmla="*/ 0 w 19"/>
                  <a:gd name="T57" fmla="*/ 845622 h 2298"/>
                  <a:gd name="T58" fmla="*/ 0 w 19"/>
                  <a:gd name="T59" fmla="*/ 814026 h 2298"/>
                  <a:gd name="T60" fmla="*/ 15798 w 19"/>
                  <a:gd name="T61" fmla="*/ 782429 h 2298"/>
                  <a:gd name="T62" fmla="*/ 0 w 19"/>
                  <a:gd name="T63" fmla="*/ 690134 h 2298"/>
                  <a:gd name="T64" fmla="*/ 15798 w 19"/>
                  <a:gd name="T65" fmla="*/ 690134 h 2298"/>
                  <a:gd name="T66" fmla="*/ 0 w 19"/>
                  <a:gd name="T67" fmla="*/ 658538 h 2298"/>
                  <a:gd name="T68" fmla="*/ 0 w 19"/>
                  <a:gd name="T69" fmla="*/ 626941 h 2298"/>
                  <a:gd name="T70" fmla="*/ 15798 w 19"/>
                  <a:gd name="T71" fmla="*/ 595345 h 2298"/>
                  <a:gd name="T72" fmla="*/ 0 w 19"/>
                  <a:gd name="T73" fmla="*/ 501387 h 2298"/>
                  <a:gd name="T74" fmla="*/ 15798 w 19"/>
                  <a:gd name="T75" fmla="*/ 501387 h 2298"/>
                  <a:gd name="T76" fmla="*/ 0 w 19"/>
                  <a:gd name="T77" fmla="*/ 469790 h 2298"/>
                  <a:gd name="T78" fmla="*/ 0 w 19"/>
                  <a:gd name="T79" fmla="*/ 438194 h 2298"/>
                  <a:gd name="T80" fmla="*/ 15798 w 19"/>
                  <a:gd name="T81" fmla="*/ 406597 h 2298"/>
                  <a:gd name="T82" fmla="*/ 0 w 19"/>
                  <a:gd name="T83" fmla="*/ 314302 h 2298"/>
                  <a:gd name="T84" fmla="*/ 15798 w 19"/>
                  <a:gd name="T85" fmla="*/ 314302 h 2298"/>
                  <a:gd name="T86" fmla="*/ 0 w 19"/>
                  <a:gd name="T87" fmla="*/ 282706 h 2298"/>
                  <a:gd name="T88" fmla="*/ 0 w 19"/>
                  <a:gd name="T89" fmla="*/ 251941 h 2298"/>
                  <a:gd name="T90" fmla="*/ 15798 w 19"/>
                  <a:gd name="T91" fmla="*/ 220344 h 2298"/>
                  <a:gd name="T92" fmla="*/ 0 w 19"/>
                  <a:gd name="T93" fmla="*/ 125555 h 2298"/>
                  <a:gd name="T94" fmla="*/ 15798 w 19"/>
                  <a:gd name="T95" fmla="*/ 125555 h 2298"/>
                  <a:gd name="T96" fmla="*/ 0 w 19"/>
                  <a:gd name="T97" fmla="*/ 93958 h 2298"/>
                  <a:gd name="T98" fmla="*/ 0 w 19"/>
                  <a:gd name="T99" fmla="*/ 63193 h 2298"/>
                  <a:gd name="T100" fmla="*/ 15798 w 19"/>
                  <a:gd name="T101" fmla="*/ 31597 h 22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9" h="2298">
                    <a:moveTo>
                      <a:pt x="0" y="2260"/>
                    </a:moveTo>
                    <a:lnTo>
                      <a:pt x="0" y="2298"/>
                    </a:lnTo>
                    <a:lnTo>
                      <a:pt x="19" y="2298"/>
                    </a:lnTo>
                    <a:lnTo>
                      <a:pt x="19" y="2260"/>
                    </a:lnTo>
                    <a:lnTo>
                      <a:pt x="0" y="2260"/>
                    </a:lnTo>
                    <a:close/>
                    <a:moveTo>
                      <a:pt x="0" y="2185"/>
                    </a:moveTo>
                    <a:lnTo>
                      <a:pt x="0" y="2222"/>
                    </a:lnTo>
                    <a:lnTo>
                      <a:pt x="19" y="2222"/>
                    </a:lnTo>
                    <a:lnTo>
                      <a:pt x="19" y="2185"/>
                    </a:lnTo>
                    <a:lnTo>
                      <a:pt x="0" y="2185"/>
                    </a:lnTo>
                    <a:close/>
                    <a:moveTo>
                      <a:pt x="0" y="2109"/>
                    </a:moveTo>
                    <a:lnTo>
                      <a:pt x="0" y="2147"/>
                    </a:lnTo>
                    <a:lnTo>
                      <a:pt x="19" y="2147"/>
                    </a:lnTo>
                    <a:lnTo>
                      <a:pt x="19" y="2109"/>
                    </a:lnTo>
                    <a:lnTo>
                      <a:pt x="0" y="2109"/>
                    </a:lnTo>
                    <a:close/>
                    <a:moveTo>
                      <a:pt x="0" y="2033"/>
                    </a:moveTo>
                    <a:lnTo>
                      <a:pt x="0" y="2071"/>
                    </a:lnTo>
                    <a:lnTo>
                      <a:pt x="19" y="2071"/>
                    </a:lnTo>
                    <a:lnTo>
                      <a:pt x="19" y="2033"/>
                    </a:lnTo>
                    <a:lnTo>
                      <a:pt x="0" y="2033"/>
                    </a:lnTo>
                    <a:close/>
                    <a:moveTo>
                      <a:pt x="0" y="1958"/>
                    </a:moveTo>
                    <a:lnTo>
                      <a:pt x="0" y="1995"/>
                    </a:lnTo>
                    <a:lnTo>
                      <a:pt x="19" y="1995"/>
                    </a:lnTo>
                    <a:lnTo>
                      <a:pt x="19" y="1958"/>
                    </a:lnTo>
                    <a:lnTo>
                      <a:pt x="0" y="1958"/>
                    </a:lnTo>
                    <a:close/>
                    <a:moveTo>
                      <a:pt x="0" y="1882"/>
                    </a:moveTo>
                    <a:lnTo>
                      <a:pt x="0" y="1920"/>
                    </a:lnTo>
                    <a:lnTo>
                      <a:pt x="19" y="1920"/>
                    </a:lnTo>
                    <a:lnTo>
                      <a:pt x="19" y="1882"/>
                    </a:lnTo>
                    <a:lnTo>
                      <a:pt x="0" y="1882"/>
                    </a:lnTo>
                    <a:close/>
                    <a:moveTo>
                      <a:pt x="0" y="1809"/>
                    </a:moveTo>
                    <a:lnTo>
                      <a:pt x="0" y="1846"/>
                    </a:lnTo>
                    <a:lnTo>
                      <a:pt x="19" y="1846"/>
                    </a:lnTo>
                    <a:lnTo>
                      <a:pt x="19" y="1809"/>
                    </a:lnTo>
                    <a:lnTo>
                      <a:pt x="0" y="1809"/>
                    </a:lnTo>
                    <a:close/>
                    <a:moveTo>
                      <a:pt x="0" y="1733"/>
                    </a:moveTo>
                    <a:lnTo>
                      <a:pt x="0" y="1771"/>
                    </a:lnTo>
                    <a:lnTo>
                      <a:pt x="19" y="1771"/>
                    </a:lnTo>
                    <a:lnTo>
                      <a:pt x="19" y="1733"/>
                    </a:lnTo>
                    <a:lnTo>
                      <a:pt x="0" y="1733"/>
                    </a:lnTo>
                    <a:close/>
                    <a:moveTo>
                      <a:pt x="0" y="1657"/>
                    </a:moveTo>
                    <a:lnTo>
                      <a:pt x="0" y="1695"/>
                    </a:lnTo>
                    <a:lnTo>
                      <a:pt x="19" y="1695"/>
                    </a:lnTo>
                    <a:lnTo>
                      <a:pt x="19" y="1657"/>
                    </a:lnTo>
                    <a:lnTo>
                      <a:pt x="0" y="1657"/>
                    </a:lnTo>
                    <a:close/>
                    <a:moveTo>
                      <a:pt x="0" y="1582"/>
                    </a:moveTo>
                    <a:lnTo>
                      <a:pt x="0" y="1619"/>
                    </a:lnTo>
                    <a:lnTo>
                      <a:pt x="19" y="1619"/>
                    </a:lnTo>
                    <a:lnTo>
                      <a:pt x="19" y="1582"/>
                    </a:lnTo>
                    <a:lnTo>
                      <a:pt x="0" y="1582"/>
                    </a:lnTo>
                    <a:close/>
                    <a:moveTo>
                      <a:pt x="0" y="1506"/>
                    </a:moveTo>
                    <a:lnTo>
                      <a:pt x="0" y="1544"/>
                    </a:lnTo>
                    <a:lnTo>
                      <a:pt x="19" y="1544"/>
                    </a:lnTo>
                    <a:lnTo>
                      <a:pt x="19" y="1506"/>
                    </a:lnTo>
                    <a:lnTo>
                      <a:pt x="0" y="1506"/>
                    </a:lnTo>
                    <a:close/>
                    <a:moveTo>
                      <a:pt x="0" y="1430"/>
                    </a:moveTo>
                    <a:lnTo>
                      <a:pt x="0" y="1468"/>
                    </a:lnTo>
                    <a:lnTo>
                      <a:pt x="19" y="1468"/>
                    </a:lnTo>
                    <a:lnTo>
                      <a:pt x="19" y="1430"/>
                    </a:lnTo>
                    <a:lnTo>
                      <a:pt x="0" y="1430"/>
                    </a:lnTo>
                    <a:close/>
                    <a:moveTo>
                      <a:pt x="0" y="1357"/>
                    </a:moveTo>
                    <a:lnTo>
                      <a:pt x="0" y="1393"/>
                    </a:lnTo>
                    <a:lnTo>
                      <a:pt x="19" y="1393"/>
                    </a:lnTo>
                    <a:lnTo>
                      <a:pt x="19" y="1357"/>
                    </a:lnTo>
                    <a:lnTo>
                      <a:pt x="0" y="1357"/>
                    </a:lnTo>
                    <a:close/>
                    <a:moveTo>
                      <a:pt x="0" y="1281"/>
                    </a:moveTo>
                    <a:lnTo>
                      <a:pt x="0" y="1319"/>
                    </a:lnTo>
                    <a:lnTo>
                      <a:pt x="19" y="1319"/>
                    </a:lnTo>
                    <a:lnTo>
                      <a:pt x="19" y="1281"/>
                    </a:lnTo>
                    <a:lnTo>
                      <a:pt x="0" y="1281"/>
                    </a:lnTo>
                    <a:close/>
                    <a:moveTo>
                      <a:pt x="0" y="1206"/>
                    </a:moveTo>
                    <a:lnTo>
                      <a:pt x="0" y="1244"/>
                    </a:lnTo>
                    <a:lnTo>
                      <a:pt x="19" y="1244"/>
                    </a:lnTo>
                    <a:lnTo>
                      <a:pt x="19" y="1206"/>
                    </a:lnTo>
                    <a:lnTo>
                      <a:pt x="0" y="1206"/>
                    </a:lnTo>
                    <a:close/>
                    <a:moveTo>
                      <a:pt x="0" y="1130"/>
                    </a:moveTo>
                    <a:lnTo>
                      <a:pt x="0" y="1168"/>
                    </a:lnTo>
                    <a:lnTo>
                      <a:pt x="19" y="1168"/>
                    </a:lnTo>
                    <a:lnTo>
                      <a:pt x="19" y="1130"/>
                    </a:lnTo>
                    <a:lnTo>
                      <a:pt x="0" y="1130"/>
                    </a:lnTo>
                    <a:close/>
                    <a:moveTo>
                      <a:pt x="0" y="1054"/>
                    </a:moveTo>
                    <a:lnTo>
                      <a:pt x="0" y="1092"/>
                    </a:lnTo>
                    <a:lnTo>
                      <a:pt x="19" y="1092"/>
                    </a:lnTo>
                    <a:lnTo>
                      <a:pt x="19" y="1054"/>
                    </a:lnTo>
                    <a:lnTo>
                      <a:pt x="0" y="1054"/>
                    </a:lnTo>
                    <a:close/>
                    <a:moveTo>
                      <a:pt x="0" y="979"/>
                    </a:moveTo>
                    <a:lnTo>
                      <a:pt x="0" y="1017"/>
                    </a:lnTo>
                    <a:lnTo>
                      <a:pt x="19" y="1017"/>
                    </a:lnTo>
                    <a:lnTo>
                      <a:pt x="19" y="979"/>
                    </a:lnTo>
                    <a:lnTo>
                      <a:pt x="0" y="979"/>
                    </a:lnTo>
                    <a:close/>
                    <a:moveTo>
                      <a:pt x="0" y="905"/>
                    </a:moveTo>
                    <a:lnTo>
                      <a:pt x="0" y="941"/>
                    </a:lnTo>
                    <a:lnTo>
                      <a:pt x="19" y="941"/>
                    </a:lnTo>
                    <a:lnTo>
                      <a:pt x="19" y="905"/>
                    </a:lnTo>
                    <a:lnTo>
                      <a:pt x="0" y="905"/>
                    </a:lnTo>
                    <a:close/>
                    <a:moveTo>
                      <a:pt x="0" y="830"/>
                    </a:moveTo>
                    <a:lnTo>
                      <a:pt x="0" y="868"/>
                    </a:lnTo>
                    <a:lnTo>
                      <a:pt x="19" y="868"/>
                    </a:lnTo>
                    <a:lnTo>
                      <a:pt x="19" y="830"/>
                    </a:lnTo>
                    <a:lnTo>
                      <a:pt x="0" y="830"/>
                    </a:lnTo>
                    <a:close/>
                    <a:moveTo>
                      <a:pt x="0" y="754"/>
                    </a:moveTo>
                    <a:lnTo>
                      <a:pt x="0" y="792"/>
                    </a:lnTo>
                    <a:lnTo>
                      <a:pt x="19" y="792"/>
                    </a:lnTo>
                    <a:lnTo>
                      <a:pt x="19" y="754"/>
                    </a:lnTo>
                    <a:lnTo>
                      <a:pt x="0" y="754"/>
                    </a:lnTo>
                    <a:close/>
                    <a:moveTo>
                      <a:pt x="0" y="679"/>
                    </a:moveTo>
                    <a:lnTo>
                      <a:pt x="0" y="716"/>
                    </a:lnTo>
                    <a:lnTo>
                      <a:pt x="19" y="716"/>
                    </a:lnTo>
                    <a:lnTo>
                      <a:pt x="19" y="679"/>
                    </a:lnTo>
                    <a:lnTo>
                      <a:pt x="0" y="679"/>
                    </a:lnTo>
                    <a:close/>
                    <a:moveTo>
                      <a:pt x="0" y="603"/>
                    </a:moveTo>
                    <a:lnTo>
                      <a:pt x="0" y="641"/>
                    </a:lnTo>
                    <a:lnTo>
                      <a:pt x="19" y="641"/>
                    </a:lnTo>
                    <a:lnTo>
                      <a:pt x="19" y="603"/>
                    </a:lnTo>
                    <a:lnTo>
                      <a:pt x="0" y="603"/>
                    </a:lnTo>
                    <a:close/>
                    <a:moveTo>
                      <a:pt x="0" y="527"/>
                    </a:moveTo>
                    <a:lnTo>
                      <a:pt x="0" y="565"/>
                    </a:lnTo>
                    <a:lnTo>
                      <a:pt x="19" y="565"/>
                    </a:lnTo>
                    <a:lnTo>
                      <a:pt x="19" y="527"/>
                    </a:lnTo>
                    <a:lnTo>
                      <a:pt x="0" y="527"/>
                    </a:lnTo>
                    <a:close/>
                    <a:moveTo>
                      <a:pt x="0" y="452"/>
                    </a:moveTo>
                    <a:lnTo>
                      <a:pt x="0" y="489"/>
                    </a:lnTo>
                    <a:lnTo>
                      <a:pt x="19" y="489"/>
                    </a:lnTo>
                    <a:lnTo>
                      <a:pt x="19" y="452"/>
                    </a:lnTo>
                    <a:lnTo>
                      <a:pt x="0" y="452"/>
                    </a:lnTo>
                    <a:close/>
                    <a:moveTo>
                      <a:pt x="0" y="378"/>
                    </a:moveTo>
                    <a:lnTo>
                      <a:pt x="0" y="416"/>
                    </a:lnTo>
                    <a:lnTo>
                      <a:pt x="19" y="416"/>
                    </a:lnTo>
                    <a:lnTo>
                      <a:pt x="19" y="378"/>
                    </a:lnTo>
                    <a:lnTo>
                      <a:pt x="0" y="378"/>
                    </a:lnTo>
                    <a:close/>
                    <a:moveTo>
                      <a:pt x="0" y="303"/>
                    </a:moveTo>
                    <a:lnTo>
                      <a:pt x="0" y="340"/>
                    </a:lnTo>
                    <a:lnTo>
                      <a:pt x="19" y="340"/>
                    </a:lnTo>
                    <a:lnTo>
                      <a:pt x="19" y="303"/>
                    </a:lnTo>
                    <a:lnTo>
                      <a:pt x="0" y="303"/>
                    </a:lnTo>
                    <a:close/>
                    <a:moveTo>
                      <a:pt x="0" y="227"/>
                    </a:moveTo>
                    <a:lnTo>
                      <a:pt x="0" y="265"/>
                    </a:lnTo>
                    <a:lnTo>
                      <a:pt x="19" y="265"/>
                    </a:lnTo>
                    <a:lnTo>
                      <a:pt x="19" y="227"/>
                    </a:lnTo>
                    <a:lnTo>
                      <a:pt x="0" y="227"/>
                    </a:lnTo>
                    <a:close/>
                    <a:moveTo>
                      <a:pt x="0" y="151"/>
                    </a:moveTo>
                    <a:lnTo>
                      <a:pt x="0" y="189"/>
                    </a:lnTo>
                    <a:lnTo>
                      <a:pt x="19" y="189"/>
                    </a:lnTo>
                    <a:lnTo>
                      <a:pt x="19" y="151"/>
                    </a:lnTo>
                    <a:lnTo>
                      <a:pt x="0" y="151"/>
                    </a:lnTo>
                    <a:close/>
                    <a:moveTo>
                      <a:pt x="0" y="76"/>
                    </a:moveTo>
                    <a:lnTo>
                      <a:pt x="0" y="113"/>
                    </a:lnTo>
                    <a:lnTo>
                      <a:pt x="19" y="113"/>
                    </a:lnTo>
                    <a:lnTo>
                      <a:pt x="19" y="76"/>
                    </a:lnTo>
                    <a:lnTo>
                      <a:pt x="0" y="76"/>
                    </a:lnTo>
                    <a:close/>
                    <a:moveTo>
                      <a:pt x="0" y="0"/>
                    </a:moveTo>
                    <a:lnTo>
                      <a:pt x="0" y="38"/>
                    </a:lnTo>
                    <a:lnTo>
                      <a:pt x="19" y="38"/>
                    </a:lnTo>
                    <a:lnTo>
                      <a:pt x="19"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10"/>
              <p:cNvSpPr>
                <a:spLocks noEditPoints="1"/>
              </p:cNvSpPr>
              <p:nvPr/>
            </p:nvSpPr>
            <p:spPr bwMode="auto">
              <a:xfrm>
                <a:off x="6521326" y="2518444"/>
                <a:ext cx="15798" cy="1910757"/>
              </a:xfrm>
              <a:custGeom>
                <a:avLst/>
                <a:gdLst>
                  <a:gd name="T0" fmla="*/ 15798 w 19"/>
                  <a:gd name="T1" fmla="*/ 1910757 h 2298"/>
                  <a:gd name="T2" fmla="*/ 0 w 19"/>
                  <a:gd name="T3" fmla="*/ 1816799 h 2298"/>
                  <a:gd name="T4" fmla="*/ 15798 w 19"/>
                  <a:gd name="T5" fmla="*/ 1816799 h 2298"/>
                  <a:gd name="T6" fmla="*/ 0 w 19"/>
                  <a:gd name="T7" fmla="*/ 1785202 h 2298"/>
                  <a:gd name="T8" fmla="*/ 0 w 19"/>
                  <a:gd name="T9" fmla="*/ 1753606 h 2298"/>
                  <a:gd name="T10" fmla="*/ 15798 w 19"/>
                  <a:gd name="T11" fmla="*/ 1722009 h 2298"/>
                  <a:gd name="T12" fmla="*/ 0 w 19"/>
                  <a:gd name="T13" fmla="*/ 1628051 h 2298"/>
                  <a:gd name="T14" fmla="*/ 15798 w 19"/>
                  <a:gd name="T15" fmla="*/ 1628051 h 2298"/>
                  <a:gd name="T16" fmla="*/ 0 w 19"/>
                  <a:gd name="T17" fmla="*/ 1596455 h 2298"/>
                  <a:gd name="T18" fmla="*/ 0 w 19"/>
                  <a:gd name="T19" fmla="*/ 1564858 h 2298"/>
                  <a:gd name="T20" fmla="*/ 15798 w 19"/>
                  <a:gd name="T21" fmla="*/ 1534925 h 2298"/>
                  <a:gd name="T22" fmla="*/ 0 w 19"/>
                  <a:gd name="T23" fmla="*/ 1440967 h 2298"/>
                  <a:gd name="T24" fmla="*/ 15798 w 19"/>
                  <a:gd name="T25" fmla="*/ 1440967 h 2298"/>
                  <a:gd name="T26" fmla="*/ 0 w 19"/>
                  <a:gd name="T27" fmla="*/ 1409370 h 2298"/>
                  <a:gd name="T28" fmla="*/ 0 w 19"/>
                  <a:gd name="T29" fmla="*/ 1377774 h 2298"/>
                  <a:gd name="T30" fmla="*/ 15798 w 19"/>
                  <a:gd name="T31" fmla="*/ 1346177 h 2298"/>
                  <a:gd name="T32" fmla="*/ 0 w 19"/>
                  <a:gd name="T33" fmla="*/ 1252219 h 2298"/>
                  <a:gd name="T34" fmla="*/ 15798 w 19"/>
                  <a:gd name="T35" fmla="*/ 1252219 h 2298"/>
                  <a:gd name="T36" fmla="*/ 0 w 19"/>
                  <a:gd name="T37" fmla="*/ 1220623 h 2298"/>
                  <a:gd name="T38" fmla="*/ 0 w 19"/>
                  <a:gd name="T39" fmla="*/ 1189026 h 2298"/>
                  <a:gd name="T40" fmla="*/ 15798 w 19"/>
                  <a:gd name="T41" fmla="*/ 1158261 h 2298"/>
                  <a:gd name="T42" fmla="*/ 0 w 19"/>
                  <a:gd name="T43" fmla="*/ 1065135 h 2298"/>
                  <a:gd name="T44" fmla="*/ 15798 w 19"/>
                  <a:gd name="T45" fmla="*/ 1065135 h 2298"/>
                  <a:gd name="T46" fmla="*/ 0 w 19"/>
                  <a:gd name="T47" fmla="*/ 1034370 h 2298"/>
                  <a:gd name="T48" fmla="*/ 0 w 19"/>
                  <a:gd name="T49" fmla="*/ 1002773 h 2298"/>
                  <a:gd name="T50" fmla="*/ 15798 w 19"/>
                  <a:gd name="T51" fmla="*/ 971177 h 2298"/>
                  <a:gd name="T52" fmla="*/ 0 w 19"/>
                  <a:gd name="T53" fmla="*/ 876387 h 2298"/>
                  <a:gd name="T54" fmla="*/ 15798 w 19"/>
                  <a:gd name="T55" fmla="*/ 876387 h 2298"/>
                  <a:gd name="T56" fmla="*/ 0 w 19"/>
                  <a:gd name="T57" fmla="*/ 845622 h 2298"/>
                  <a:gd name="T58" fmla="*/ 0 w 19"/>
                  <a:gd name="T59" fmla="*/ 814026 h 2298"/>
                  <a:gd name="T60" fmla="*/ 15798 w 19"/>
                  <a:gd name="T61" fmla="*/ 782429 h 2298"/>
                  <a:gd name="T62" fmla="*/ 0 w 19"/>
                  <a:gd name="T63" fmla="*/ 690134 h 2298"/>
                  <a:gd name="T64" fmla="*/ 15798 w 19"/>
                  <a:gd name="T65" fmla="*/ 690134 h 2298"/>
                  <a:gd name="T66" fmla="*/ 0 w 19"/>
                  <a:gd name="T67" fmla="*/ 658538 h 2298"/>
                  <a:gd name="T68" fmla="*/ 0 w 19"/>
                  <a:gd name="T69" fmla="*/ 626941 h 2298"/>
                  <a:gd name="T70" fmla="*/ 15798 w 19"/>
                  <a:gd name="T71" fmla="*/ 595345 h 2298"/>
                  <a:gd name="T72" fmla="*/ 0 w 19"/>
                  <a:gd name="T73" fmla="*/ 501387 h 2298"/>
                  <a:gd name="T74" fmla="*/ 15798 w 19"/>
                  <a:gd name="T75" fmla="*/ 501387 h 2298"/>
                  <a:gd name="T76" fmla="*/ 0 w 19"/>
                  <a:gd name="T77" fmla="*/ 469790 h 2298"/>
                  <a:gd name="T78" fmla="*/ 0 w 19"/>
                  <a:gd name="T79" fmla="*/ 438194 h 2298"/>
                  <a:gd name="T80" fmla="*/ 15798 w 19"/>
                  <a:gd name="T81" fmla="*/ 406597 h 2298"/>
                  <a:gd name="T82" fmla="*/ 0 w 19"/>
                  <a:gd name="T83" fmla="*/ 314302 h 2298"/>
                  <a:gd name="T84" fmla="*/ 15798 w 19"/>
                  <a:gd name="T85" fmla="*/ 314302 h 2298"/>
                  <a:gd name="T86" fmla="*/ 0 w 19"/>
                  <a:gd name="T87" fmla="*/ 282706 h 2298"/>
                  <a:gd name="T88" fmla="*/ 0 w 19"/>
                  <a:gd name="T89" fmla="*/ 251941 h 2298"/>
                  <a:gd name="T90" fmla="*/ 15798 w 19"/>
                  <a:gd name="T91" fmla="*/ 220344 h 2298"/>
                  <a:gd name="T92" fmla="*/ 0 w 19"/>
                  <a:gd name="T93" fmla="*/ 125555 h 2298"/>
                  <a:gd name="T94" fmla="*/ 15798 w 19"/>
                  <a:gd name="T95" fmla="*/ 125555 h 2298"/>
                  <a:gd name="T96" fmla="*/ 0 w 19"/>
                  <a:gd name="T97" fmla="*/ 93958 h 2298"/>
                  <a:gd name="T98" fmla="*/ 0 w 19"/>
                  <a:gd name="T99" fmla="*/ 63193 h 2298"/>
                  <a:gd name="T100" fmla="*/ 15798 w 19"/>
                  <a:gd name="T101" fmla="*/ 31597 h 22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9" h="2298">
                    <a:moveTo>
                      <a:pt x="0" y="2260"/>
                    </a:moveTo>
                    <a:lnTo>
                      <a:pt x="0" y="2298"/>
                    </a:lnTo>
                    <a:lnTo>
                      <a:pt x="19" y="2298"/>
                    </a:lnTo>
                    <a:lnTo>
                      <a:pt x="19" y="2260"/>
                    </a:lnTo>
                    <a:lnTo>
                      <a:pt x="0" y="2260"/>
                    </a:lnTo>
                    <a:moveTo>
                      <a:pt x="0" y="2185"/>
                    </a:moveTo>
                    <a:lnTo>
                      <a:pt x="0" y="2222"/>
                    </a:lnTo>
                    <a:lnTo>
                      <a:pt x="19" y="2222"/>
                    </a:lnTo>
                    <a:lnTo>
                      <a:pt x="19" y="2185"/>
                    </a:lnTo>
                    <a:lnTo>
                      <a:pt x="0" y="2185"/>
                    </a:lnTo>
                    <a:moveTo>
                      <a:pt x="0" y="2109"/>
                    </a:moveTo>
                    <a:lnTo>
                      <a:pt x="0" y="2147"/>
                    </a:lnTo>
                    <a:lnTo>
                      <a:pt x="19" y="2147"/>
                    </a:lnTo>
                    <a:lnTo>
                      <a:pt x="19" y="2109"/>
                    </a:lnTo>
                    <a:lnTo>
                      <a:pt x="0" y="2109"/>
                    </a:lnTo>
                    <a:moveTo>
                      <a:pt x="0" y="2033"/>
                    </a:moveTo>
                    <a:lnTo>
                      <a:pt x="0" y="2071"/>
                    </a:lnTo>
                    <a:lnTo>
                      <a:pt x="19" y="2071"/>
                    </a:lnTo>
                    <a:lnTo>
                      <a:pt x="19" y="2033"/>
                    </a:lnTo>
                    <a:lnTo>
                      <a:pt x="0" y="2033"/>
                    </a:lnTo>
                    <a:moveTo>
                      <a:pt x="0" y="1958"/>
                    </a:moveTo>
                    <a:lnTo>
                      <a:pt x="0" y="1995"/>
                    </a:lnTo>
                    <a:lnTo>
                      <a:pt x="19" y="1995"/>
                    </a:lnTo>
                    <a:lnTo>
                      <a:pt x="19" y="1958"/>
                    </a:lnTo>
                    <a:lnTo>
                      <a:pt x="0" y="1958"/>
                    </a:lnTo>
                    <a:moveTo>
                      <a:pt x="0" y="1882"/>
                    </a:moveTo>
                    <a:lnTo>
                      <a:pt x="0" y="1920"/>
                    </a:lnTo>
                    <a:lnTo>
                      <a:pt x="19" y="1920"/>
                    </a:lnTo>
                    <a:lnTo>
                      <a:pt x="19" y="1882"/>
                    </a:lnTo>
                    <a:lnTo>
                      <a:pt x="0" y="1882"/>
                    </a:lnTo>
                    <a:moveTo>
                      <a:pt x="0" y="1809"/>
                    </a:moveTo>
                    <a:lnTo>
                      <a:pt x="0" y="1846"/>
                    </a:lnTo>
                    <a:lnTo>
                      <a:pt x="19" y="1846"/>
                    </a:lnTo>
                    <a:lnTo>
                      <a:pt x="19" y="1809"/>
                    </a:lnTo>
                    <a:lnTo>
                      <a:pt x="0" y="1809"/>
                    </a:lnTo>
                    <a:moveTo>
                      <a:pt x="0" y="1733"/>
                    </a:moveTo>
                    <a:lnTo>
                      <a:pt x="0" y="1771"/>
                    </a:lnTo>
                    <a:lnTo>
                      <a:pt x="19" y="1771"/>
                    </a:lnTo>
                    <a:lnTo>
                      <a:pt x="19" y="1733"/>
                    </a:lnTo>
                    <a:lnTo>
                      <a:pt x="0" y="1733"/>
                    </a:lnTo>
                    <a:moveTo>
                      <a:pt x="0" y="1657"/>
                    </a:moveTo>
                    <a:lnTo>
                      <a:pt x="0" y="1695"/>
                    </a:lnTo>
                    <a:lnTo>
                      <a:pt x="19" y="1695"/>
                    </a:lnTo>
                    <a:lnTo>
                      <a:pt x="19" y="1657"/>
                    </a:lnTo>
                    <a:lnTo>
                      <a:pt x="0" y="1657"/>
                    </a:lnTo>
                    <a:moveTo>
                      <a:pt x="0" y="1582"/>
                    </a:moveTo>
                    <a:lnTo>
                      <a:pt x="0" y="1619"/>
                    </a:lnTo>
                    <a:lnTo>
                      <a:pt x="19" y="1619"/>
                    </a:lnTo>
                    <a:lnTo>
                      <a:pt x="19" y="1582"/>
                    </a:lnTo>
                    <a:lnTo>
                      <a:pt x="0" y="1582"/>
                    </a:lnTo>
                    <a:moveTo>
                      <a:pt x="0" y="1506"/>
                    </a:moveTo>
                    <a:lnTo>
                      <a:pt x="0" y="1544"/>
                    </a:lnTo>
                    <a:lnTo>
                      <a:pt x="19" y="1544"/>
                    </a:lnTo>
                    <a:lnTo>
                      <a:pt x="19" y="1506"/>
                    </a:lnTo>
                    <a:lnTo>
                      <a:pt x="0" y="1506"/>
                    </a:lnTo>
                    <a:moveTo>
                      <a:pt x="0" y="1430"/>
                    </a:moveTo>
                    <a:lnTo>
                      <a:pt x="0" y="1468"/>
                    </a:lnTo>
                    <a:lnTo>
                      <a:pt x="19" y="1468"/>
                    </a:lnTo>
                    <a:lnTo>
                      <a:pt x="19" y="1430"/>
                    </a:lnTo>
                    <a:lnTo>
                      <a:pt x="0" y="1430"/>
                    </a:lnTo>
                    <a:moveTo>
                      <a:pt x="0" y="1357"/>
                    </a:moveTo>
                    <a:lnTo>
                      <a:pt x="0" y="1393"/>
                    </a:lnTo>
                    <a:lnTo>
                      <a:pt x="19" y="1393"/>
                    </a:lnTo>
                    <a:lnTo>
                      <a:pt x="19" y="1357"/>
                    </a:lnTo>
                    <a:lnTo>
                      <a:pt x="0" y="1357"/>
                    </a:lnTo>
                    <a:moveTo>
                      <a:pt x="0" y="1281"/>
                    </a:moveTo>
                    <a:lnTo>
                      <a:pt x="0" y="1319"/>
                    </a:lnTo>
                    <a:lnTo>
                      <a:pt x="19" y="1319"/>
                    </a:lnTo>
                    <a:lnTo>
                      <a:pt x="19" y="1281"/>
                    </a:lnTo>
                    <a:lnTo>
                      <a:pt x="0" y="1281"/>
                    </a:lnTo>
                    <a:moveTo>
                      <a:pt x="0" y="1206"/>
                    </a:moveTo>
                    <a:lnTo>
                      <a:pt x="0" y="1244"/>
                    </a:lnTo>
                    <a:lnTo>
                      <a:pt x="19" y="1244"/>
                    </a:lnTo>
                    <a:lnTo>
                      <a:pt x="19" y="1206"/>
                    </a:lnTo>
                    <a:lnTo>
                      <a:pt x="0" y="1206"/>
                    </a:lnTo>
                    <a:moveTo>
                      <a:pt x="0" y="1130"/>
                    </a:moveTo>
                    <a:lnTo>
                      <a:pt x="0" y="1168"/>
                    </a:lnTo>
                    <a:lnTo>
                      <a:pt x="19" y="1168"/>
                    </a:lnTo>
                    <a:lnTo>
                      <a:pt x="19" y="1130"/>
                    </a:lnTo>
                    <a:lnTo>
                      <a:pt x="0" y="1130"/>
                    </a:lnTo>
                    <a:moveTo>
                      <a:pt x="0" y="1054"/>
                    </a:moveTo>
                    <a:lnTo>
                      <a:pt x="0" y="1092"/>
                    </a:lnTo>
                    <a:lnTo>
                      <a:pt x="19" y="1092"/>
                    </a:lnTo>
                    <a:lnTo>
                      <a:pt x="19" y="1054"/>
                    </a:lnTo>
                    <a:lnTo>
                      <a:pt x="0" y="1054"/>
                    </a:lnTo>
                    <a:moveTo>
                      <a:pt x="0" y="979"/>
                    </a:moveTo>
                    <a:lnTo>
                      <a:pt x="0" y="1017"/>
                    </a:lnTo>
                    <a:lnTo>
                      <a:pt x="19" y="1017"/>
                    </a:lnTo>
                    <a:lnTo>
                      <a:pt x="19" y="979"/>
                    </a:lnTo>
                    <a:lnTo>
                      <a:pt x="0" y="979"/>
                    </a:lnTo>
                    <a:moveTo>
                      <a:pt x="0" y="905"/>
                    </a:moveTo>
                    <a:lnTo>
                      <a:pt x="0" y="941"/>
                    </a:lnTo>
                    <a:lnTo>
                      <a:pt x="19" y="941"/>
                    </a:lnTo>
                    <a:lnTo>
                      <a:pt x="19" y="905"/>
                    </a:lnTo>
                    <a:lnTo>
                      <a:pt x="0" y="905"/>
                    </a:lnTo>
                    <a:moveTo>
                      <a:pt x="0" y="830"/>
                    </a:moveTo>
                    <a:lnTo>
                      <a:pt x="0" y="868"/>
                    </a:lnTo>
                    <a:lnTo>
                      <a:pt x="19" y="868"/>
                    </a:lnTo>
                    <a:lnTo>
                      <a:pt x="19" y="830"/>
                    </a:lnTo>
                    <a:lnTo>
                      <a:pt x="0" y="830"/>
                    </a:lnTo>
                    <a:moveTo>
                      <a:pt x="0" y="754"/>
                    </a:moveTo>
                    <a:lnTo>
                      <a:pt x="0" y="792"/>
                    </a:lnTo>
                    <a:lnTo>
                      <a:pt x="19" y="792"/>
                    </a:lnTo>
                    <a:lnTo>
                      <a:pt x="19" y="754"/>
                    </a:lnTo>
                    <a:lnTo>
                      <a:pt x="0" y="754"/>
                    </a:lnTo>
                    <a:moveTo>
                      <a:pt x="0" y="679"/>
                    </a:moveTo>
                    <a:lnTo>
                      <a:pt x="0" y="716"/>
                    </a:lnTo>
                    <a:lnTo>
                      <a:pt x="19" y="716"/>
                    </a:lnTo>
                    <a:lnTo>
                      <a:pt x="19" y="679"/>
                    </a:lnTo>
                    <a:lnTo>
                      <a:pt x="0" y="679"/>
                    </a:lnTo>
                    <a:moveTo>
                      <a:pt x="0" y="603"/>
                    </a:moveTo>
                    <a:lnTo>
                      <a:pt x="0" y="641"/>
                    </a:lnTo>
                    <a:lnTo>
                      <a:pt x="19" y="641"/>
                    </a:lnTo>
                    <a:lnTo>
                      <a:pt x="19" y="603"/>
                    </a:lnTo>
                    <a:lnTo>
                      <a:pt x="0" y="603"/>
                    </a:lnTo>
                    <a:moveTo>
                      <a:pt x="0" y="527"/>
                    </a:moveTo>
                    <a:lnTo>
                      <a:pt x="0" y="565"/>
                    </a:lnTo>
                    <a:lnTo>
                      <a:pt x="19" y="565"/>
                    </a:lnTo>
                    <a:lnTo>
                      <a:pt x="19" y="527"/>
                    </a:lnTo>
                    <a:lnTo>
                      <a:pt x="0" y="527"/>
                    </a:lnTo>
                    <a:moveTo>
                      <a:pt x="0" y="452"/>
                    </a:moveTo>
                    <a:lnTo>
                      <a:pt x="0" y="489"/>
                    </a:lnTo>
                    <a:lnTo>
                      <a:pt x="19" y="489"/>
                    </a:lnTo>
                    <a:lnTo>
                      <a:pt x="19" y="452"/>
                    </a:lnTo>
                    <a:lnTo>
                      <a:pt x="0" y="452"/>
                    </a:lnTo>
                    <a:moveTo>
                      <a:pt x="0" y="378"/>
                    </a:moveTo>
                    <a:lnTo>
                      <a:pt x="0" y="416"/>
                    </a:lnTo>
                    <a:lnTo>
                      <a:pt x="19" y="416"/>
                    </a:lnTo>
                    <a:lnTo>
                      <a:pt x="19" y="378"/>
                    </a:lnTo>
                    <a:lnTo>
                      <a:pt x="0" y="378"/>
                    </a:lnTo>
                    <a:moveTo>
                      <a:pt x="0" y="303"/>
                    </a:moveTo>
                    <a:lnTo>
                      <a:pt x="0" y="340"/>
                    </a:lnTo>
                    <a:lnTo>
                      <a:pt x="19" y="340"/>
                    </a:lnTo>
                    <a:lnTo>
                      <a:pt x="19" y="303"/>
                    </a:lnTo>
                    <a:lnTo>
                      <a:pt x="0" y="303"/>
                    </a:lnTo>
                    <a:moveTo>
                      <a:pt x="0" y="227"/>
                    </a:moveTo>
                    <a:lnTo>
                      <a:pt x="0" y="265"/>
                    </a:lnTo>
                    <a:lnTo>
                      <a:pt x="19" y="265"/>
                    </a:lnTo>
                    <a:lnTo>
                      <a:pt x="19" y="227"/>
                    </a:lnTo>
                    <a:lnTo>
                      <a:pt x="0" y="227"/>
                    </a:lnTo>
                    <a:moveTo>
                      <a:pt x="0" y="151"/>
                    </a:moveTo>
                    <a:lnTo>
                      <a:pt x="0" y="189"/>
                    </a:lnTo>
                    <a:lnTo>
                      <a:pt x="19" y="189"/>
                    </a:lnTo>
                    <a:lnTo>
                      <a:pt x="19" y="151"/>
                    </a:lnTo>
                    <a:lnTo>
                      <a:pt x="0" y="151"/>
                    </a:lnTo>
                    <a:moveTo>
                      <a:pt x="0" y="76"/>
                    </a:moveTo>
                    <a:lnTo>
                      <a:pt x="0" y="113"/>
                    </a:lnTo>
                    <a:lnTo>
                      <a:pt x="19" y="113"/>
                    </a:lnTo>
                    <a:lnTo>
                      <a:pt x="19" y="76"/>
                    </a:lnTo>
                    <a:lnTo>
                      <a:pt x="0" y="76"/>
                    </a:lnTo>
                    <a:moveTo>
                      <a:pt x="0" y="0"/>
                    </a:moveTo>
                    <a:lnTo>
                      <a:pt x="0" y="38"/>
                    </a:lnTo>
                    <a:lnTo>
                      <a:pt x="19" y="38"/>
                    </a:lnTo>
                    <a:lnTo>
                      <a:pt x="1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11"/>
              <p:cNvSpPr>
                <a:spLocks/>
              </p:cNvSpPr>
              <p:nvPr/>
            </p:nvSpPr>
            <p:spPr bwMode="auto">
              <a:xfrm>
                <a:off x="6512180" y="4460798"/>
                <a:ext cx="24945" cy="29102"/>
              </a:xfrm>
              <a:custGeom>
                <a:avLst/>
                <a:gdLst>
                  <a:gd name="T0" fmla="*/ 9147 w 30"/>
                  <a:gd name="T1" fmla="*/ 0 h 35"/>
                  <a:gd name="T2" fmla="*/ 9147 w 30"/>
                  <a:gd name="T3" fmla="*/ 9978 h 35"/>
                  <a:gd name="T4" fmla="*/ 0 w 30"/>
                  <a:gd name="T5" fmla="*/ 15798 h 35"/>
                  <a:gd name="T6" fmla="*/ 7484 w 30"/>
                  <a:gd name="T7" fmla="*/ 29102 h 35"/>
                  <a:gd name="T8" fmla="*/ 24945 w 30"/>
                  <a:gd name="T9" fmla="*/ 19124 h 35"/>
                  <a:gd name="T10" fmla="*/ 24945 w 30"/>
                  <a:gd name="T11" fmla="*/ 0 h 35"/>
                  <a:gd name="T12" fmla="*/ 9147 w 30"/>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35">
                    <a:moveTo>
                      <a:pt x="11" y="0"/>
                    </a:moveTo>
                    <a:lnTo>
                      <a:pt x="11" y="12"/>
                    </a:lnTo>
                    <a:lnTo>
                      <a:pt x="0" y="19"/>
                    </a:lnTo>
                    <a:lnTo>
                      <a:pt x="9" y="35"/>
                    </a:lnTo>
                    <a:lnTo>
                      <a:pt x="30" y="23"/>
                    </a:lnTo>
                    <a:lnTo>
                      <a:pt x="30" y="0"/>
                    </a:lnTo>
                    <a:lnTo>
                      <a:pt x="11" y="0"/>
                    </a:lnTo>
                    <a:close/>
                  </a:path>
                </a:pathLst>
              </a:custGeom>
              <a:solidFill>
                <a:srgbClr val="FFF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12"/>
              <p:cNvSpPr>
                <a:spLocks/>
              </p:cNvSpPr>
              <p:nvPr/>
            </p:nvSpPr>
            <p:spPr bwMode="auto">
              <a:xfrm>
                <a:off x="6512180" y="4460798"/>
                <a:ext cx="24945" cy="29102"/>
              </a:xfrm>
              <a:custGeom>
                <a:avLst/>
                <a:gdLst>
                  <a:gd name="T0" fmla="*/ 9147 w 30"/>
                  <a:gd name="T1" fmla="*/ 0 h 35"/>
                  <a:gd name="T2" fmla="*/ 9147 w 30"/>
                  <a:gd name="T3" fmla="*/ 9978 h 35"/>
                  <a:gd name="T4" fmla="*/ 0 w 30"/>
                  <a:gd name="T5" fmla="*/ 15798 h 35"/>
                  <a:gd name="T6" fmla="*/ 7484 w 30"/>
                  <a:gd name="T7" fmla="*/ 29102 h 35"/>
                  <a:gd name="T8" fmla="*/ 24945 w 30"/>
                  <a:gd name="T9" fmla="*/ 19124 h 35"/>
                  <a:gd name="T10" fmla="*/ 24945 w 30"/>
                  <a:gd name="T11" fmla="*/ 0 h 35"/>
                  <a:gd name="T12" fmla="*/ 9147 w 30"/>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35">
                    <a:moveTo>
                      <a:pt x="11" y="0"/>
                    </a:moveTo>
                    <a:lnTo>
                      <a:pt x="11" y="12"/>
                    </a:lnTo>
                    <a:lnTo>
                      <a:pt x="0" y="19"/>
                    </a:lnTo>
                    <a:lnTo>
                      <a:pt x="9" y="35"/>
                    </a:lnTo>
                    <a:lnTo>
                      <a:pt x="30" y="23"/>
                    </a:lnTo>
                    <a:lnTo>
                      <a:pt x="30" y="0"/>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13"/>
              <p:cNvSpPr>
                <a:spLocks noEditPoints="1"/>
              </p:cNvSpPr>
              <p:nvPr/>
            </p:nvSpPr>
            <p:spPr bwMode="auto">
              <a:xfrm>
                <a:off x="4816778" y="4492394"/>
                <a:ext cx="1675447" cy="1006099"/>
              </a:xfrm>
              <a:custGeom>
                <a:avLst/>
                <a:gdLst>
                  <a:gd name="T0" fmla="*/ 8315 w 2015"/>
                  <a:gd name="T1" fmla="*/ 1006099 h 1210"/>
                  <a:gd name="T2" fmla="*/ 83149 w 2015"/>
                  <a:gd name="T3" fmla="*/ 943737 h 1210"/>
                  <a:gd name="T4" fmla="*/ 90632 w 2015"/>
                  <a:gd name="T5" fmla="*/ 957041 h 1210"/>
                  <a:gd name="T6" fmla="*/ 108093 w 2015"/>
                  <a:gd name="T7" fmla="*/ 927939 h 1210"/>
                  <a:gd name="T8" fmla="*/ 136364 w 2015"/>
                  <a:gd name="T9" fmla="*/ 912141 h 1210"/>
                  <a:gd name="T10" fmla="*/ 171286 w 2015"/>
                  <a:gd name="T11" fmla="*/ 907984 h 1210"/>
                  <a:gd name="T12" fmla="*/ 246120 w 2015"/>
                  <a:gd name="T13" fmla="*/ 847285 h 1210"/>
                  <a:gd name="T14" fmla="*/ 253604 w 2015"/>
                  <a:gd name="T15" fmla="*/ 858926 h 1210"/>
                  <a:gd name="T16" fmla="*/ 273559 w 2015"/>
                  <a:gd name="T17" fmla="*/ 828992 h 1210"/>
                  <a:gd name="T18" fmla="*/ 300998 w 2015"/>
                  <a:gd name="T19" fmla="*/ 813194 h 1210"/>
                  <a:gd name="T20" fmla="*/ 336752 w 2015"/>
                  <a:gd name="T21" fmla="*/ 811531 h 1210"/>
                  <a:gd name="T22" fmla="*/ 409092 w 2015"/>
                  <a:gd name="T23" fmla="*/ 748338 h 1210"/>
                  <a:gd name="T24" fmla="*/ 417407 w 2015"/>
                  <a:gd name="T25" fmla="*/ 762473 h 1210"/>
                  <a:gd name="T26" fmla="*/ 436531 w 2015"/>
                  <a:gd name="T27" fmla="*/ 733371 h 1210"/>
                  <a:gd name="T28" fmla="*/ 463970 w 2015"/>
                  <a:gd name="T29" fmla="*/ 715079 h 1210"/>
                  <a:gd name="T30" fmla="*/ 499724 w 2015"/>
                  <a:gd name="T31" fmla="*/ 713416 h 1210"/>
                  <a:gd name="T32" fmla="*/ 574558 w 2015"/>
                  <a:gd name="T33" fmla="*/ 650223 h 1210"/>
                  <a:gd name="T34" fmla="*/ 582041 w 2015"/>
                  <a:gd name="T35" fmla="*/ 664358 h 1210"/>
                  <a:gd name="T36" fmla="*/ 601997 w 2015"/>
                  <a:gd name="T37" fmla="*/ 634424 h 1210"/>
                  <a:gd name="T38" fmla="*/ 629436 w 2015"/>
                  <a:gd name="T39" fmla="*/ 618626 h 1210"/>
                  <a:gd name="T40" fmla="*/ 665190 w 2015"/>
                  <a:gd name="T41" fmla="*/ 615300 h 1210"/>
                  <a:gd name="T42" fmla="*/ 737529 w 2015"/>
                  <a:gd name="T43" fmla="*/ 553770 h 1210"/>
                  <a:gd name="T44" fmla="*/ 745844 w 2015"/>
                  <a:gd name="T45" fmla="*/ 567905 h 1210"/>
                  <a:gd name="T46" fmla="*/ 764968 w 2015"/>
                  <a:gd name="T47" fmla="*/ 536309 h 1210"/>
                  <a:gd name="T48" fmla="*/ 792407 w 2015"/>
                  <a:gd name="T49" fmla="*/ 520511 h 1210"/>
                  <a:gd name="T50" fmla="*/ 828161 w 2015"/>
                  <a:gd name="T51" fmla="*/ 518848 h 1210"/>
                  <a:gd name="T52" fmla="*/ 902995 w 2015"/>
                  <a:gd name="T53" fmla="*/ 455655 h 1210"/>
                  <a:gd name="T54" fmla="*/ 910479 w 2015"/>
                  <a:gd name="T55" fmla="*/ 469790 h 1210"/>
                  <a:gd name="T56" fmla="*/ 927940 w 2015"/>
                  <a:gd name="T57" fmla="*/ 439857 h 1210"/>
                  <a:gd name="T58" fmla="*/ 956210 w 2015"/>
                  <a:gd name="T59" fmla="*/ 422395 h 1210"/>
                  <a:gd name="T60" fmla="*/ 991133 w 2015"/>
                  <a:gd name="T61" fmla="*/ 420732 h 1210"/>
                  <a:gd name="T62" fmla="*/ 1065967 w 2015"/>
                  <a:gd name="T63" fmla="*/ 357539 h 1210"/>
                  <a:gd name="T64" fmla="*/ 1073450 w 2015"/>
                  <a:gd name="T65" fmla="*/ 371675 h 1210"/>
                  <a:gd name="T66" fmla="*/ 1093406 w 2015"/>
                  <a:gd name="T67" fmla="*/ 341741 h 1210"/>
                  <a:gd name="T68" fmla="*/ 1120845 w 2015"/>
                  <a:gd name="T69" fmla="*/ 325943 h 1210"/>
                  <a:gd name="T70" fmla="*/ 1156599 w 2015"/>
                  <a:gd name="T71" fmla="*/ 321785 h 1210"/>
                  <a:gd name="T72" fmla="*/ 1228938 w 2015"/>
                  <a:gd name="T73" fmla="*/ 261087 h 1210"/>
                  <a:gd name="T74" fmla="*/ 1237253 w 2015"/>
                  <a:gd name="T75" fmla="*/ 275222 h 1210"/>
                  <a:gd name="T76" fmla="*/ 1256377 w 2015"/>
                  <a:gd name="T77" fmla="*/ 245289 h 1210"/>
                  <a:gd name="T78" fmla="*/ 1283816 w 2015"/>
                  <a:gd name="T79" fmla="*/ 227827 h 1210"/>
                  <a:gd name="T80" fmla="*/ 1319570 w 2015"/>
                  <a:gd name="T81" fmla="*/ 226164 h 1210"/>
                  <a:gd name="T82" fmla="*/ 1394404 w 2015"/>
                  <a:gd name="T83" fmla="*/ 162971 h 1210"/>
                  <a:gd name="T84" fmla="*/ 1401888 w 2015"/>
                  <a:gd name="T85" fmla="*/ 176275 h 1210"/>
                  <a:gd name="T86" fmla="*/ 1421843 w 2015"/>
                  <a:gd name="T87" fmla="*/ 147173 h 1210"/>
                  <a:gd name="T88" fmla="*/ 1449282 w 2015"/>
                  <a:gd name="T89" fmla="*/ 131375 h 1210"/>
                  <a:gd name="T90" fmla="*/ 1482542 w 2015"/>
                  <a:gd name="T91" fmla="*/ 127217 h 1210"/>
                  <a:gd name="T92" fmla="*/ 1557376 w 2015"/>
                  <a:gd name="T93" fmla="*/ 66519 h 1210"/>
                  <a:gd name="T94" fmla="*/ 1565691 w 2015"/>
                  <a:gd name="T95" fmla="*/ 78160 h 1210"/>
                  <a:gd name="T96" fmla="*/ 1584815 w 2015"/>
                  <a:gd name="T97" fmla="*/ 49058 h 1210"/>
                  <a:gd name="T98" fmla="*/ 1612254 w 2015"/>
                  <a:gd name="T99" fmla="*/ 33259 h 1210"/>
                  <a:gd name="T100" fmla="*/ 1648008 w 2015"/>
                  <a:gd name="T101" fmla="*/ 30765 h 12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015" h="1210">
                    <a:moveTo>
                      <a:pt x="34" y="1175"/>
                    </a:moveTo>
                    <a:lnTo>
                      <a:pt x="0" y="1194"/>
                    </a:lnTo>
                    <a:lnTo>
                      <a:pt x="10" y="1210"/>
                    </a:lnTo>
                    <a:lnTo>
                      <a:pt x="43" y="1191"/>
                    </a:lnTo>
                    <a:lnTo>
                      <a:pt x="34" y="1175"/>
                    </a:lnTo>
                    <a:close/>
                    <a:moveTo>
                      <a:pt x="100" y="1135"/>
                    </a:moveTo>
                    <a:lnTo>
                      <a:pt x="67" y="1153"/>
                    </a:lnTo>
                    <a:lnTo>
                      <a:pt x="76" y="1170"/>
                    </a:lnTo>
                    <a:lnTo>
                      <a:pt x="109" y="1151"/>
                    </a:lnTo>
                    <a:lnTo>
                      <a:pt x="100" y="1135"/>
                    </a:lnTo>
                    <a:close/>
                    <a:moveTo>
                      <a:pt x="164" y="1097"/>
                    </a:moveTo>
                    <a:lnTo>
                      <a:pt x="130" y="1116"/>
                    </a:lnTo>
                    <a:lnTo>
                      <a:pt x="142" y="1132"/>
                    </a:lnTo>
                    <a:lnTo>
                      <a:pt x="173" y="1111"/>
                    </a:lnTo>
                    <a:lnTo>
                      <a:pt x="164" y="1097"/>
                    </a:lnTo>
                    <a:close/>
                    <a:moveTo>
                      <a:pt x="230" y="1056"/>
                    </a:moveTo>
                    <a:lnTo>
                      <a:pt x="197" y="1075"/>
                    </a:lnTo>
                    <a:lnTo>
                      <a:pt x="206" y="1092"/>
                    </a:lnTo>
                    <a:lnTo>
                      <a:pt x="239" y="1073"/>
                    </a:lnTo>
                    <a:lnTo>
                      <a:pt x="230" y="1056"/>
                    </a:lnTo>
                    <a:close/>
                    <a:moveTo>
                      <a:pt x="296" y="1019"/>
                    </a:moveTo>
                    <a:lnTo>
                      <a:pt x="263" y="1038"/>
                    </a:lnTo>
                    <a:lnTo>
                      <a:pt x="272" y="1054"/>
                    </a:lnTo>
                    <a:lnTo>
                      <a:pt x="305" y="1033"/>
                    </a:lnTo>
                    <a:lnTo>
                      <a:pt x="296" y="1019"/>
                    </a:lnTo>
                    <a:close/>
                    <a:moveTo>
                      <a:pt x="362" y="978"/>
                    </a:moveTo>
                    <a:lnTo>
                      <a:pt x="329" y="997"/>
                    </a:lnTo>
                    <a:lnTo>
                      <a:pt x="339" y="1014"/>
                    </a:lnTo>
                    <a:lnTo>
                      <a:pt x="372" y="995"/>
                    </a:lnTo>
                    <a:lnTo>
                      <a:pt x="362" y="978"/>
                    </a:lnTo>
                    <a:close/>
                    <a:moveTo>
                      <a:pt x="428" y="938"/>
                    </a:moveTo>
                    <a:lnTo>
                      <a:pt x="395" y="960"/>
                    </a:lnTo>
                    <a:lnTo>
                      <a:pt x="405" y="976"/>
                    </a:lnTo>
                    <a:lnTo>
                      <a:pt x="438" y="955"/>
                    </a:lnTo>
                    <a:lnTo>
                      <a:pt x="428" y="938"/>
                    </a:lnTo>
                    <a:close/>
                    <a:moveTo>
                      <a:pt x="492" y="900"/>
                    </a:moveTo>
                    <a:lnTo>
                      <a:pt x="459" y="919"/>
                    </a:lnTo>
                    <a:lnTo>
                      <a:pt x="471" y="936"/>
                    </a:lnTo>
                    <a:lnTo>
                      <a:pt x="502" y="917"/>
                    </a:lnTo>
                    <a:lnTo>
                      <a:pt x="492" y="900"/>
                    </a:lnTo>
                    <a:close/>
                    <a:moveTo>
                      <a:pt x="558" y="860"/>
                    </a:moveTo>
                    <a:lnTo>
                      <a:pt x="525" y="882"/>
                    </a:lnTo>
                    <a:lnTo>
                      <a:pt x="535" y="898"/>
                    </a:lnTo>
                    <a:lnTo>
                      <a:pt x="568" y="877"/>
                    </a:lnTo>
                    <a:lnTo>
                      <a:pt x="558" y="860"/>
                    </a:lnTo>
                    <a:close/>
                    <a:moveTo>
                      <a:pt x="625" y="822"/>
                    </a:moveTo>
                    <a:lnTo>
                      <a:pt x="592" y="841"/>
                    </a:lnTo>
                    <a:lnTo>
                      <a:pt x="601" y="858"/>
                    </a:lnTo>
                    <a:lnTo>
                      <a:pt x="634" y="839"/>
                    </a:lnTo>
                    <a:lnTo>
                      <a:pt x="625" y="822"/>
                    </a:lnTo>
                    <a:close/>
                    <a:moveTo>
                      <a:pt x="691" y="782"/>
                    </a:moveTo>
                    <a:lnTo>
                      <a:pt x="658" y="804"/>
                    </a:lnTo>
                    <a:lnTo>
                      <a:pt x="667" y="818"/>
                    </a:lnTo>
                    <a:lnTo>
                      <a:pt x="700" y="799"/>
                    </a:lnTo>
                    <a:lnTo>
                      <a:pt x="691" y="782"/>
                    </a:lnTo>
                    <a:close/>
                    <a:moveTo>
                      <a:pt x="757" y="744"/>
                    </a:moveTo>
                    <a:lnTo>
                      <a:pt x="724" y="763"/>
                    </a:lnTo>
                    <a:lnTo>
                      <a:pt x="733" y="780"/>
                    </a:lnTo>
                    <a:lnTo>
                      <a:pt x="767" y="761"/>
                    </a:lnTo>
                    <a:lnTo>
                      <a:pt x="757" y="744"/>
                    </a:lnTo>
                    <a:close/>
                    <a:moveTo>
                      <a:pt x="821" y="704"/>
                    </a:moveTo>
                    <a:lnTo>
                      <a:pt x="788" y="723"/>
                    </a:lnTo>
                    <a:lnTo>
                      <a:pt x="800" y="740"/>
                    </a:lnTo>
                    <a:lnTo>
                      <a:pt x="830" y="721"/>
                    </a:lnTo>
                    <a:lnTo>
                      <a:pt x="821" y="704"/>
                    </a:lnTo>
                    <a:close/>
                    <a:moveTo>
                      <a:pt x="887" y="666"/>
                    </a:moveTo>
                    <a:lnTo>
                      <a:pt x="854" y="685"/>
                    </a:lnTo>
                    <a:lnTo>
                      <a:pt x="863" y="702"/>
                    </a:lnTo>
                    <a:lnTo>
                      <a:pt x="897" y="683"/>
                    </a:lnTo>
                    <a:lnTo>
                      <a:pt x="887" y="666"/>
                    </a:lnTo>
                    <a:close/>
                    <a:moveTo>
                      <a:pt x="953" y="626"/>
                    </a:moveTo>
                    <a:lnTo>
                      <a:pt x="920" y="645"/>
                    </a:lnTo>
                    <a:lnTo>
                      <a:pt x="930" y="662"/>
                    </a:lnTo>
                    <a:lnTo>
                      <a:pt x="963" y="643"/>
                    </a:lnTo>
                    <a:lnTo>
                      <a:pt x="953" y="626"/>
                    </a:lnTo>
                    <a:close/>
                    <a:moveTo>
                      <a:pt x="1020" y="588"/>
                    </a:moveTo>
                    <a:lnTo>
                      <a:pt x="986" y="607"/>
                    </a:lnTo>
                    <a:lnTo>
                      <a:pt x="996" y="624"/>
                    </a:lnTo>
                    <a:lnTo>
                      <a:pt x="1029" y="603"/>
                    </a:lnTo>
                    <a:lnTo>
                      <a:pt x="1020" y="588"/>
                    </a:lnTo>
                    <a:close/>
                    <a:moveTo>
                      <a:pt x="1086" y="548"/>
                    </a:moveTo>
                    <a:lnTo>
                      <a:pt x="1053" y="567"/>
                    </a:lnTo>
                    <a:lnTo>
                      <a:pt x="1062" y="584"/>
                    </a:lnTo>
                    <a:lnTo>
                      <a:pt x="1095" y="565"/>
                    </a:lnTo>
                    <a:lnTo>
                      <a:pt x="1086" y="548"/>
                    </a:lnTo>
                    <a:close/>
                    <a:moveTo>
                      <a:pt x="1150" y="508"/>
                    </a:moveTo>
                    <a:lnTo>
                      <a:pt x="1116" y="529"/>
                    </a:lnTo>
                    <a:lnTo>
                      <a:pt x="1128" y="546"/>
                    </a:lnTo>
                    <a:lnTo>
                      <a:pt x="1159" y="525"/>
                    </a:lnTo>
                    <a:lnTo>
                      <a:pt x="1150" y="508"/>
                    </a:lnTo>
                    <a:close/>
                    <a:moveTo>
                      <a:pt x="1216" y="470"/>
                    </a:moveTo>
                    <a:lnTo>
                      <a:pt x="1183" y="489"/>
                    </a:lnTo>
                    <a:lnTo>
                      <a:pt x="1192" y="506"/>
                    </a:lnTo>
                    <a:lnTo>
                      <a:pt x="1225" y="487"/>
                    </a:lnTo>
                    <a:lnTo>
                      <a:pt x="1216" y="470"/>
                    </a:lnTo>
                    <a:close/>
                    <a:moveTo>
                      <a:pt x="1282" y="430"/>
                    </a:moveTo>
                    <a:lnTo>
                      <a:pt x="1249" y="451"/>
                    </a:lnTo>
                    <a:lnTo>
                      <a:pt x="1258" y="468"/>
                    </a:lnTo>
                    <a:lnTo>
                      <a:pt x="1291" y="447"/>
                    </a:lnTo>
                    <a:lnTo>
                      <a:pt x="1282" y="430"/>
                    </a:lnTo>
                    <a:close/>
                    <a:moveTo>
                      <a:pt x="1348" y="392"/>
                    </a:moveTo>
                    <a:lnTo>
                      <a:pt x="1315" y="411"/>
                    </a:lnTo>
                    <a:lnTo>
                      <a:pt x="1325" y="428"/>
                    </a:lnTo>
                    <a:lnTo>
                      <a:pt x="1358" y="409"/>
                    </a:lnTo>
                    <a:lnTo>
                      <a:pt x="1348" y="392"/>
                    </a:lnTo>
                    <a:close/>
                    <a:moveTo>
                      <a:pt x="1414" y="352"/>
                    </a:moveTo>
                    <a:lnTo>
                      <a:pt x="1381" y="373"/>
                    </a:lnTo>
                    <a:lnTo>
                      <a:pt x="1391" y="387"/>
                    </a:lnTo>
                    <a:lnTo>
                      <a:pt x="1424" y="368"/>
                    </a:lnTo>
                    <a:lnTo>
                      <a:pt x="1414" y="352"/>
                    </a:lnTo>
                    <a:close/>
                    <a:moveTo>
                      <a:pt x="1478" y="314"/>
                    </a:moveTo>
                    <a:lnTo>
                      <a:pt x="1445" y="333"/>
                    </a:lnTo>
                    <a:lnTo>
                      <a:pt x="1457" y="350"/>
                    </a:lnTo>
                    <a:lnTo>
                      <a:pt x="1488" y="331"/>
                    </a:lnTo>
                    <a:lnTo>
                      <a:pt x="1478" y="314"/>
                    </a:lnTo>
                    <a:close/>
                    <a:moveTo>
                      <a:pt x="1544" y="274"/>
                    </a:moveTo>
                    <a:lnTo>
                      <a:pt x="1511" y="295"/>
                    </a:lnTo>
                    <a:lnTo>
                      <a:pt x="1521" y="309"/>
                    </a:lnTo>
                    <a:lnTo>
                      <a:pt x="1554" y="290"/>
                    </a:lnTo>
                    <a:lnTo>
                      <a:pt x="1544" y="274"/>
                    </a:lnTo>
                    <a:close/>
                    <a:moveTo>
                      <a:pt x="1611" y="236"/>
                    </a:moveTo>
                    <a:lnTo>
                      <a:pt x="1578" y="255"/>
                    </a:lnTo>
                    <a:lnTo>
                      <a:pt x="1587" y="272"/>
                    </a:lnTo>
                    <a:lnTo>
                      <a:pt x="1620" y="253"/>
                    </a:lnTo>
                    <a:lnTo>
                      <a:pt x="1611" y="236"/>
                    </a:lnTo>
                    <a:close/>
                    <a:moveTo>
                      <a:pt x="1677" y="196"/>
                    </a:moveTo>
                    <a:lnTo>
                      <a:pt x="1644" y="215"/>
                    </a:lnTo>
                    <a:lnTo>
                      <a:pt x="1653" y="231"/>
                    </a:lnTo>
                    <a:lnTo>
                      <a:pt x="1686" y="212"/>
                    </a:lnTo>
                    <a:lnTo>
                      <a:pt x="1677" y="196"/>
                    </a:lnTo>
                    <a:close/>
                    <a:moveTo>
                      <a:pt x="1743" y="158"/>
                    </a:moveTo>
                    <a:lnTo>
                      <a:pt x="1710" y="177"/>
                    </a:lnTo>
                    <a:lnTo>
                      <a:pt x="1719" y="194"/>
                    </a:lnTo>
                    <a:lnTo>
                      <a:pt x="1752" y="172"/>
                    </a:lnTo>
                    <a:lnTo>
                      <a:pt x="1743" y="158"/>
                    </a:lnTo>
                    <a:close/>
                    <a:moveTo>
                      <a:pt x="1807" y="118"/>
                    </a:moveTo>
                    <a:lnTo>
                      <a:pt x="1774" y="137"/>
                    </a:lnTo>
                    <a:lnTo>
                      <a:pt x="1783" y="153"/>
                    </a:lnTo>
                    <a:lnTo>
                      <a:pt x="1816" y="134"/>
                    </a:lnTo>
                    <a:lnTo>
                      <a:pt x="1807" y="118"/>
                    </a:lnTo>
                    <a:close/>
                    <a:moveTo>
                      <a:pt x="1873" y="80"/>
                    </a:moveTo>
                    <a:lnTo>
                      <a:pt x="1840" y="99"/>
                    </a:lnTo>
                    <a:lnTo>
                      <a:pt x="1849" y="116"/>
                    </a:lnTo>
                    <a:lnTo>
                      <a:pt x="1883" y="94"/>
                    </a:lnTo>
                    <a:lnTo>
                      <a:pt x="1873" y="80"/>
                    </a:lnTo>
                    <a:close/>
                    <a:moveTo>
                      <a:pt x="1939" y="40"/>
                    </a:moveTo>
                    <a:lnTo>
                      <a:pt x="1906" y="59"/>
                    </a:lnTo>
                    <a:lnTo>
                      <a:pt x="1916" y="75"/>
                    </a:lnTo>
                    <a:lnTo>
                      <a:pt x="1949" y="56"/>
                    </a:lnTo>
                    <a:lnTo>
                      <a:pt x="1939" y="40"/>
                    </a:lnTo>
                    <a:close/>
                    <a:moveTo>
                      <a:pt x="2005" y="0"/>
                    </a:moveTo>
                    <a:lnTo>
                      <a:pt x="1972" y="21"/>
                    </a:lnTo>
                    <a:lnTo>
                      <a:pt x="1982" y="37"/>
                    </a:lnTo>
                    <a:lnTo>
                      <a:pt x="2015" y="16"/>
                    </a:lnTo>
                    <a:lnTo>
                      <a:pt x="2005"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14"/>
              <p:cNvSpPr>
                <a:spLocks noEditPoints="1"/>
              </p:cNvSpPr>
              <p:nvPr/>
            </p:nvSpPr>
            <p:spPr bwMode="auto">
              <a:xfrm>
                <a:off x="4816778" y="4492394"/>
                <a:ext cx="1675447" cy="1006099"/>
              </a:xfrm>
              <a:custGeom>
                <a:avLst/>
                <a:gdLst>
                  <a:gd name="T0" fmla="*/ 8315 w 2015"/>
                  <a:gd name="T1" fmla="*/ 1006099 h 1210"/>
                  <a:gd name="T2" fmla="*/ 83149 w 2015"/>
                  <a:gd name="T3" fmla="*/ 943737 h 1210"/>
                  <a:gd name="T4" fmla="*/ 90632 w 2015"/>
                  <a:gd name="T5" fmla="*/ 957041 h 1210"/>
                  <a:gd name="T6" fmla="*/ 108093 w 2015"/>
                  <a:gd name="T7" fmla="*/ 927939 h 1210"/>
                  <a:gd name="T8" fmla="*/ 136364 w 2015"/>
                  <a:gd name="T9" fmla="*/ 912141 h 1210"/>
                  <a:gd name="T10" fmla="*/ 171286 w 2015"/>
                  <a:gd name="T11" fmla="*/ 907984 h 1210"/>
                  <a:gd name="T12" fmla="*/ 246120 w 2015"/>
                  <a:gd name="T13" fmla="*/ 847285 h 1210"/>
                  <a:gd name="T14" fmla="*/ 253604 w 2015"/>
                  <a:gd name="T15" fmla="*/ 858926 h 1210"/>
                  <a:gd name="T16" fmla="*/ 273559 w 2015"/>
                  <a:gd name="T17" fmla="*/ 828992 h 1210"/>
                  <a:gd name="T18" fmla="*/ 300998 w 2015"/>
                  <a:gd name="T19" fmla="*/ 813194 h 1210"/>
                  <a:gd name="T20" fmla="*/ 336752 w 2015"/>
                  <a:gd name="T21" fmla="*/ 811531 h 1210"/>
                  <a:gd name="T22" fmla="*/ 409092 w 2015"/>
                  <a:gd name="T23" fmla="*/ 748338 h 1210"/>
                  <a:gd name="T24" fmla="*/ 417407 w 2015"/>
                  <a:gd name="T25" fmla="*/ 762473 h 1210"/>
                  <a:gd name="T26" fmla="*/ 436531 w 2015"/>
                  <a:gd name="T27" fmla="*/ 733371 h 1210"/>
                  <a:gd name="T28" fmla="*/ 463970 w 2015"/>
                  <a:gd name="T29" fmla="*/ 715079 h 1210"/>
                  <a:gd name="T30" fmla="*/ 499724 w 2015"/>
                  <a:gd name="T31" fmla="*/ 713416 h 1210"/>
                  <a:gd name="T32" fmla="*/ 574558 w 2015"/>
                  <a:gd name="T33" fmla="*/ 650223 h 1210"/>
                  <a:gd name="T34" fmla="*/ 582041 w 2015"/>
                  <a:gd name="T35" fmla="*/ 664358 h 1210"/>
                  <a:gd name="T36" fmla="*/ 601997 w 2015"/>
                  <a:gd name="T37" fmla="*/ 634424 h 1210"/>
                  <a:gd name="T38" fmla="*/ 629436 w 2015"/>
                  <a:gd name="T39" fmla="*/ 618626 h 1210"/>
                  <a:gd name="T40" fmla="*/ 665190 w 2015"/>
                  <a:gd name="T41" fmla="*/ 615300 h 1210"/>
                  <a:gd name="T42" fmla="*/ 737529 w 2015"/>
                  <a:gd name="T43" fmla="*/ 553770 h 1210"/>
                  <a:gd name="T44" fmla="*/ 745844 w 2015"/>
                  <a:gd name="T45" fmla="*/ 567905 h 1210"/>
                  <a:gd name="T46" fmla="*/ 764968 w 2015"/>
                  <a:gd name="T47" fmla="*/ 536309 h 1210"/>
                  <a:gd name="T48" fmla="*/ 792407 w 2015"/>
                  <a:gd name="T49" fmla="*/ 520511 h 1210"/>
                  <a:gd name="T50" fmla="*/ 828161 w 2015"/>
                  <a:gd name="T51" fmla="*/ 518848 h 1210"/>
                  <a:gd name="T52" fmla="*/ 902995 w 2015"/>
                  <a:gd name="T53" fmla="*/ 455655 h 1210"/>
                  <a:gd name="T54" fmla="*/ 910479 w 2015"/>
                  <a:gd name="T55" fmla="*/ 469790 h 1210"/>
                  <a:gd name="T56" fmla="*/ 927940 w 2015"/>
                  <a:gd name="T57" fmla="*/ 439857 h 1210"/>
                  <a:gd name="T58" fmla="*/ 956210 w 2015"/>
                  <a:gd name="T59" fmla="*/ 422395 h 1210"/>
                  <a:gd name="T60" fmla="*/ 991133 w 2015"/>
                  <a:gd name="T61" fmla="*/ 420732 h 1210"/>
                  <a:gd name="T62" fmla="*/ 1065967 w 2015"/>
                  <a:gd name="T63" fmla="*/ 357539 h 1210"/>
                  <a:gd name="T64" fmla="*/ 1073450 w 2015"/>
                  <a:gd name="T65" fmla="*/ 371675 h 1210"/>
                  <a:gd name="T66" fmla="*/ 1093406 w 2015"/>
                  <a:gd name="T67" fmla="*/ 341741 h 1210"/>
                  <a:gd name="T68" fmla="*/ 1120845 w 2015"/>
                  <a:gd name="T69" fmla="*/ 325943 h 1210"/>
                  <a:gd name="T70" fmla="*/ 1156599 w 2015"/>
                  <a:gd name="T71" fmla="*/ 321785 h 1210"/>
                  <a:gd name="T72" fmla="*/ 1228938 w 2015"/>
                  <a:gd name="T73" fmla="*/ 261087 h 1210"/>
                  <a:gd name="T74" fmla="*/ 1237253 w 2015"/>
                  <a:gd name="T75" fmla="*/ 275222 h 1210"/>
                  <a:gd name="T76" fmla="*/ 1256377 w 2015"/>
                  <a:gd name="T77" fmla="*/ 245289 h 1210"/>
                  <a:gd name="T78" fmla="*/ 1283816 w 2015"/>
                  <a:gd name="T79" fmla="*/ 227827 h 1210"/>
                  <a:gd name="T80" fmla="*/ 1319570 w 2015"/>
                  <a:gd name="T81" fmla="*/ 226164 h 1210"/>
                  <a:gd name="T82" fmla="*/ 1394404 w 2015"/>
                  <a:gd name="T83" fmla="*/ 162971 h 1210"/>
                  <a:gd name="T84" fmla="*/ 1401888 w 2015"/>
                  <a:gd name="T85" fmla="*/ 176275 h 1210"/>
                  <a:gd name="T86" fmla="*/ 1421843 w 2015"/>
                  <a:gd name="T87" fmla="*/ 147173 h 1210"/>
                  <a:gd name="T88" fmla="*/ 1449282 w 2015"/>
                  <a:gd name="T89" fmla="*/ 131375 h 1210"/>
                  <a:gd name="T90" fmla="*/ 1482542 w 2015"/>
                  <a:gd name="T91" fmla="*/ 127217 h 1210"/>
                  <a:gd name="T92" fmla="*/ 1557376 w 2015"/>
                  <a:gd name="T93" fmla="*/ 66519 h 1210"/>
                  <a:gd name="T94" fmla="*/ 1565691 w 2015"/>
                  <a:gd name="T95" fmla="*/ 78160 h 1210"/>
                  <a:gd name="T96" fmla="*/ 1584815 w 2015"/>
                  <a:gd name="T97" fmla="*/ 49058 h 1210"/>
                  <a:gd name="T98" fmla="*/ 1612254 w 2015"/>
                  <a:gd name="T99" fmla="*/ 33259 h 1210"/>
                  <a:gd name="T100" fmla="*/ 1648008 w 2015"/>
                  <a:gd name="T101" fmla="*/ 30765 h 12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015" h="1210">
                    <a:moveTo>
                      <a:pt x="34" y="1175"/>
                    </a:moveTo>
                    <a:lnTo>
                      <a:pt x="0" y="1194"/>
                    </a:lnTo>
                    <a:lnTo>
                      <a:pt x="10" y="1210"/>
                    </a:lnTo>
                    <a:lnTo>
                      <a:pt x="43" y="1191"/>
                    </a:lnTo>
                    <a:lnTo>
                      <a:pt x="34" y="1175"/>
                    </a:lnTo>
                    <a:moveTo>
                      <a:pt x="100" y="1135"/>
                    </a:moveTo>
                    <a:lnTo>
                      <a:pt x="67" y="1153"/>
                    </a:lnTo>
                    <a:lnTo>
                      <a:pt x="76" y="1170"/>
                    </a:lnTo>
                    <a:lnTo>
                      <a:pt x="109" y="1151"/>
                    </a:lnTo>
                    <a:lnTo>
                      <a:pt x="100" y="1135"/>
                    </a:lnTo>
                    <a:moveTo>
                      <a:pt x="164" y="1097"/>
                    </a:moveTo>
                    <a:lnTo>
                      <a:pt x="130" y="1116"/>
                    </a:lnTo>
                    <a:lnTo>
                      <a:pt x="142" y="1132"/>
                    </a:lnTo>
                    <a:lnTo>
                      <a:pt x="173" y="1111"/>
                    </a:lnTo>
                    <a:lnTo>
                      <a:pt x="164" y="1097"/>
                    </a:lnTo>
                    <a:moveTo>
                      <a:pt x="230" y="1056"/>
                    </a:moveTo>
                    <a:lnTo>
                      <a:pt x="197" y="1075"/>
                    </a:lnTo>
                    <a:lnTo>
                      <a:pt x="206" y="1092"/>
                    </a:lnTo>
                    <a:lnTo>
                      <a:pt x="239" y="1073"/>
                    </a:lnTo>
                    <a:lnTo>
                      <a:pt x="230" y="1056"/>
                    </a:lnTo>
                    <a:moveTo>
                      <a:pt x="296" y="1019"/>
                    </a:moveTo>
                    <a:lnTo>
                      <a:pt x="263" y="1038"/>
                    </a:lnTo>
                    <a:lnTo>
                      <a:pt x="272" y="1054"/>
                    </a:lnTo>
                    <a:lnTo>
                      <a:pt x="305" y="1033"/>
                    </a:lnTo>
                    <a:lnTo>
                      <a:pt x="296" y="1019"/>
                    </a:lnTo>
                    <a:moveTo>
                      <a:pt x="362" y="978"/>
                    </a:moveTo>
                    <a:lnTo>
                      <a:pt x="329" y="997"/>
                    </a:lnTo>
                    <a:lnTo>
                      <a:pt x="339" y="1014"/>
                    </a:lnTo>
                    <a:lnTo>
                      <a:pt x="372" y="995"/>
                    </a:lnTo>
                    <a:lnTo>
                      <a:pt x="362" y="978"/>
                    </a:lnTo>
                    <a:moveTo>
                      <a:pt x="428" y="938"/>
                    </a:moveTo>
                    <a:lnTo>
                      <a:pt x="395" y="960"/>
                    </a:lnTo>
                    <a:lnTo>
                      <a:pt x="405" y="976"/>
                    </a:lnTo>
                    <a:lnTo>
                      <a:pt x="438" y="955"/>
                    </a:lnTo>
                    <a:lnTo>
                      <a:pt x="428" y="938"/>
                    </a:lnTo>
                    <a:moveTo>
                      <a:pt x="492" y="900"/>
                    </a:moveTo>
                    <a:lnTo>
                      <a:pt x="459" y="919"/>
                    </a:lnTo>
                    <a:lnTo>
                      <a:pt x="471" y="936"/>
                    </a:lnTo>
                    <a:lnTo>
                      <a:pt x="502" y="917"/>
                    </a:lnTo>
                    <a:lnTo>
                      <a:pt x="492" y="900"/>
                    </a:lnTo>
                    <a:moveTo>
                      <a:pt x="558" y="860"/>
                    </a:moveTo>
                    <a:lnTo>
                      <a:pt x="525" y="882"/>
                    </a:lnTo>
                    <a:lnTo>
                      <a:pt x="535" y="898"/>
                    </a:lnTo>
                    <a:lnTo>
                      <a:pt x="568" y="877"/>
                    </a:lnTo>
                    <a:lnTo>
                      <a:pt x="558" y="860"/>
                    </a:lnTo>
                    <a:moveTo>
                      <a:pt x="625" y="822"/>
                    </a:moveTo>
                    <a:lnTo>
                      <a:pt x="592" y="841"/>
                    </a:lnTo>
                    <a:lnTo>
                      <a:pt x="601" y="858"/>
                    </a:lnTo>
                    <a:lnTo>
                      <a:pt x="634" y="839"/>
                    </a:lnTo>
                    <a:lnTo>
                      <a:pt x="625" y="822"/>
                    </a:lnTo>
                    <a:moveTo>
                      <a:pt x="691" y="782"/>
                    </a:moveTo>
                    <a:lnTo>
                      <a:pt x="658" y="804"/>
                    </a:lnTo>
                    <a:lnTo>
                      <a:pt x="667" y="818"/>
                    </a:lnTo>
                    <a:lnTo>
                      <a:pt x="700" y="799"/>
                    </a:lnTo>
                    <a:lnTo>
                      <a:pt x="691" y="782"/>
                    </a:lnTo>
                    <a:moveTo>
                      <a:pt x="757" y="744"/>
                    </a:moveTo>
                    <a:lnTo>
                      <a:pt x="724" y="763"/>
                    </a:lnTo>
                    <a:lnTo>
                      <a:pt x="733" y="780"/>
                    </a:lnTo>
                    <a:lnTo>
                      <a:pt x="767" y="761"/>
                    </a:lnTo>
                    <a:lnTo>
                      <a:pt x="757" y="744"/>
                    </a:lnTo>
                    <a:moveTo>
                      <a:pt x="821" y="704"/>
                    </a:moveTo>
                    <a:lnTo>
                      <a:pt x="788" y="723"/>
                    </a:lnTo>
                    <a:lnTo>
                      <a:pt x="800" y="740"/>
                    </a:lnTo>
                    <a:lnTo>
                      <a:pt x="830" y="721"/>
                    </a:lnTo>
                    <a:lnTo>
                      <a:pt x="821" y="704"/>
                    </a:lnTo>
                    <a:moveTo>
                      <a:pt x="887" y="666"/>
                    </a:moveTo>
                    <a:lnTo>
                      <a:pt x="854" y="685"/>
                    </a:lnTo>
                    <a:lnTo>
                      <a:pt x="863" y="702"/>
                    </a:lnTo>
                    <a:lnTo>
                      <a:pt x="897" y="683"/>
                    </a:lnTo>
                    <a:lnTo>
                      <a:pt x="887" y="666"/>
                    </a:lnTo>
                    <a:moveTo>
                      <a:pt x="953" y="626"/>
                    </a:moveTo>
                    <a:lnTo>
                      <a:pt x="920" y="645"/>
                    </a:lnTo>
                    <a:lnTo>
                      <a:pt x="930" y="662"/>
                    </a:lnTo>
                    <a:lnTo>
                      <a:pt x="963" y="643"/>
                    </a:lnTo>
                    <a:lnTo>
                      <a:pt x="953" y="626"/>
                    </a:lnTo>
                    <a:moveTo>
                      <a:pt x="1020" y="588"/>
                    </a:moveTo>
                    <a:lnTo>
                      <a:pt x="986" y="607"/>
                    </a:lnTo>
                    <a:lnTo>
                      <a:pt x="996" y="624"/>
                    </a:lnTo>
                    <a:lnTo>
                      <a:pt x="1029" y="603"/>
                    </a:lnTo>
                    <a:lnTo>
                      <a:pt x="1020" y="588"/>
                    </a:lnTo>
                    <a:moveTo>
                      <a:pt x="1086" y="548"/>
                    </a:moveTo>
                    <a:lnTo>
                      <a:pt x="1053" y="567"/>
                    </a:lnTo>
                    <a:lnTo>
                      <a:pt x="1062" y="584"/>
                    </a:lnTo>
                    <a:lnTo>
                      <a:pt x="1095" y="565"/>
                    </a:lnTo>
                    <a:lnTo>
                      <a:pt x="1086" y="548"/>
                    </a:lnTo>
                    <a:moveTo>
                      <a:pt x="1150" y="508"/>
                    </a:moveTo>
                    <a:lnTo>
                      <a:pt x="1116" y="529"/>
                    </a:lnTo>
                    <a:lnTo>
                      <a:pt x="1128" y="546"/>
                    </a:lnTo>
                    <a:lnTo>
                      <a:pt x="1159" y="525"/>
                    </a:lnTo>
                    <a:lnTo>
                      <a:pt x="1150" y="508"/>
                    </a:lnTo>
                    <a:moveTo>
                      <a:pt x="1216" y="470"/>
                    </a:moveTo>
                    <a:lnTo>
                      <a:pt x="1183" y="489"/>
                    </a:lnTo>
                    <a:lnTo>
                      <a:pt x="1192" y="506"/>
                    </a:lnTo>
                    <a:lnTo>
                      <a:pt x="1225" y="487"/>
                    </a:lnTo>
                    <a:lnTo>
                      <a:pt x="1216" y="470"/>
                    </a:lnTo>
                    <a:moveTo>
                      <a:pt x="1282" y="430"/>
                    </a:moveTo>
                    <a:lnTo>
                      <a:pt x="1249" y="451"/>
                    </a:lnTo>
                    <a:lnTo>
                      <a:pt x="1258" y="468"/>
                    </a:lnTo>
                    <a:lnTo>
                      <a:pt x="1291" y="447"/>
                    </a:lnTo>
                    <a:lnTo>
                      <a:pt x="1282" y="430"/>
                    </a:lnTo>
                    <a:moveTo>
                      <a:pt x="1348" y="392"/>
                    </a:moveTo>
                    <a:lnTo>
                      <a:pt x="1315" y="411"/>
                    </a:lnTo>
                    <a:lnTo>
                      <a:pt x="1325" y="428"/>
                    </a:lnTo>
                    <a:lnTo>
                      <a:pt x="1358" y="409"/>
                    </a:lnTo>
                    <a:lnTo>
                      <a:pt x="1348" y="392"/>
                    </a:lnTo>
                    <a:moveTo>
                      <a:pt x="1414" y="352"/>
                    </a:moveTo>
                    <a:lnTo>
                      <a:pt x="1381" y="373"/>
                    </a:lnTo>
                    <a:lnTo>
                      <a:pt x="1391" y="387"/>
                    </a:lnTo>
                    <a:lnTo>
                      <a:pt x="1424" y="368"/>
                    </a:lnTo>
                    <a:lnTo>
                      <a:pt x="1414" y="352"/>
                    </a:lnTo>
                    <a:moveTo>
                      <a:pt x="1478" y="314"/>
                    </a:moveTo>
                    <a:lnTo>
                      <a:pt x="1445" y="333"/>
                    </a:lnTo>
                    <a:lnTo>
                      <a:pt x="1457" y="350"/>
                    </a:lnTo>
                    <a:lnTo>
                      <a:pt x="1488" y="331"/>
                    </a:lnTo>
                    <a:lnTo>
                      <a:pt x="1478" y="314"/>
                    </a:lnTo>
                    <a:moveTo>
                      <a:pt x="1544" y="274"/>
                    </a:moveTo>
                    <a:lnTo>
                      <a:pt x="1511" y="295"/>
                    </a:lnTo>
                    <a:lnTo>
                      <a:pt x="1521" y="309"/>
                    </a:lnTo>
                    <a:lnTo>
                      <a:pt x="1554" y="290"/>
                    </a:lnTo>
                    <a:lnTo>
                      <a:pt x="1544" y="274"/>
                    </a:lnTo>
                    <a:moveTo>
                      <a:pt x="1611" y="236"/>
                    </a:moveTo>
                    <a:lnTo>
                      <a:pt x="1578" y="255"/>
                    </a:lnTo>
                    <a:lnTo>
                      <a:pt x="1587" y="272"/>
                    </a:lnTo>
                    <a:lnTo>
                      <a:pt x="1620" y="253"/>
                    </a:lnTo>
                    <a:lnTo>
                      <a:pt x="1611" y="236"/>
                    </a:lnTo>
                    <a:moveTo>
                      <a:pt x="1677" y="196"/>
                    </a:moveTo>
                    <a:lnTo>
                      <a:pt x="1644" y="215"/>
                    </a:lnTo>
                    <a:lnTo>
                      <a:pt x="1653" y="231"/>
                    </a:lnTo>
                    <a:lnTo>
                      <a:pt x="1686" y="212"/>
                    </a:lnTo>
                    <a:lnTo>
                      <a:pt x="1677" y="196"/>
                    </a:lnTo>
                    <a:moveTo>
                      <a:pt x="1743" y="158"/>
                    </a:moveTo>
                    <a:lnTo>
                      <a:pt x="1710" y="177"/>
                    </a:lnTo>
                    <a:lnTo>
                      <a:pt x="1719" y="194"/>
                    </a:lnTo>
                    <a:lnTo>
                      <a:pt x="1752" y="172"/>
                    </a:lnTo>
                    <a:lnTo>
                      <a:pt x="1743" y="158"/>
                    </a:lnTo>
                    <a:moveTo>
                      <a:pt x="1807" y="118"/>
                    </a:moveTo>
                    <a:lnTo>
                      <a:pt x="1774" y="137"/>
                    </a:lnTo>
                    <a:lnTo>
                      <a:pt x="1783" y="153"/>
                    </a:lnTo>
                    <a:lnTo>
                      <a:pt x="1816" y="134"/>
                    </a:lnTo>
                    <a:lnTo>
                      <a:pt x="1807" y="118"/>
                    </a:lnTo>
                    <a:moveTo>
                      <a:pt x="1873" y="80"/>
                    </a:moveTo>
                    <a:lnTo>
                      <a:pt x="1840" y="99"/>
                    </a:lnTo>
                    <a:lnTo>
                      <a:pt x="1849" y="116"/>
                    </a:lnTo>
                    <a:lnTo>
                      <a:pt x="1883" y="94"/>
                    </a:lnTo>
                    <a:lnTo>
                      <a:pt x="1873" y="80"/>
                    </a:lnTo>
                    <a:moveTo>
                      <a:pt x="1939" y="40"/>
                    </a:moveTo>
                    <a:lnTo>
                      <a:pt x="1906" y="59"/>
                    </a:lnTo>
                    <a:lnTo>
                      <a:pt x="1916" y="75"/>
                    </a:lnTo>
                    <a:lnTo>
                      <a:pt x="1949" y="56"/>
                    </a:lnTo>
                    <a:lnTo>
                      <a:pt x="1939" y="40"/>
                    </a:lnTo>
                    <a:moveTo>
                      <a:pt x="2005" y="0"/>
                    </a:moveTo>
                    <a:lnTo>
                      <a:pt x="1972" y="21"/>
                    </a:lnTo>
                    <a:lnTo>
                      <a:pt x="1982" y="37"/>
                    </a:lnTo>
                    <a:lnTo>
                      <a:pt x="2015" y="16"/>
                    </a:lnTo>
                    <a:lnTo>
                      <a:pt x="20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7"/>
              <p:cNvSpPr>
                <a:spLocks noEditPoints="1"/>
              </p:cNvSpPr>
              <p:nvPr/>
            </p:nvSpPr>
            <p:spPr bwMode="auto">
              <a:xfrm>
                <a:off x="4571489" y="3434742"/>
                <a:ext cx="216187" cy="2081212"/>
              </a:xfrm>
              <a:custGeom>
                <a:avLst/>
                <a:gdLst>
                  <a:gd name="T0" fmla="*/ 216187 w 260"/>
                  <a:gd name="T1" fmla="*/ 2079549 h 2503"/>
                  <a:gd name="T2" fmla="*/ 192905 w 260"/>
                  <a:gd name="T3" fmla="*/ 2004715 h 2503"/>
                  <a:gd name="T4" fmla="*/ 208704 w 260"/>
                  <a:gd name="T5" fmla="*/ 2003052 h 2503"/>
                  <a:gd name="T6" fmla="*/ 190411 w 260"/>
                  <a:gd name="T7" fmla="*/ 1973119 h 2503"/>
                  <a:gd name="T8" fmla="*/ 187085 w 260"/>
                  <a:gd name="T9" fmla="*/ 1942354 h 2503"/>
                  <a:gd name="T10" fmla="*/ 200389 w 260"/>
                  <a:gd name="T11" fmla="*/ 1908263 h 2503"/>
                  <a:gd name="T12" fmla="*/ 174613 w 260"/>
                  <a:gd name="T13" fmla="*/ 1815968 h 2503"/>
                  <a:gd name="T14" fmla="*/ 190411 w 260"/>
                  <a:gd name="T15" fmla="*/ 1815968 h 2503"/>
                  <a:gd name="T16" fmla="*/ 172950 w 260"/>
                  <a:gd name="T17" fmla="*/ 1786866 h 2503"/>
                  <a:gd name="T18" fmla="*/ 168792 w 260"/>
                  <a:gd name="T19" fmla="*/ 1755269 h 2503"/>
                  <a:gd name="T20" fmla="*/ 182927 w 260"/>
                  <a:gd name="T21" fmla="*/ 1722010 h 2503"/>
                  <a:gd name="T22" fmla="*/ 157151 w 260"/>
                  <a:gd name="T23" fmla="*/ 1629715 h 2503"/>
                  <a:gd name="T24" fmla="*/ 172950 w 260"/>
                  <a:gd name="T25" fmla="*/ 1627220 h 2503"/>
                  <a:gd name="T26" fmla="*/ 155488 w 260"/>
                  <a:gd name="T27" fmla="*/ 1598118 h 2503"/>
                  <a:gd name="T28" fmla="*/ 151331 w 260"/>
                  <a:gd name="T29" fmla="*/ 1566522 h 2503"/>
                  <a:gd name="T30" fmla="*/ 162972 w 260"/>
                  <a:gd name="T31" fmla="*/ 1533262 h 2503"/>
                  <a:gd name="T32" fmla="*/ 139690 w 260"/>
                  <a:gd name="T33" fmla="*/ 1440967 h 2503"/>
                  <a:gd name="T34" fmla="*/ 155488 w 260"/>
                  <a:gd name="T35" fmla="*/ 1440967 h 2503"/>
                  <a:gd name="T36" fmla="*/ 135533 w 260"/>
                  <a:gd name="T37" fmla="*/ 1409370 h 2503"/>
                  <a:gd name="T38" fmla="*/ 133870 w 260"/>
                  <a:gd name="T39" fmla="*/ 1379437 h 2503"/>
                  <a:gd name="T40" fmla="*/ 145510 w 260"/>
                  <a:gd name="T41" fmla="*/ 1346177 h 2503"/>
                  <a:gd name="T42" fmla="*/ 121397 w 260"/>
                  <a:gd name="T43" fmla="*/ 1253882 h 2503"/>
                  <a:gd name="T44" fmla="*/ 137196 w 260"/>
                  <a:gd name="T45" fmla="*/ 1252219 h 2503"/>
                  <a:gd name="T46" fmla="*/ 118071 w 260"/>
                  <a:gd name="T47" fmla="*/ 1222286 h 2503"/>
                  <a:gd name="T48" fmla="*/ 115577 w 260"/>
                  <a:gd name="T49" fmla="*/ 1190689 h 2503"/>
                  <a:gd name="T50" fmla="*/ 128049 w 260"/>
                  <a:gd name="T51" fmla="*/ 1157430 h 2503"/>
                  <a:gd name="T52" fmla="*/ 102273 w 260"/>
                  <a:gd name="T53" fmla="*/ 1065135 h 2503"/>
                  <a:gd name="T54" fmla="*/ 118071 w 260"/>
                  <a:gd name="T55" fmla="*/ 1063472 h 2503"/>
                  <a:gd name="T56" fmla="*/ 99779 w 260"/>
                  <a:gd name="T57" fmla="*/ 1033538 h 2503"/>
                  <a:gd name="T58" fmla="*/ 96453 w 260"/>
                  <a:gd name="T59" fmla="*/ 1001942 h 2503"/>
                  <a:gd name="T60" fmla="*/ 109756 w 260"/>
                  <a:gd name="T61" fmla="*/ 971177 h 2503"/>
                  <a:gd name="T62" fmla="*/ 84812 w 260"/>
                  <a:gd name="T63" fmla="*/ 878882 h 2503"/>
                  <a:gd name="T64" fmla="*/ 99779 w 260"/>
                  <a:gd name="T65" fmla="*/ 876387 h 2503"/>
                  <a:gd name="T66" fmla="*/ 82317 w 260"/>
                  <a:gd name="T67" fmla="*/ 847285 h 2503"/>
                  <a:gd name="T68" fmla="*/ 78160 w 260"/>
                  <a:gd name="T69" fmla="*/ 815689 h 2503"/>
                  <a:gd name="T70" fmla="*/ 92295 w 260"/>
                  <a:gd name="T71" fmla="*/ 782429 h 2503"/>
                  <a:gd name="T72" fmla="*/ 66519 w 260"/>
                  <a:gd name="T73" fmla="*/ 690134 h 2503"/>
                  <a:gd name="T74" fmla="*/ 82317 w 260"/>
                  <a:gd name="T75" fmla="*/ 687640 h 2503"/>
                  <a:gd name="T76" fmla="*/ 64856 w 260"/>
                  <a:gd name="T77" fmla="*/ 658538 h 2503"/>
                  <a:gd name="T78" fmla="*/ 60699 w 260"/>
                  <a:gd name="T79" fmla="*/ 626941 h 2503"/>
                  <a:gd name="T80" fmla="*/ 72339 w 260"/>
                  <a:gd name="T81" fmla="*/ 595345 h 2503"/>
                  <a:gd name="T82" fmla="*/ 49058 w 260"/>
                  <a:gd name="T83" fmla="*/ 503050 h 2503"/>
                  <a:gd name="T84" fmla="*/ 64856 w 260"/>
                  <a:gd name="T85" fmla="*/ 501387 h 2503"/>
                  <a:gd name="T86" fmla="*/ 44900 w 260"/>
                  <a:gd name="T87" fmla="*/ 471453 h 2503"/>
                  <a:gd name="T88" fmla="*/ 43237 w 260"/>
                  <a:gd name="T89" fmla="*/ 439857 h 2503"/>
                  <a:gd name="T90" fmla="*/ 54878 w 260"/>
                  <a:gd name="T91" fmla="*/ 406597 h 2503"/>
                  <a:gd name="T92" fmla="*/ 31597 w 260"/>
                  <a:gd name="T93" fmla="*/ 314302 h 2503"/>
                  <a:gd name="T94" fmla="*/ 47395 w 260"/>
                  <a:gd name="T95" fmla="*/ 312639 h 2503"/>
                  <a:gd name="T96" fmla="*/ 27439 w 260"/>
                  <a:gd name="T97" fmla="*/ 282706 h 2503"/>
                  <a:gd name="T98" fmla="*/ 25776 w 260"/>
                  <a:gd name="T99" fmla="*/ 251109 h 2503"/>
                  <a:gd name="T100" fmla="*/ 37417 w 260"/>
                  <a:gd name="T101" fmla="*/ 217850 h 2503"/>
                  <a:gd name="T102" fmla="*/ 13304 w 260"/>
                  <a:gd name="T103" fmla="*/ 125555 h 2503"/>
                  <a:gd name="T104" fmla="*/ 27439 w 260"/>
                  <a:gd name="T105" fmla="*/ 125555 h 2503"/>
                  <a:gd name="T106" fmla="*/ 9978 w 260"/>
                  <a:gd name="T107" fmla="*/ 96452 h 2503"/>
                  <a:gd name="T108" fmla="*/ 5820 w 260"/>
                  <a:gd name="T109" fmla="*/ 64856 h 2503"/>
                  <a:gd name="T110" fmla="*/ 19956 w 260"/>
                  <a:gd name="T111" fmla="*/ 31597 h 250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0" h="2503">
                    <a:moveTo>
                      <a:pt x="239" y="2487"/>
                    </a:moveTo>
                    <a:lnTo>
                      <a:pt x="241" y="2503"/>
                    </a:lnTo>
                    <a:lnTo>
                      <a:pt x="260" y="2501"/>
                    </a:lnTo>
                    <a:lnTo>
                      <a:pt x="258" y="2485"/>
                    </a:lnTo>
                    <a:lnTo>
                      <a:pt x="239" y="2487"/>
                    </a:lnTo>
                    <a:close/>
                    <a:moveTo>
                      <a:pt x="232" y="2411"/>
                    </a:moveTo>
                    <a:lnTo>
                      <a:pt x="236" y="2449"/>
                    </a:lnTo>
                    <a:lnTo>
                      <a:pt x="255" y="2447"/>
                    </a:lnTo>
                    <a:lnTo>
                      <a:pt x="251" y="2409"/>
                    </a:lnTo>
                    <a:lnTo>
                      <a:pt x="232" y="2411"/>
                    </a:lnTo>
                    <a:close/>
                    <a:moveTo>
                      <a:pt x="225" y="2336"/>
                    </a:moveTo>
                    <a:lnTo>
                      <a:pt x="229" y="2373"/>
                    </a:lnTo>
                    <a:lnTo>
                      <a:pt x="248" y="2371"/>
                    </a:lnTo>
                    <a:lnTo>
                      <a:pt x="243" y="2333"/>
                    </a:lnTo>
                    <a:lnTo>
                      <a:pt x="225" y="2336"/>
                    </a:lnTo>
                    <a:close/>
                    <a:moveTo>
                      <a:pt x="217" y="2260"/>
                    </a:moveTo>
                    <a:lnTo>
                      <a:pt x="222" y="2298"/>
                    </a:lnTo>
                    <a:lnTo>
                      <a:pt x="241" y="2295"/>
                    </a:lnTo>
                    <a:lnTo>
                      <a:pt x="236" y="2260"/>
                    </a:lnTo>
                    <a:lnTo>
                      <a:pt x="217" y="2260"/>
                    </a:lnTo>
                    <a:close/>
                    <a:moveTo>
                      <a:pt x="210" y="2184"/>
                    </a:moveTo>
                    <a:lnTo>
                      <a:pt x="215" y="2222"/>
                    </a:lnTo>
                    <a:lnTo>
                      <a:pt x="234" y="2222"/>
                    </a:lnTo>
                    <a:lnTo>
                      <a:pt x="229" y="2184"/>
                    </a:lnTo>
                    <a:lnTo>
                      <a:pt x="210" y="2184"/>
                    </a:lnTo>
                    <a:close/>
                    <a:moveTo>
                      <a:pt x="203" y="2111"/>
                    </a:moveTo>
                    <a:lnTo>
                      <a:pt x="208" y="2149"/>
                    </a:lnTo>
                    <a:lnTo>
                      <a:pt x="227" y="2146"/>
                    </a:lnTo>
                    <a:lnTo>
                      <a:pt x="222" y="2109"/>
                    </a:lnTo>
                    <a:lnTo>
                      <a:pt x="203" y="2111"/>
                    </a:lnTo>
                    <a:close/>
                    <a:moveTo>
                      <a:pt x="196" y="2035"/>
                    </a:moveTo>
                    <a:lnTo>
                      <a:pt x="201" y="2073"/>
                    </a:lnTo>
                    <a:lnTo>
                      <a:pt x="220" y="2071"/>
                    </a:lnTo>
                    <a:lnTo>
                      <a:pt x="215" y="2033"/>
                    </a:lnTo>
                    <a:lnTo>
                      <a:pt x="196" y="2035"/>
                    </a:lnTo>
                    <a:close/>
                    <a:moveTo>
                      <a:pt x="189" y="1960"/>
                    </a:moveTo>
                    <a:lnTo>
                      <a:pt x="194" y="1997"/>
                    </a:lnTo>
                    <a:lnTo>
                      <a:pt x="213" y="1995"/>
                    </a:lnTo>
                    <a:lnTo>
                      <a:pt x="208" y="1957"/>
                    </a:lnTo>
                    <a:lnTo>
                      <a:pt x="189" y="1960"/>
                    </a:lnTo>
                    <a:close/>
                    <a:moveTo>
                      <a:pt x="182" y="1884"/>
                    </a:moveTo>
                    <a:lnTo>
                      <a:pt x="187" y="1922"/>
                    </a:lnTo>
                    <a:lnTo>
                      <a:pt x="203" y="1919"/>
                    </a:lnTo>
                    <a:lnTo>
                      <a:pt x="201" y="1882"/>
                    </a:lnTo>
                    <a:lnTo>
                      <a:pt x="182" y="1884"/>
                    </a:lnTo>
                    <a:close/>
                    <a:moveTo>
                      <a:pt x="175" y="1808"/>
                    </a:moveTo>
                    <a:lnTo>
                      <a:pt x="177" y="1846"/>
                    </a:lnTo>
                    <a:lnTo>
                      <a:pt x="196" y="1844"/>
                    </a:lnTo>
                    <a:lnTo>
                      <a:pt x="194" y="1806"/>
                    </a:lnTo>
                    <a:lnTo>
                      <a:pt x="175" y="1808"/>
                    </a:lnTo>
                    <a:close/>
                    <a:moveTo>
                      <a:pt x="168" y="1733"/>
                    </a:moveTo>
                    <a:lnTo>
                      <a:pt x="170" y="1771"/>
                    </a:lnTo>
                    <a:lnTo>
                      <a:pt x="189" y="1771"/>
                    </a:lnTo>
                    <a:lnTo>
                      <a:pt x="187" y="1733"/>
                    </a:lnTo>
                    <a:lnTo>
                      <a:pt x="168" y="1733"/>
                    </a:lnTo>
                    <a:close/>
                    <a:moveTo>
                      <a:pt x="161" y="1659"/>
                    </a:moveTo>
                    <a:lnTo>
                      <a:pt x="163" y="1695"/>
                    </a:lnTo>
                    <a:lnTo>
                      <a:pt x="182" y="1695"/>
                    </a:lnTo>
                    <a:lnTo>
                      <a:pt x="180" y="1657"/>
                    </a:lnTo>
                    <a:lnTo>
                      <a:pt x="161" y="1659"/>
                    </a:lnTo>
                    <a:close/>
                    <a:moveTo>
                      <a:pt x="154" y="1584"/>
                    </a:moveTo>
                    <a:lnTo>
                      <a:pt x="156" y="1622"/>
                    </a:lnTo>
                    <a:lnTo>
                      <a:pt x="175" y="1619"/>
                    </a:lnTo>
                    <a:lnTo>
                      <a:pt x="173" y="1581"/>
                    </a:lnTo>
                    <a:lnTo>
                      <a:pt x="154" y="1584"/>
                    </a:lnTo>
                    <a:close/>
                    <a:moveTo>
                      <a:pt x="146" y="1508"/>
                    </a:moveTo>
                    <a:lnTo>
                      <a:pt x="149" y="1546"/>
                    </a:lnTo>
                    <a:lnTo>
                      <a:pt x="168" y="1544"/>
                    </a:lnTo>
                    <a:lnTo>
                      <a:pt x="165" y="1506"/>
                    </a:lnTo>
                    <a:lnTo>
                      <a:pt x="146" y="1508"/>
                    </a:lnTo>
                    <a:close/>
                    <a:moveTo>
                      <a:pt x="139" y="1432"/>
                    </a:moveTo>
                    <a:lnTo>
                      <a:pt x="142" y="1470"/>
                    </a:lnTo>
                    <a:lnTo>
                      <a:pt x="161" y="1468"/>
                    </a:lnTo>
                    <a:lnTo>
                      <a:pt x="158" y="1430"/>
                    </a:lnTo>
                    <a:lnTo>
                      <a:pt x="139" y="1432"/>
                    </a:lnTo>
                    <a:close/>
                    <a:moveTo>
                      <a:pt x="132" y="1357"/>
                    </a:moveTo>
                    <a:lnTo>
                      <a:pt x="135" y="1395"/>
                    </a:lnTo>
                    <a:lnTo>
                      <a:pt x="154" y="1392"/>
                    </a:lnTo>
                    <a:lnTo>
                      <a:pt x="149" y="1354"/>
                    </a:lnTo>
                    <a:lnTo>
                      <a:pt x="132" y="1357"/>
                    </a:lnTo>
                    <a:close/>
                    <a:moveTo>
                      <a:pt x="123" y="1281"/>
                    </a:moveTo>
                    <a:lnTo>
                      <a:pt x="128" y="1319"/>
                    </a:lnTo>
                    <a:lnTo>
                      <a:pt x="146" y="1317"/>
                    </a:lnTo>
                    <a:lnTo>
                      <a:pt x="142" y="1279"/>
                    </a:lnTo>
                    <a:lnTo>
                      <a:pt x="123" y="1281"/>
                    </a:lnTo>
                    <a:close/>
                    <a:moveTo>
                      <a:pt x="116" y="1205"/>
                    </a:moveTo>
                    <a:lnTo>
                      <a:pt x="120" y="1243"/>
                    </a:lnTo>
                    <a:lnTo>
                      <a:pt x="139" y="1243"/>
                    </a:lnTo>
                    <a:lnTo>
                      <a:pt x="135" y="1205"/>
                    </a:lnTo>
                    <a:lnTo>
                      <a:pt x="116" y="1205"/>
                    </a:lnTo>
                    <a:close/>
                    <a:moveTo>
                      <a:pt x="109" y="1132"/>
                    </a:moveTo>
                    <a:lnTo>
                      <a:pt x="113" y="1168"/>
                    </a:lnTo>
                    <a:lnTo>
                      <a:pt x="132" y="1168"/>
                    </a:lnTo>
                    <a:lnTo>
                      <a:pt x="128" y="1130"/>
                    </a:lnTo>
                    <a:lnTo>
                      <a:pt x="109" y="1132"/>
                    </a:lnTo>
                    <a:close/>
                    <a:moveTo>
                      <a:pt x="102" y="1057"/>
                    </a:moveTo>
                    <a:lnTo>
                      <a:pt x="106" y="1094"/>
                    </a:lnTo>
                    <a:lnTo>
                      <a:pt x="125" y="1092"/>
                    </a:lnTo>
                    <a:lnTo>
                      <a:pt x="120" y="1054"/>
                    </a:lnTo>
                    <a:lnTo>
                      <a:pt x="102" y="1057"/>
                    </a:lnTo>
                    <a:close/>
                    <a:moveTo>
                      <a:pt x="94" y="981"/>
                    </a:moveTo>
                    <a:lnTo>
                      <a:pt x="99" y="1019"/>
                    </a:lnTo>
                    <a:lnTo>
                      <a:pt x="118" y="1016"/>
                    </a:lnTo>
                    <a:lnTo>
                      <a:pt x="113" y="979"/>
                    </a:lnTo>
                    <a:lnTo>
                      <a:pt x="94" y="981"/>
                    </a:lnTo>
                    <a:close/>
                    <a:moveTo>
                      <a:pt x="87" y="905"/>
                    </a:moveTo>
                    <a:lnTo>
                      <a:pt x="92" y="943"/>
                    </a:lnTo>
                    <a:lnTo>
                      <a:pt x="111" y="941"/>
                    </a:lnTo>
                    <a:lnTo>
                      <a:pt x="106" y="903"/>
                    </a:lnTo>
                    <a:lnTo>
                      <a:pt x="87" y="905"/>
                    </a:lnTo>
                    <a:close/>
                    <a:moveTo>
                      <a:pt x="80" y="830"/>
                    </a:moveTo>
                    <a:lnTo>
                      <a:pt x="85" y="867"/>
                    </a:lnTo>
                    <a:lnTo>
                      <a:pt x="104" y="865"/>
                    </a:lnTo>
                    <a:lnTo>
                      <a:pt x="99" y="827"/>
                    </a:lnTo>
                    <a:lnTo>
                      <a:pt x="80" y="830"/>
                    </a:lnTo>
                    <a:close/>
                    <a:moveTo>
                      <a:pt x="73" y="754"/>
                    </a:moveTo>
                    <a:lnTo>
                      <a:pt x="78" y="792"/>
                    </a:lnTo>
                    <a:lnTo>
                      <a:pt x="97" y="789"/>
                    </a:lnTo>
                    <a:lnTo>
                      <a:pt x="92" y="754"/>
                    </a:lnTo>
                    <a:lnTo>
                      <a:pt x="73" y="754"/>
                    </a:lnTo>
                    <a:close/>
                    <a:moveTo>
                      <a:pt x="66" y="678"/>
                    </a:moveTo>
                    <a:lnTo>
                      <a:pt x="68" y="716"/>
                    </a:lnTo>
                    <a:lnTo>
                      <a:pt x="87" y="716"/>
                    </a:lnTo>
                    <a:lnTo>
                      <a:pt x="85" y="678"/>
                    </a:lnTo>
                    <a:lnTo>
                      <a:pt x="66" y="678"/>
                    </a:lnTo>
                    <a:close/>
                    <a:moveTo>
                      <a:pt x="59" y="605"/>
                    </a:moveTo>
                    <a:lnTo>
                      <a:pt x="61" y="640"/>
                    </a:lnTo>
                    <a:lnTo>
                      <a:pt x="80" y="640"/>
                    </a:lnTo>
                    <a:lnTo>
                      <a:pt x="78" y="603"/>
                    </a:lnTo>
                    <a:lnTo>
                      <a:pt x="59" y="605"/>
                    </a:lnTo>
                    <a:close/>
                    <a:moveTo>
                      <a:pt x="52" y="529"/>
                    </a:moveTo>
                    <a:lnTo>
                      <a:pt x="54" y="567"/>
                    </a:lnTo>
                    <a:lnTo>
                      <a:pt x="73" y="565"/>
                    </a:lnTo>
                    <a:lnTo>
                      <a:pt x="71" y="527"/>
                    </a:lnTo>
                    <a:lnTo>
                      <a:pt x="52" y="529"/>
                    </a:lnTo>
                    <a:close/>
                    <a:moveTo>
                      <a:pt x="45" y="454"/>
                    </a:moveTo>
                    <a:lnTo>
                      <a:pt x="47" y="491"/>
                    </a:lnTo>
                    <a:lnTo>
                      <a:pt x="66" y="489"/>
                    </a:lnTo>
                    <a:lnTo>
                      <a:pt x="64" y="451"/>
                    </a:lnTo>
                    <a:lnTo>
                      <a:pt x="45" y="454"/>
                    </a:lnTo>
                    <a:close/>
                    <a:moveTo>
                      <a:pt x="38" y="378"/>
                    </a:moveTo>
                    <a:lnTo>
                      <a:pt x="40" y="416"/>
                    </a:lnTo>
                    <a:lnTo>
                      <a:pt x="59" y="413"/>
                    </a:lnTo>
                    <a:lnTo>
                      <a:pt x="57" y="376"/>
                    </a:lnTo>
                    <a:lnTo>
                      <a:pt x="38" y="378"/>
                    </a:lnTo>
                    <a:close/>
                    <a:moveTo>
                      <a:pt x="31" y="302"/>
                    </a:moveTo>
                    <a:lnTo>
                      <a:pt x="33" y="340"/>
                    </a:lnTo>
                    <a:lnTo>
                      <a:pt x="52" y="338"/>
                    </a:lnTo>
                    <a:lnTo>
                      <a:pt x="50" y="300"/>
                    </a:lnTo>
                    <a:lnTo>
                      <a:pt x="31" y="302"/>
                    </a:lnTo>
                    <a:close/>
                    <a:moveTo>
                      <a:pt x="24" y="227"/>
                    </a:moveTo>
                    <a:lnTo>
                      <a:pt x="26" y="265"/>
                    </a:lnTo>
                    <a:lnTo>
                      <a:pt x="45" y="262"/>
                    </a:lnTo>
                    <a:lnTo>
                      <a:pt x="42" y="227"/>
                    </a:lnTo>
                    <a:lnTo>
                      <a:pt x="24" y="227"/>
                    </a:lnTo>
                    <a:close/>
                    <a:moveTo>
                      <a:pt x="16" y="151"/>
                    </a:moveTo>
                    <a:lnTo>
                      <a:pt x="19" y="189"/>
                    </a:lnTo>
                    <a:lnTo>
                      <a:pt x="38" y="189"/>
                    </a:lnTo>
                    <a:lnTo>
                      <a:pt x="33" y="151"/>
                    </a:lnTo>
                    <a:lnTo>
                      <a:pt x="16" y="151"/>
                    </a:lnTo>
                    <a:close/>
                    <a:moveTo>
                      <a:pt x="7" y="78"/>
                    </a:moveTo>
                    <a:lnTo>
                      <a:pt x="12" y="116"/>
                    </a:lnTo>
                    <a:lnTo>
                      <a:pt x="31" y="113"/>
                    </a:lnTo>
                    <a:lnTo>
                      <a:pt x="26" y="75"/>
                    </a:lnTo>
                    <a:lnTo>
                      <a:pt x="7" y="78"/>
                    </a:lnTo>
                    <a:close/>
                    <a:moveTo>
                      <a:pt x="0" y="2"/>
                    </a:moveTo>
                    <a:lnTo>
                      <a:pt x="5" y="40"/>
                    </a:lnTo>
                    <a:lnTo>
                      <a:pt x="24" y="38"/>
                    </a:lnTo>
                    <a:lnTo>
                      <a:pt x="19" y="0"/>
                    </a:lnTo>
                    <a:lnTo>
                      <a:pt x="0" y="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18"/>
              <p:cNvSpPr>
                <a:spLocks noEditPoints="1"/>
              </p:cNvSpPr>
              <p:nvPr/>
            </p:nvSpPr>
            <p:spPr bwMode="auto">
              <a:xfrm>
                <a:off x="5283242" y="3593557"/>
                <a:ext cx="1250557" cy="888860"/>
              </a:xfrm>
              <a:custGeom>
                <a:avLst/>
                <a:gdLst>
                  <a:gd name="T0" fmla="*/ 9978 w 1504"/>
                  <a:gd name="T1" fmla="*/ 0 h 1069"/>
                  <a:gd name="T2" fmla="*/ 7483 w 1504"/>
                  <a:gd name="T3" fmla="*/ 17461 h 1069"/>
                  <a:gd name="T4" fmla="*/ 66519 w 1504"/>
                  <a:gd name="T5" fmla="*/ 41574 h 1069"/>
                  <a:gd name="T6" fmla="*/ 33259 w 1504"/>
                  <a:gd name="T7" fmla="*/ 35754 h 1069"/>
                  <a:gd name="T8" fmla="*/ 66519 w 1504"/>
                  <a:gd name="T9" fmla="*/ 41574 h 1069"/>
                  <a:gd name="T10" fmla="*/ 92295 w 1504"/>
                  <a:gd name="T11" fmla="*/ 59036 h 1069"/>
                  <a:gd name="T12" fmla="*/ 109756 w 1504"/>
                  <a:gd name="T13" fmla="*/ 90632 h 1069"/>
                  <a:gd name="T14" fmla="*/ 171286 w 1504"/>
                  <a:gd name="T15" fmla="*/ 113914 h 1069"/>
                  <a:gd name="T16" fmla="*/ 135532 w 1504"/>
                  <a:gd name="T17" fmla="*/ 108093 h 1069"/>
                  <a:gd name="T18" fmla="*/ 171286 w 1504"/>
                  <a:gd name="T19" fmla="*/ 113914 h 1069"/>
                  <a:gd name="T20" fmla="*/ 196231 w 1504"/>
                  <a:gd name="T21" fmla="*/ 132206 h 1069"/>
                  <a:gd name="T22" fmla="*/ 212029 w 1504"/>
                  <a:gd name="T23" fmla="*/ 162972 h 1069"/>
                  <a:gd name="T24" fmla="*/ 272728 w 1504"/>
                  <a:gd name="T25" fmla="*/ 187085 h 1069"/>
                  <a:gd name="T26" fmla="*/ 237805 w 1504"/>
                  <a:gd name="T27" fmla="*/ 181264 h 1069"/>
                  <a:gd name="T28" fmla="*/ 272728 w 1504"/>
                  <a:gd name="T29" fmla="*/ 187085 h 1069"/>
                  <a:gd name="T30" fmla="*/ 298504 w 1504"/>
                  <a:gd name="T31" fmla="*/ 204546 h 1069"/>
                  <a:gd name="T32" fmla="*/ 315965 w 1504"/>
                  <a:gd name="T33" fmla="*/ 236142 h 1069"/>
                  <a:gd name="T34" fmla="*/ 375001 w 1504"/>
                  <a:gd name="T35" fmla="*/ 259424 h 1069"/>
                  <a:gd name="T36" fmla="*/ 341741 w 1504"/>
                  <a:gd name="T37" fmla="*/ 253604 h 1069"/>
                  <a:gd name="T38" fmla="*/ 375001 w 1504"/>
                  <a:gd name="T39" fmla="*/ 259424 h 1069"/>
                  <a:gd name="T40" fmla="*/ 400777 w 1504"/>
                  <a:gd name="T41" fmla="*/ 277717 h 1069"/>
                  <a:gd name="T42" fmla="*/ 418238 w 1504"/>
                  <a:gd name="T43" fmla="*/ 308482 h 1069"/>
                  <a:gd name="T44" fmla="*/ 479768 w 1504"/>
                  <a:gd name="T45" fmla="*/ 332595 h 1069"/>
                  <a:gd name="T46" fmla="*/ 444014 w 1504"/>
                  <a:gd name="T47" fmla="*/ 326775 h 1069"/>
                  <a:gd name="T48" fmla="*/ 479768 w 1504"/>
                  <a:gd name="T49" fmla="*/ 332595 h 1069"/>
                  <a:gd name="T50" fmla="*/ 504713 w 1504"/>
                  <a:gd name="T51" fmla="*/ 350056 h 1069"/>
                  <a:gd name="T52" fmla="*/ 520511 w 1504"/>
                  <a:gd name="T53" fmla="*/ 381653 h 1069"/>
                  <a:gd name="T54" fmla="*/ 582041 w 1504"/>
                  <a:gd name="T55" fmla="*/ 403271 h 1069"/>
                  <a:gd name="T56" fmla="*/ 546287 w 1504"/>
                  <a:gd name="T57" fmla="*/ 399114 h 1069"/>
                  <a:gd name="T58" fmla="*/ 582041 w 1504"/>
                  <a:gd name="T59" fmla="*/ 403271 h 1069"/>
                  <a:gd name="T60" fmla="*/ 606986 w 1504"/>
                  <a:gd name="T61" fmla="*/ 423227 h 1069"/>
                  <a:gd name="T62" fmla="*/ 622784 w 1504"/>
                  <a:gd name="T63" fmla="*/ 452329 h 1069"/>
                  <a:gd name="T64" fmla="*/ 684314 w 1504"/>
                  <a:gd name="T65" fmla="*/ 475611 h 1069"/>
                  <a:gd name="T66" fmla="*/ 648560 w 1504"/>
                  <a:gd name="T67" fmla="*/ 472285 h 1069"/>
                  <a:gd name="T68" fmla="*/ 684314 w 1504"/>
                  <a:gd name="T69" fmla="*/ 475611 h 1069"/>
                  <a:gd name="T70" fmla="*/ 709259 w 1504"/>
                  <a:gd name="T71" fmla="*/ 495566 h 1069"/>
                  <a:gd name="T72" fmla="*/ 727551 w 1504"/>
                  <a:gd name="T73" fmla="*/ 524669 h 1069"/>
                  <a:gd name="T74" fmla="*/ 786587 w 1504"/>
                  <a:gd name="T75" fmla="*/ 548782 h 1069"/>
                  <a:gd name="T76" fmla="*/ 752496 w 1504"/>
                  <a:gd name="T77" fmla="*/ 544624 h 1069"/>
                  <a:gd name="T78" fmla="*/ 786587 w 1504"/>
                  <a:gd name="T79" fmla="*/ 548782 h 1069"/>
                  <a:gd name="T80" fmla="*/ 814026 w 1504"/>
                  <a:gd name="T81" fmla="*/ 566243 h 1069"/>
                  <a:gd name="T82" fmla="*/ 829824 w 1504"/>
                  <a:gd name="T83" fmla="*/ 597839 h 1069"/>
                  <a:gd name="T84" fmla="*/ 890523 w 1504"/>
                  <a:gd name="T85" fmla="*/ 621121 h 1069"/>
                  <a:gd name="T86" fmla="*/ 854769 w 1504"/>
                  <a:gd name="T87" fmla="*/ 615301 h 1069"/>
                  <a:gd name="T88" fmla="*/ 890523 w 1504"/>
                  <a:gd name="T89" fmla="*/ 621121 h 1069"/>
                  <a:gd name="T90" fmla="*/ 916299 w 1504"/>
                  <a:gd name="T91" fmla="*/ 639414 h 1069"/>
                  <a:gd name="T92" fmla="*/ 932097 w 1504"/>
                  <a:gd name="T93" fmla="*/ 670179 h 1069"/>
                  <a:gd name="T94" fmla="*/ 992796 w 1504"/>
                  <a:gd name="T95" fmla="*/ 694292 h 1069"/>
                  <a:gd name="T96" fmla="*/ 957042 w 1504"/>
                  <a:gd name="T97" fmla="*/ 688472 h 1069"/>
                  <a:gd name="T98" fmla="*/ 992796 w 1504"/>
                  <a:gd name="T99" fmla="*/ 694292 h 1069"/>
                  <a:gd name="T100" fmla="*/ 1018572 w 1504"/>
                  <a:gd name="T101" fmla="*/ 711753 h 1069"/>
                  <a:gd name="T102" fmla="*/ 1036033 w 1504"/>
                  <a:gd name="T103" fmla="*/ 743350 h 1069"/>
                  <a:gd name="T104" fmla="*/ 1095069 w 1504"/>
                  <a:gd name="T105" fmla="*/ 766631 h 1069"/>
                  <a:gd name="T106" fmla="*/ 1061809 w 1504"/>
                  <a:gd name="T107" fmla="*/ 760811 h 1069"/>
                  <a:gd name="T108" fmla="*/ 1095069 w 1504"/>
                  <a:gd name="T109" fmla="*/ 766631 h 1069"/>
                  <a:gd name="T110" fmla="*/ 1120845 w 1504"/>
                  <a:gd name="T111" fmla="*/ 784924 h 1069"/>
                  <a:gd name="T112" fmla="*/ 1138306 w 1504"/>
                  <a:gd name="T113" fmla="*/ 815689 h 1069"/>
                  <a:gd name="T114" fmla="*/ 1199005 w 1504"/>
                  <a:gd name="T115" fmla="*/ 839802 h 1069"/>
                  <a:gd name="T116" fmla="*/ 1164082 w 1504"/>
                  <a:gd name="T117" fmla="*/ 833982 h 1069"/>
                  <a:gd name="T118" fmla="*/ 1199005 w 1504"/>
                  <a:gd name="T119" fmla="*/ 839802 h 1069"/>
                  <a:gd name="T120" fmla="*/ 1224781 w 1504"/>
                  <a:gd name="T121" fmla="*/ 857263 h 1069"/>
                  <a:gd name="T122" fmla="*/ 1240579 w 1504"/>
                  <a:gd name="T123" fmla="*/ 888860 h 106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04" h="1069">
                    <a:moveTo>
                      <a:pt x="19" y="7"/>
                    </a:moveTo>
                    <a:lnTo>
                      <a:pt x="12" y="0"/>
                    </a:lnTo>
                    <a:lnTo>
                      <a:pt x="0" y="17"/>
                    </a:lnTo>
                    <a:lnTo>
                      <a:pt x="9" y="21"/>
                    </a:lnTo>
                    <a:lnTo>
                      <a:pt x="19" y="7"/>
                    </a:lnTo>
                    <a:close/>
                    <a:moveTo>
                      <a:pt x="80" y="50"/>
                    </a:moveTo>
                    <a:lnTo>
                      <a:pt x="49" y="29"/>
                    </a:lnTo>
                    <a:lnTo>
                      <a:pt x="40" y="43"/>
                    </a:lnTo>
                    <a:lnTo>
                      <a:pt x="71" y="66"/>
                    </a:lnTo>
                    <a:lnTo>
                      <a:pt x="80" y="50"/>
                    </a:lnTo>
                    <a:close/>
                    <a:moveTo>
                      <a:pt x="144" y="92"/>
                    </a:moveTo>
                    <a:lnTo>
                      <a:pt x="111" y="71"/>
                    </a:lnTo>
                    <a:lnTo>
                      <a:pt x="101" y="88"/>
                    </a:lnTo>
                    <a:lnTo>
                      <a:pt x="132" y="109"/>
                    </a:lnTo>
                    <a:lnTo>
                      <a:pt x="144" y="92"/>
                    </a:lnTo>
                    <a:close/>
                    <a:moveTo>
                      <a:pt x="206" y="137"/>
                    </a:moveTo>
                    <a:lnTo>
                      <a:pt x="175" y="116"/>
                    </a:lnTo>
                    <a:lnTo>
                      <a:pt x="163" y="130"/>
                    </a:lnTo>
                    <a:lnTo>
                      <a:pt x="194" y="152"/>
                    </a:lnTo>
                    <a:lnTo>
                      <a:pt x="206" y="137"/>
                    </a:lnTo>
                    <a:close/>
                    <a:moveTo>
                      <a:pt x="267" y="180"/>
                    </a:moveTo>
                    <a:lnTo>
                      <a:pt x="236" y="159"/>
                    </a:lnTo>
                    <a:lnTo>
                      <a:pt x="224" y="175"/>
                    </a:lnTo>
                    <a:lnTo>
                      <a:pt x="255" y="196"/>
                    </a:lnTo>
                    <a:lnTo>
                      <a:pt x="267" y="180"/>
                    </a:lnTo>
                    <a:close/>
                    <a:moveTo>
                      <a:pt x="328" y="225"/>
                    </a:moveTo>
                    <a:lnTo>
                      <a:pt x="298" y="204"/>
                    </a:lnTo>
                    <a:lnTo>
                      <a:pt x="286" y="218"/>
                    </a:lnTo>
                    <a:lnTo>
                      <a:pt x="317" y="239"/>
                    </a:lnTo>
                    <a:lnTo>
                      <a:pt x="328" y="225"/>
                    </a:lnTo>
                    <a:close/>
                    <a:moveTo>
                      <a:pt x="390" y="267"/>
                    </a:moveTo>
                    <a:lnTo>
                      <a:pt x="359" y="246"/>
                    </a:lnTo>
                    <a:lnTo>
                      <a:pt x="347" y="263"/>
                    </a:lnTo>
                    <a:lnTo>
                      <a:pt x="380" y="284"/>
                    </a:lnTo>
                    <a:lnTo>
                      <a:pt x="390" y="267"/>
                    </a:lnTo>
                    <a:close/>
                    <a:moveTo>
                      <a:pt x="451" y="312"/>
                    </a:moveTo>
                    <a:lnTo>
                      <a:pt x="421" y="289"/>
                    </a:lnTo>
                    <a:lnTo>
                      <a:pt x="411" y="305"/>
                    </a:lnTo>
                    <a:lnTo>
                      <a:pt x="442" y="326"/>
                    </a:lnTo>
                    <a:lnTo>
                      <a:pt x="451" y="312"/>
                    </a:lnTo>
                    <a:close/>
                    <a:moveTo>
                      <a:pt x="513" y="355"/>
                    </a:moveTo>
                    <a:lnTo>
                      <a:pt x="482" y="334"/>
                    </a:lnTo>
                    <a:lnTo>
                      <a:pt x="473" y="348"/>
                    </a:lnTo>
                    <a:lnTo>
                      <a:pt x="503" y="371"/>
                    </a:lnTo>
                    <a:lnTo>
                      <a:pt x="513" y="355"/>
                    </a:lnTo>
                    <a:close/>
                    <a:moveTo>
                      <a:pt x="577" y="400"/>
                    </a:moveTo>
                    <a:lnTo>
                      <a:pt x="544" y="376"/>
                    </a:lnTo>
                    <a:lnTo>
                      <a:pt x="534" y="393"/>
                    </a:lnTo>
                    <a:lnTo>
                      <a:pt x="565" y="414"/>
                    </a:lnTo>
                    <a:lnTo>
                      <a:pt x="577" y="400"/>
                    </a:lnTo>
                    <a:close/>
                    <a:moveTo>
                      <a:pt x="638" y="442"/>
                    </a:moveTo>
                    <a:lnTo>
                      <a:pt x="607" y="421"/>
                    </a:lnTo>
                    <a:lnTo>
                      <a:pt x="596" y="435"/>
                    </a:lnTo>
                    <a:lnTo>
                      <a:pt x="626" y="459"/>
                    </a:lnTo>
                    <a:lnTo>
                      <a:pt x="638" y="442"/>
                    </a:lnTo>
                    <a:close/>
                    <a:moveTo>
                      <a:pt x="700" y="485"/>
                    </a:moveTo>
                    <a:lnTo>
                      <a:pt x="669" y="464"/>
                    </a:lnTo>
                    <a:lnTo>
                      <a:pt x="657" y="480"/>
                    </a:lnTo>
                    <a:lnTo>
                      <a:pt x="688" y="501"/>
                    </a:lnTo>
                    <a:lnTo>
                      <a:pt x="700" y="485"/>
                    </a:lnTo>
                    <a:close/>
                    <a:moveTo>
                      <a:pt x="761" y="530"/>
                    </a:moveTo>
                    <a:lnTo>
                      <a:pt x="730" y="509"/>
                    </a:lnTo>
                    <a:lnTo>
                      <a:pt x="719" y="523"/>
                    </a:lnTo>
                    <a:lnTo>
                      <a:pt x="749" y="544"/>
                    </a:lnTo>
                    <a:lnTo>
                      <a:pt x="761" y="530"/>
                    </a:lnTo>
                    <a:close/>
                    <a:moveTo>
                      <a:pt x="823" y="572"/>
                    </a:moveTo>
                    <a:lnTo>
                      <a:pt x="792" y="551"/>
                    </a:lnTo>
                    <a:lnTo>
                      <a:pt x="780" y="568"/>
                    </a:lnTo>
                    <a:lnTo>
                      <a:pt x="813" y="589"/>
                    </a:lnTo>
                    <a:lnTo>
                      <a:pt x="823" y="572"/>
                    </a:lnTo>
                    <a:close/>
                    <a:moveTo>
                      <a:pt x="884" y="617"/>
                    </a:moveTo>
                    <a:lnTo>
                      <a:pt x="853" y="596"/>
                    </a:lnTo>
                    <a:lnTo>
                      <a:pt x="844" y="610"/>
                    </a:lnTo>
                    <a:lnTo>
                      <a:pt x="875" y="631"/>
                    </a:lnTo>
                    <a:lnTo>
                      <a:pt x="884" y="617"/>
                    </a:lnTo>
                    <a:close/>
                    <a:moveTo>
                      <a:pt x="946" y="660"/>
                    </a:moveTo>
                    <a:lnTo>
                      <a:pt x="915" y="639"/>
                    </a:lnTo>
                    <a:lnTo>
                      <a:pt x="905" y="655"/>
                    </a:lnTo>
                    <a:lnTo>
                      <a:pt x="936" y="676"/>
                    </a:lnTo>
                    <a:lnTo>
                      <a:pt x="946" y="660"/>
                    </a:lnTo>
                    <a:close/>
                    <a:moveTo>
                      <a:pt x="1009" y="705"/>
                    </a:moveTo>
                    <a:lnTo>
                      <a:pt x="979" y="681"/>
                    </a:lnTo>
                    <a:lnTo>
                      <a:pt x="967" y="698"/>
                    </a:lnTo>
                    <a:lnTo>
                      <a:pt x="998" y="719"/>
                    </a:lnTo>
                    <a:lnTo>
                      <a:pt x="1009" y="705"/>
                    </a:lnTo>
                    <a:close/>
                    <a:moveTo>
                      <a:pt x="1071" y="747"/>
                    </a:moveTo>
                    <a:lnTo>
                      <a:pt x="1040" y="726"/>
                    </a:lnTo>
                    <a:lnTo>
                      <a:pt x="1028" y="740"/>
                    </a:lnTo>
                    <a:lnTo>
                      <a:pt x="1059" y="764"/>
                    </a:lnTo>
                    <a:lnTo>
                      <a:pt x="1071" y="747"/>
                    </a:lnTo>
                    <a:close/>
                    <a:moveTo>
                      <a:pt x="1132" y="792"/>
                    </a:moveTo>
                    <a:lnTo>
                      <a:pt x="1102" y="769"/>
                    </a:lnTo>
                    <a:lnTo>
                      <a:pt x="1090" y="785"/>
                    </a:lnTo>
                    <a:lnTo>
                      <a:pt x="1121" y="806"/>
                    </a:lnTo>
                    <a:lnTo>
                      <a:pt x="1132" y="792"/>
                    </a:lnTo>
                    <a:close/>
                    <a:moveTo>
                      <a:pt x="1194" y="835"/>
                    </a:moveTo>
                    <a:lnTo>
                      <a:pt x="1163" y="814"/>
                    </a:lnTo>
                    <a:lnTo>
                      <a:pt x="1151" y="828"/>
                    </a:lnTo>
                    <a:lnTo>
                      <a:pt x="1182" y="851"/>
                    </a:lnTo>
                    <a:lnTo>
                      <a:pt x="1194" y="835"/>
                    </a:lnTo>
                    <a:close/>
                    <a:moveTo>
                      <a:pt x="1255" y="877"/>
                    </a:moveTo>
                    <a:lnTo>
                      <a:pt x="1225" y="856"/>
                    </a:lnTo>
                    <a:lnTo>
                      <a:pt x="1215" y="873"/>
                    </a:lnTo>
                    <a:lnTo>
                      <a:pt x="1246" y="894"/>
                    </a:lnTo>
                    <a:lnTo>
                      <a:pt x="1255" y="877"/>
                    </a:lnTo>
                    <a:close/>
                    <a:moveTo>
                      <a:pt x="1317" y="922"/>
                    </a:moveTo>
                    <a:lnTo>
                      <a:pt x="1286" y="901"/>
                    </a:lnTo>
                    <a:lnTo>
                      <a:pt x="1277" y="915"/>
                    </a:lnTo>
                    <a:lnTo>
                      <a:pt x="1307" y="936"/>
                    </a:lnTo>
                    <a:lnTo>
                      <a:pt x="1317" y="922"/>
                    </a:lnTo>
                    <a:close/>
                    <a:moveTo>
                      <a:pt x="1381" y="965"/>
                    </a:moveTo>
                    <a:lnTo>
                      <a:pt x="1348" y="944"/>
                    </a:lnTo>
                    <a:lnTo>
                      <a:pt x="1338" y="960"/>
                    </a:lnTo>
                    <a:lnTo>
                      <a:pt x="1369" y="981"/>
                    </a:lnTo>
                    <a:lnTo>
                      <a:pt x="1381" y="965"/>
                    </a:lnTo>
                    <a:close/>
                    <a:moveTo>
                      <a:pt x="1442" y="1010"/>
                    </a:moveTo>
                    <a:lnTo>
                      <a:pt x="1411" y="988"/>
                    </a:lnTo>
                    <a:lnTo>
                      <a:pt x="1400" y="1003"/>
                    </a:lnTo>
                    <a:lnTo>
                      <a:pt x="1430" y="1024"/>
                    </a:lnTo>
                    <a:lnTo>
                      <a:pt x="1442" y="1010"/>
                    </a:lnTo>
                    <a:close/>
                    <a:moveTo>
                      <a:pt x="1504" y="1052"/>
                    </a:moveTo>
                    <a:lnTo>
                      <a:pt x="1473" y="1031"/>
                    </a:lnTo>
                    <a:lnTo>
                      <a:pt x="1461" y="1048"/>
                    </a:lnTo>
                    <a:lnTo>
                      <a:pt x="1492" y="1069"/>
                    </a:lnTo>
                    <a:lnTo>
                      <a:pt x="1504" y="105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19"/>
              <p:cNvSpPr>
                <a:spLocks noEditPoints="1"/>
              </p:cNvSpPr>
              <p:nvPr/>
            </p:nvSpPr>
            <p:spPr bwMode="auto">
              <a:xfrm>
                <a:off x="5283242" y="3593557"/>
                <a:ext cx="1250557" cy="888860"/>
              </a:xfrm>
              <a:custGeom>
                <a:avLst/>
                <a:gdLst>
                  <a:gd name="T0" fmla="*/ 9978 w 1504"/>
                  <a:gd name="T1" fmla="*/ 0 h 1069"/>
                  <a:gd name="T2" fmla="*/ 7483 w 1504"/>
                  <a:gd name="T3" fmla="*/ 17461 h 1069"/>
                  <a:gd name="T4" fmla="*/ 66519 w 1504"/>
                  <a:gd name="T5" fmla="*/ 41574 h 1069"/>
                  <a:gd name="T6" fmla="*/ 33259 w 1504"/>
                  <a:gd name="T7" fmla="*/ 35754 h 1069"/>
                  <a:gd name="T8" fmla="*/ 66519 w 1504"/>
                  <a:gd name="T9" fmla="*/ 41574 h 1069"/>
                  <a:gd name="T10" fmla="*/ 92295 w 1504"/>
                  <a:gd name="T11" fmla="*/ 59036 h 1069"/>
                  <a:gd name="T12" fmla="*/ 109756 w 1504"/>
                  <a:gd name="T13" fmla="*/ 90632 h 1069"/>
                  <a:gd name="T14" fmla="*/ 171286 w 1504"/>
                  <a:gd name="T15" fmla="*/ 113914 h 1069"/>
                  <a:gd name="T16" fmla="*/ 135532 w 1504"/>
                  <a:gd name="T17" fmla="*/ 108093 h 1069"/>
                  <a:gd name="T18" fmla="*/ 171286 w 1504"/>
                  <a:gd name="T19" fmla="*/ 113914 h 1069"/>
                  <a:gd name="T20" fmla="*/ 196231 w 1504"/>
                  <a:gd name="T21" fmla="*/ 132206 h 1069"/>
                  <a:gd name="T22" fmla="*/ 212029 w 1504"/>
                  <a:gd name="T23" fmla="*/ 162972 h 1069"/>
                  <a:gd name="T24" fmla="*/ 272728 w 1504"/>
                  <a:gd name="T25" fmla="*/ 187085 h 1069"/>
                  <a:gd name="T26" fmla="*/ 237805 w 1504"/>
                  <a:gd name="T27" fmla="*/ 181264 h 1069"/>
                  <a:gd name="T28" fmla="*/ 272728 w 1504"/>
                  <a:gd name="T29" fmla="*/ 187085 h 1069"/>
                  <a:gd name="T30" fmla="*/ 298504 w 1504"/>
                  <a:gd name="T31" fmla="*/ 204546 h 1069"/>
                  <a:gd name="T32" fmla="*/ 315965 w 1504"/>
                  <a:gd name="T33" fmla="*/ 236142 h 1069"/>
                  <a:gd name="T34" fmla="*/ 375001 w 1504"/>
                  <a:gd name="T35" fmla="*/ 259424 h 1069"/>
                  <a:gd name="T36" fmla="*/ 341741 w 1504"/>
                  <a:gd name="T37" fmla="*/ 253604 h 1069"/>
                  <a:gd name="T38" fmla="*/ 375001 w 1504"/>
                  <a:gd name="T39" fmla="*/ 259424 h 1069"/>
                  <a:gd name="T40" fmla="*/ 400777 w 1504"/>
                  <a:gd name="T41" fmla="*/ 277717 h 1069"/>
                  <a:gd name="T42" fmla="*/ 418238 w 1504"/>
                  <a:gd name="T43" fmla="*/ 308482 h 1069"/>
                  <a:gd name="T44" fmla="*/ 479768 w 1504"/>
                  <a:gd name="T45" fmla="*/ 332595 h 1069"/>
                  <a:gd name="T46" fmla="*/ 444014 w 1504"/>
                  <a:gd name="T47" fmla="*/ 326775 h 1069"/>
                  <a:gd name="T48" fmla="*/ 479768 w 1504"/>
                  <a:gd name="T49" fmla="*/ 332595 h 1069"/>
                  <a:gd name="T50" fmla="*/ 504713 w 1504"/>
                  <a:gd name="T51" fmla="*/ 350056 h 1069"/>
                  <a:gd name="T52" fmla="*/ 520511 w 1504"/>
                  <a:gd name="T53" fmla="*/ 381653 h 1069"/>
                  <a:gd name="T54" fmla="*/ 582041 w 1504"/>
                  <a:gd name="T55" fmla="*/ 403271 h 1069"/>
                  <a:gd name="T56" fmla="*/ 546287 w 1504"/>
                  <a:gd name="T57" fmla="*/ 399114 h 1069"/>
                  <a:gd name="T58" fmla="*/ 582041 w 1504"/>
                  <a:gd name="T59" fmla="*/ 403271 h 1069"/>
                  <a:gd name="T60" fmla="*/ 606986 w 1504"/>
                  <a:gd name="T61" fmla="*/ 423227 h 1069"/>
                  <a:gd name="T62" fmla="*/ 622784 w 1504"/>
                  <a:gd name="T63" fmla="*/ 452329 h 1069"/>
                  <a:gd name="T64" fmla="*/ 684314 w 1504"/>
                  <a:gd name="T65" fmla="*/ 475611 h 1069"/>
                  <a:gd name="T66" fmla="*/ 648560 w 1504"/>
                  <a:gd name="T67" fmla="*/ 472285 h 1069"/>
                  <a:gd name="T68" fmla="*/ 684314 w 1504"/>
                  <a:gd name="T69" fmla="*/ 475611 h 1069"/>
                  <a:gd name="T70" fmla="*/ 709259 w 1504"/>
                  <a:gd name="T71" fmla="*/ 495566 h 1069"/>
                  <a:gd name="T72" fmla="*/ 727551 w 1504"/>
                  <a:gd name="T73" fmla="*/ 524669 h 1069"/>
                  <a:gd name="T74" fmla="*/ 786587 w 1504"/>
                  <a:gd name="T75" fmla="*/ 548782 h 1069"/>
                  <a:gd name="T76" fmla="*/ 752496 w 1504"/>
                  <a:gd name="T77" fmla="*/ 544624 h 1069"/>
                  <a:gd name="T78" fmla="*/ 786587 w 1504"/>
                  <a:gd name="T79" fmla="*/ 548782 h 1069"/>
                  <a:gd name="T80" fmla="*/ 814026 w 1504"/>
                  <a:gd name="T81" fmla="*/ 566243 h 1069"/>
                  <a:gd name="T82" fmla="*/ 829824 w 1504"/>
                  <a:gd name="T83" fmla="*/ 597839 h 1069"/>
                  <a:gd name="T84" fmla="*/ 890523 w 1504"/>
                  <a:gd name="T85" fmla="*/ 621121 h 1069"/>
                  <a:gd name="T86" fmla="*/ 854769 w 1504"/>
                  <a:gd name="T87" fmla="*/ 615301 h 1069"/>
                  <a:gd name="T88" fmla="*/ 890523 w 1504"/>
                  <a:gd name="T89" fmla="*/ 621121 h 1069"/>
                  <a:gd name="T90" fmla="*/ 916299 w 1504"/>
                  <a:gd name="T91" fmla="*/ 639414 h 1069"/>
                  <a:gd name="T92" fmla="*/ 932097 w 1504"/>
                  <a:gd name="T93" fmla="*/ 670179 h 1069"/>
                  <a:gd name="T94" fmla="*/ 992796 w 1504"/>
                  <a:gd name="T95" fmla="*/ 694292 h 1069"/>
                  <a:gd name="T96" fmla="*/ 957042 w 1504"/>
                  <a:gd name="T97" fmla="*/ 688472 h 1069"/>
                  <a:gd name="T98" fmla="*/ 992796 w 1504"/>
                  <a:gd name="T99" fmla="*/ 694292 h 1069"/>
                  <a:gd name="T100" fmla="*/ 1018572 w 1504"/>
                  <a:gd name="T101" fmla="*/ 711753 h 1069"/>
                  <a:gd name="T102" fmla="*/ 1036033 w 1504"/>
                  <a:gd name="T103" fmla="*/ 743350 h 1069"/>
                  <a:gd name="T104" fmla="*/ 1095069 w 1504"/>
                  <a:gd name="T105" fmla="*/ 766631 h 1069"/>
                  <a:gd name="T106" fmla="*/ 1061809 w 1504"/>
                  <a:gd name="T107" fmla="*/ 760811 h 1069"/>
                  <a:gd name="T108" fmla="*/ 1095069 w 1504"/>
                  <a:gd name="T109" fmla="*/ 766631 h 1069"/>
                  <a:gd name="T110" fmla="*/ 1120845 w 1504"/>
                  <a:gd name="T111" fmla="*/ 784924 h 1069"/>
                  <a:gd name="T112" fmla="*/ 1138306 w 1504"/>
                  <a:gd name="T113" fmla="*/ 815689 h 1069"/>
                  <a:gd name="T114" fmla="*/ 1199005 w 1504"/>
                  <a:gd name="T115" fmla="*/ 839802 h 1069"/>
                  <a:gd name="T116" fmla="*/ 1164082 w 1504"/>
                  <a:gd name="T117" fmla="*/ 833982 h 1069"/>
                  <a:gd name="T118" fmla="*/ 1199005 w 1504"/>
                  <a:gd name="T119" fmla="*/ 839802 h 1069"/>
                  <a:gd name="T120" fmla="*/ 1224781 w 1504"/>
                  <a:gd name="T121" fmla="*/ 857263 h 1069"/>
                  <a:gd name="T122" fmla="*/ 1240579 w 1504"/>
                  <a:gd name="T123" fmla="*/ 888860 h 106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04" h="1069">
                    <a:moveTo>
                      <a:pt x="19" y="7"/>
                    </a:moveTo>
                    <a:lnTo>
                      <a:pt x="12" y="0"/>
                    </a:lnTo>
                    <a:lnTo>
                      <a:pt x="0" y="17"/>
                    </a:lnTo>
                    <a:lnTo>
                      <a:pt x="9" y="21"/>
                    </a:lnTo>
                    <a:lnTo>
                      <a:pt x="19" y="7"/>
                    </a:lnTo>
                    <a:moveTo>
                      <a:pt x="80" y="50"/>
                    </a:moveTo>
                    <a:lnTo>
                      <a:pt x="49" y="29"/>
                    </a:lnTo>
                    <a:lnTo>
                      <a:pt x="40" y="43"/>
                    </a:lnTo>
                    <a:lnTo>
                      <a:pt x="71" y="66"/>
                    </a:lnTo>
                    <a:lnTo>
                      <a:pt x="80" y="50"/>
                    </a:lnTo>
                    <a:moveTo>
                      <a:pt x="144" y="92"/>
                    </a:moveTo>
                    <a:lnTo>
                      <a:pt x="111" y="71"/>
                    </a:lnTo>
                    <a:lnTo>
                      <a:pt x="101" y="88"/>
                    </a:lnTo>
                    <a:lnTo>
                      <a:pt x="132" y="109"/>
                    </a:lnTo>
                    <a:lnTo>
                      <a:pt x="144" y="92"/>
                    </a:lnTo>
                    <a:moveTo>
                      <a:pt x="206" y="137"/>
                    </a:moveTo>
                    <a:lnTo>
                      <a:pt x="175" y="116"/>
                    </a:lnTo>
                    <a:lnTo>
                      <a:pt x="163" y="130"/>
                    </a:lnTo>
                    <a:lnTo>
                      <a:pt x="194" y="152"/>
                    </a:lnTo>
                    <a:lnTo>
                      <a:pt x="206" y="137"/>
                    </a:lnTo>
                    <a:moveTo>
                      <a:pt x="267" y="180"/>
                    </a:moveTo>
                    <a:lnTo>
                      <a:pt x="236" y="159"/>
                    </a:lnTo>
                    <a:lnTo>
                      <a:pt x="224" y="175"/>
                    </a:lnTo>
                    <a:lnTo>
                      <a:pt x="255" y="196"/>
                    </a:lnTo>
                    <a:lnTo>
                      <a:pt x="267" y="180"/>
                    </a:lnTo>
                    <a:moveTo>
                      <a:pt x="328" y="225"/>
                    </a:moveTo>
                    <a:lnTo>
                      <a:pt x="298" y="204"/>
                    </a:lnTo>
                    <a:lnTo>
                      <a:pt x="286" y="218"/>
                    </a:lnTo>
                    <a:lnTo>
                      <a:pt x="317" y="239"/>
                    </a:lnTo>
                    <a:lnTo>
                      <a:pt x="328" y="225"/>
                    </a:lnTo>
                    <a:moveTo>
                      <a:pt x="390" y="267"/>
                    </a:moveTo>
                    <a:lnTo>
                      <a:pt x="359" y="246"/>
                    </a:lnTo>
                    <a:lnTo>
                      <a:pt x="347" y="263"/>
                    </a:lnTo>
                    <a:lnTo>
                      <a:pt x="380" y="284"/>
                    </a:lnTo>
                    <a:lnTo>
                      <a:pt x="390" y="267"/>
                    </a:lnTo>
                    <a:moveTo>
                      <a:pt x="451" y="312"/>
                    </a:moveTo>
                    <a:lnTo>
                      <a:pt x="421" y="289"/>
                    </a:lnTo>
                    <a:lnTo>
                      <a:pt x="411" y="305"/>
                    </a:lnTo>
                    <a:lnTo>
                      <a:pt x="442" y="326"/>
                    </a:lnTo>
                    <a:lnTo>
                      <a:pt x="451" y="312"/>
                    </a:lnTo>
                    <a:moveTo>
                      <a:pt x="513" y="355"/>
                    </a:moveTo>
                    <a:lnTo>
                      <a:pt x="482" y="334"/>
                    </a:lnTo>
                    <a:lnTo>
                      <a:pt x="473" y="348"/>
                    </a:lnTo>
                    <a:lnTo>
                      <a:pt x="503" y="371"/>
                    </a:lnTo>
                    <a:lnTo>
                      <a:pt x="513" y="355"/>
                    </a:lnTo>
                    <a:moveTo>
                      <a:pt x="577" y="400"/>
                    </a:moveTo>
                    <a:lnTo>
                      <a:pt x="544" y="376"/>
                    </a:lnTo>
                    <a:lnTo>
                      <a:pt x="534" y="393"/>
                    </a:lnTo>
                    <a:lnTo>
                      <a:pt x="565" y="414"/>
                    </a:lnTo>
                    <a:lnTo>
                      <a:pt x="577" y="400"/>
                    </a:lnTo>
                    <a:moveTo>
                      <a:pt x="638" y="442"/>
                    </a:moveTo>
                    <a:lnTo>
                      <a:pt x="607" y="421"/>
                    </a:lnTo>
                    <a:lnTo>
                      <a:pt x="596" y="435"/>
                    </a:lnTo>
                    <a:lnTo>
                      <a:pt x="626" y="459"/>
                    </a:lnTo>
                    <a:lnTo>
                      <a:pt x="638" y="442"/>
                    </a:lnTo>
                    <a:moveTo>
                      <a:pt x="700" y="485"/>
                    </a:moveTo>
                    <a:lnTo>
                      <a:pt x="669" y="464"/>
                    </a:lnTo>
                    <a:lnTo>
                      <a:pt x="657" y="480"/>
                    </a:lnTo>
                    <a:lnTo>
                      <a:pt x="688" y="501"/>
                    </a:lnTo>
                    <a:lnTo>
                      <a:pt x="700" y="485"/>
                    </a:lnTo>
                    <a:moveTo>
                      <a:pt x="761" y="530"/>
                    </a:moveTo>
                    <a:lnTo>
                      <a:pt x="730" y="509"/>
                    </a:lnTo>
                    <a:lnTo>
                      <a:pt x="719" y="523"/>
                    </a:lnTo>
                    <a:lnTo>
                      <a:pt x="749" y="544"/>
                    </a:lnTo>
                    <a:lnTo>
                      <a:pt x="761" y="530"/>
                    </a:lnTo>
                    <a:moveTo>
                      <a:pt x="823" y="572"/>
                    </a:moveTo>
                    <a:lnTo>
                      <a:pt x="792" y="551"/>
                    </a:lnTo>
                    <a:lnTo>
                      <a:pt x="780" y="568"/>
                    </a:lnTo>
                    <a:lnTo>
                      <a:pt x="813" y="589"/>
                    </a:lnTo>
                    <a:lnTo>
                      <a:pt x="823" y="572"/>
                    </a:lnTo>
                    <a:moveTo>
                      <a:pt x="884" y="617"/>
                    </a:moveTo>
                    <a:lnTo>
                      <a:pt x="853" y="596"/>
                    </a:lnTo>
                    <a:lnTo>
                      <a:pt x="844" y="610"/>
                    </a:lnTo>
                    <a:lnTo>
                      <a:pt x="875" y="631"/>
                    </a:lnTo>
                    <a:lnTo>
                      <a:pt x="884" y="617"/>
                    </a:lnTo>
                    <a:moveTo>
                      <a:pt x="946" y="660"/>
                    </a:moveTo>
                    <a:lnTo>
                      <a:pt x="915" y="639"/>
                    </a:lnTo>
                    <a:lnTo>
                      <a:pt x="905" y="655"/>
                    </a:lnTo>
                    <a:lnTo>
                      <a:pt x="936" y="676"/>
                    </a:lnTo>
                    <a:lnTo>
                      <a:pt x="946" y="660"/>
                    </a:lnTo>
                    <a:moveTo>
                      <a:pt x="1009" y="705"/>
                    </a:moveTo>
                    <a:lnTo>
                      <a:pt x="979" y="681"/>
                    </a:lnTo>
                    <a:lnTo>
                      <a:pt x="967" y="698"/>
                    </a:lnTo>
                    <a:lnTo>
                      <a:pt x="998" y="719"/>
                    </a:lnTo>
                    <a:lnTo>
                      <a:pt x="1009" y="705"/>
                    </a:lnTo>
                    <a:moveTo>
                      <a:pt x="1071" y="747"/>
                    </a:moveTo>
                    <a:lnTo>
                      <a:pt x="1040" y="726"/>
                    </a:lnTo>
                    <a:lnTo>
                      <a:pt x="1028" y="740"/>
                    </a:lnTo>
                    <a:lnTo>
                      <a:pt x="1059" y="764"/>
                    </a:lnTo>
                    <a:lnTo>
                      <a:pt x="1071" y="747"/>
                    </a:lnTo>
                    <a:moveTo>
                      <a:pt x="1132" y="792"/>
                    </a:moveTo>
                    <a:lnTo>
                      <a:pt x="1102" y="769"/>
                    </a:lnTo>
                    <a:lnTo>
                      <a:pt x="1090" y="785"/>
                    </a:lnTo>
                    <a:lnTo>
                      <a:pt x="1121" y="806"/>
                    </a:lnTo>
                    <a:lnTo>
                      <a:pt x="1132" y="792"/>
                    </a:lnTo>
                    <a:moveTo>
                      <a:pt x="1194" y="835"/>
                    </a:moveTo>
                    <a:lnTo>
                      <a:pt x="1163" y="814"/>
                    </a:lnTo>
                    <a:lnTo>
                      <a:pt x="1151" y="828"/>
                    </a:lnTo>
                    <a:lnTo>
                      <a:pt x="1182" y="851"/>
                    </a:lnTo>
                    <a:lnTo>
                      <a:pt x="1194" y="835"/>
                    </a:lnTo>
                    <a:moveTo>
                      <a:pt x="1255" y="877"/>
                    </a:moveTo>
                    <a:lnTo>
                      <a:pt x="1225" y="856"/>
                    </a:lnTo>
                    <a:lnTo>
                      <a:pt x="1215" y="873"/>
                    </a:lnTo>
                    <a:lnTo>
                      <a:pt x="1246" y="894"/>
                    </a:lnTo>
                    <a:lnTo>
                      <a:pt x="1255" y="877"/>
                    </a:lnTo>
                    <a:moveTo>
                      <a:pt x="1317" y="922"/>
                    </a:moveTo>
                    <a:lnTo>
                      <a:pt x="1286" y="901"/>
                    </a:lnTo>
                    <a:lnTo>
                      <a:pt x="1277" y="915"/>
                    </a:lnTo>
                    <a:lnTo>
                      <a:pt x="1307" y="936"/>
                    </a:lnTo>
                    <a:lnTo>
                      <a:pt x="1317" y="922"/>
                    </a:lnTo>
                    <a:moveTo>
                      <a:pt x="1381" y="965"/>
                    </a:moveTo>
                    <a:lnTo>
                      <a:pt x="1348" y="944"/>
                    </a:lnTo>
                    <a:lnTo>
                      <a:pt x="1338" y="960"/>
                    </a:lnTo>
                    <a:lnTo>
                      <a:pt x="1369" y="981"/>
                    </a:lnTo>
                    <a:lnTo>
                      <a:pt x="1381" y="965"/>
                    </a:lnTo>
                    <a:moveTo>
                      <a:pt x="1442" y="1010"/>
                    </a:moveTo>
                    <a:lnTo>
                      <a:pt x="1411" y="988"/>
                    </a:lnTo>
                    <a:lnTo>
                      <a:pt x="1400" y="1003"/>
                    </a:lnTo>
                    <a:lnTo>
                      <a:pt x="1430" y="1024"/>
                    </a:lnTo>
                    <a:lnTo>
                      <a:pt x="1442" y="1010"/>
                    </a:lnTo>
                    <a:moveTo>
                      <a:pt x="1504" y="1052"/>
                    </a:moveTo>
                    <a:lnTo>
                      <a:pt x="1473" y="1031"/>
                    </a:lnTo>
                    <a:lnTo>
                      <a:pt x="1461" y="1048"/>
                    </a:lnTo>
                    <a:lnTo>
                      <a:pt x="1492" y="1069"/>
                    </a:lnTo>
                    <a:lnTo>
                      <a:pt x="1504" y="10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20"/>
              <p:cNvSpPr>
                <a:spLocks noEditPoints="1"/>
              </p:cNvSpPr>
              <p:nvPr/>
            </p:nvSpPr>
            <p:spPr bwMode="auto">
              <a:xfrm>
                <a:off x="4978086" y="2367113"/>
                <a:ext cx="1555712" cy="1040190"/>
              </a:xfrm>
              <a:custGeom>
                <a:avLst/>
                <a:gdLst>
                  <a:gd name="T0" fmla="*/ 8315 w 1871"/>
                  <a:gd name="T1" fmla="*/ 1040190 h 1251"/>
                  <a:gd name="T2" fmla="*/ 78991 w 1871"/>
                  <a:gd name="T3" fmla="*/ 975334 h 1251"/>
                  <a:gd name="T4" fmla="*/ 86475 w 1871"/>
                  <a:gd name="T5" fmla="*/ 986975 h 1251"/>
                  <a:gd name="T6" fmla="*/ 104767 w 1871"/>
                  <a:gd name="T7" fmla="*/ 957041 h 1251"/>
                  <a:gd name="T8" fmla="*/ 132206 w 1871"/>
                  <a:gd name="T9" fmla="*/ 939580 h 1251"/>
                  <a:gd name="T10" fmla="*/ 165466 w 1871"/>
                  <a:gd name="T11" fmla="*/ 935423 h 1251"/>
                  <a:gd name="T12" fmla="*/ 236142 w 1871"/>
                  <a:gd name="T13" fmla="*/ 870567 h 1251"/>
                  <a:gd name="T14" fmla="*/ 244457 w 1871"/>
                  <a:gd name="T15" fmla="*/ 882208 h 1251"/>
                  <a:gd name="T16" fmla="*/ 261918 w 1871"/>
                  <a:gd name="T17" fmla="*/ 853105 h 1251"/>
                  <a:gd name="T18" fmla="*/ 289357 w 1871"/>
                  <a:gd name="T19" fmla="*/ 835644 h 1251"/>
                  <a:gd name="T20" fmla="*/ 322617 w 1871"/>
                  <a:gd name="T21" fmla="*/ 831487 h 1251"/>
                  <a:gd name="T22" fmla="*/ 393293 w 1871"/>
                  <a:gd name="T23" fmla="*/ 766631 h 1251"/>
                  <a:gd name="T24" fmla="*/ 401608 w 1871"/>
                  <a:gd name="T25" fmla="*/ 778272 h 1251"/>
                  <a:gd name="T26" fmla="*/ 419069 w 1871"/>
                  <a:gd name="T27" fmla="*/ 749170 h 1251"/>
                  <a:gd name="T28" fmla="*/ 446508 w 1871"/>
                  <a:gd name="T29" fmla="*/ 730877 h 1251"/>
                  <a:gd name="T30" fmla="*/ 479768 w 1871"/>
                  <a:gd name="T31" fmla="*/ 727551 h 1251"/>
                  <a:gd name="T32" fmla="*/ 550444 w 1871"/>
                  <a:gd name="T33" fmla="*/ 660201 h 1251"/>
                  <a:gd name="T34" fmla="*/ 558759 w 1871"/>
                  <a:gd name="T35" fmla="*/ 674336 h 1251"/>
                  <a:gd name="T36" fmla="*/ 576220 w 1871"/>
                  <a:gd name="T37" fmla="*/ 644402 h 1251"/>
                  <a:gd name="T38" fmla="*/ 601997 w 1871"/>
                  <a:gd name="T39" fmla="*/ 626941 h 1251"/>
                  <a:gd name="T40" fmla="*/ 636919 w 1871"/>
                  <a:gd name="T41" fmla="*/ 622784 h 1251"/>
                  <a:gd name="T42" fmla="*/ 708427 w 1871"/>
                  <a:gd name="T43" fmla="*/ 556265 h 1251"/>
                  <a:gd name="T44" fmla="*/ 715910 w 1871"/>
                  <a:gd name="T45" fmla="*/ 570400 h 1251"/>
                  <a:gd name="T46" fmla="*/ 733371 w 1871"/>
                  <a:gd name="T47" fmla="*/ 538803 h 1251"/>
                  <a:gd name="T48" fmla="*/ 759148 w 1871"/>
                  <a:gd name="T49" fmla="*/ 523005 h 1251"/>
                  <a:gd name="T50" fmla="*/ 794901 w 1871"/>
                  <a:gd name="T51" fmla="*/ 517185 h 1251"/>
                  <a:gd name="T52" fmla="*/ 865578 w 1871"/>
                  <a:gd name="T53" fmla="*/ 452329 h 1251"/>
                  <a:gd name="T54" fmla="*/ 873061 w 1871"/>
                  <a:gd name="T55" fmla="*/ 465633 h 1251"/>
                  <a:gd name="T56" fmla="*/ 890522 w 1871"/>
                  <a:gd name="T57" fmla="*/ 434036 h 1251"/>
                  <a:gd name="T58" fmla="*/ 916299 w 1871"/>
                  <a:gd name="T59" fmla="*/ 419069 h 1251"/>
                  <a:gd name="T60" fmla="*/ 952053 w 1871"/>
                  <a:gd name="T61" fmla="*/ 412417 h 1251"/>
                  <a:gd name="T62" fmla="*/ 1022729 w 1871"/>
                  <a:gd name="T63" fmla="*/ 347561 h 1251"/>
                  <a:gd name="T64" fmla="*/ 1030212 w 1871"/>
                  <a:gd name="T65" fmla="*/ 361697 h 1251"/>
                  <a:gd name="T66" fmla="*/ 1048505 w 1871"/>
                  <a:gd name="T67" fmla="*/ 330100 h 1251"/>
                  <a:gd name="T68" fmla="*/ 1073450 w 1871"/>
                  <a:gd name="T69" fmla="*/ 312639 h 1251"/>
                  <a:gd name="T70" fmla="*/ 1109204 w 1871"/>
                  <a:gd name="T71" fmla="*/ 308482 h 1251"/>
                  <a:gd name="T72" fmla="*/ 1179880 w 1871"/>
                  <a:gd name="T73" fmla="*/ 243626 h 1251"/>
                  <a:gd name="T74" fmla="*/ 1187363 w 1871"/>
                  <a:gd name="T75" fmla="*/ 257761 h 1251"/>
                  <a:gd name="T76" fmla="*/ 1205656 w 1871"/>
                  <a:gd name="T77" fmla="*/ 226164 h 1251"/>
                  <a:gd name="T78" fmla="*/ 1230601 w 1871"/>
                  <a:gd name="T79" fmla="*/ 208703 h 1251"/>
                  <a:gd name="T80" fmla="*/ 1266355 w 1871"/>
                  <a:gd name="T81" fmla="*/ 204546 h 1251"/>
                  <a:gd name="T82" fmla="*/ 1337031 w 1871"/>
                  <a:gd name="T83" fmla="*/ 139690 h 1251"/>
                  <a:gd name="T84" fmla="*/ 1345346 w 1871"/>
                  <a:gd name="T85" fmla="*/ 152994 h 1251"/>
                  <a:gd name="T86" fmla="*/ 1362807 w 1871"/>
                  <a:gd name="T87" fmla="*/ 122229 h 1251"/>
                  <a:gd name="T88" fmla="*/ 1388583 w 1871"/>
                  <a:gd name="T89" fmla="*/ 103936 h 1251"/>
                  <a:gd name="T90" fmla="*/ 1423506 w 1871"/>
                  <a:gd name="T91" fmla="*/ 100610 h 1251"/>
                  <a:gd name="T92" fmla="*/ 1494182 w 1871"/>
                  <a:gd name="T93" fmla="*/ 34922 h 1251"/>
                  <a:gd name="T94" fmla="*/ 1502497 w 1871"/>
                  <a:gd name="T95" fmla="*/ 47395 h 1251"/>
                  <a:gd name="T96" fmla="*/ 1519958 w 1871"/>
                  <a:gd name="T97" fmla="*/ 17461 h 1251"/>
                  <a:gd name="T98" fmla="*/ 1545734 w 1871"/>
                  <a:gd name="T99" fmla="*/ 0 h 12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71" h="1251">
                    <a:moveTo>
                      <a:pt x="31" y="1213"/>
                    </a:moveTo>
                    <a:lnTo>
                      <a:pt x="0" y="1234"/>
                    </a:lnTo>
                    <a:lnTo>
                      <a:pt x="10" y="1251"/>
                    </a:lnTo>
                    <a:lnTo>
                      <a:pt x="43" y="1229"/>
                    </a:lnTo>
                    <a:lnTo>
                      <a:pt x="31" y="1213"/>
                    </a:lnTo>
                    <a:close/>
                    <a:moveTo>
                      <a:pt x="95" y="1173"/>
                    </a:moveTo>
                    <a:lnTo>
                      <a:pt x="64" y="1194"/>
                    </a:lnTo>
                    <a:lnTo>
                      <a:pt x="74" y="1208"/>
                    </a:lnTo>
                    <a:lnTo>
                      <a:pt x="104" y="1187"/>
                    </a:lnTo>
                    <a:lnTo>
                      <a:pt x="95" y="1173"/>
                    </a:lnTo>
                    <a:close/>
                    <a:moveTo>
                      <a:pt x="159" y="1130"/>
                    </a:moveTo>
                    <a:lnTo>
                      <a:pt x="126" y="1151"/>
                    </a:lnTo>
                    <a:lnTo>
                      <a:pt x="137" y="1168"/>
                    </a:lnTo>
                    <a:lnTo>
                      <a:pt x="168" y="1147"/>
                    </a:lnTo>
                    <a:lnTo>
                      <a:pt x="159" y="1130"/>
                    </a:lnTo>
                    <a:close/>
                    <a:moveTo>
                      <a:pt x="220" y="1087"/>
                    </a:moveTo>
                    <a:lnTo>
                      <a:pt x="189" y="1109"/>
                    </a:lnTo>
                    <a:lnTo>
                      <a:pt x="199" y="1125"/>
                    </a:lnTo>
                    <a:lnTo>
                      <a:pt x="232" y="1104"/>
                    </a:lnTo>
                    <a:lnTo>
                      <a:pt x="220" y="1087"/>
                    </a:lnTo>
                    <a:close/>
                    <a:moveTo>
                      <a:pt x="284" y="1047"/>
                    </a:moveTo>
                    <a:lnTo>
                      <a:pt x="253" y="1069"/>
                    </a:lnTo>
                    <a:lnTo>
                      <a:pt x="263" y="1083"/>
                    </a:lnTo>
                    <a:lnTo>
                      <a:pt x="294" y="1061"/>
                    </a:lnTo>
                    <a:lnTo>
                      <a:pt x="284" y="1047"/>
                    </a:lnTo>
                    <a:close/>
                    <a:moveTo>
                      <a:pt x="348" y="1005"/>
                    </a:moveTo>
                    <a:lnTo>
                      <a:pt x="315" y="1026"/>
                    </a:lnTo>
                    <a:lnTo>
                      <a:pt x="327" y="1040"/>
                    </a:lnTo>
                    <a:lnTo>
                      <a:pt x="357" y="1021"/>
                    </a:lnTo>
                    <a:lnTo>
                      <a:pt x="348" y="1005"/>
                    </a:lnTo>
                    <a:close/>
                    <a:moveTo>
                      <a:pt x="409" y="962"/>
                    </a:moveTo>
                    <a:lnTo>
                      <a:pt x="379" y="983"/>
                    </a:lnTo>
                    <a:lnTo>
                      <a:pt x="388" y="1000"/>
                    </a:lnTo>
                    <a:lnTo>
                      <a:pt x="421" y="979"/>
                    </a:lnTo>
                    <a:lnTo>
                      <a:pt x="409" y="962"/>
                    </a:lnTo>
                    <a:close/>
                    <a:moveTo>
                      <a:pt x="473" y="922"/>
                    </a:moveTo>
                    <a:lnTo>
                      <a:pt x="442" y="941"/>
                    </a:lnTo>
                    <a:lnTo>
                      <a:pt x="452" y="957"/>
                    </a:lnTo>
                    <a:lnTo>
                      <a:pt x="483" y="936"/>
                    </a:lnTo>
                    <a:lnTo>
                      <a:pt x="473" y="922"/>
                    </a:lnTo>
                    <a:close/>
                    <a:moveTo>
                      <a:pt x="537" y="879"/>
                    </a:moveTo>
                    <a:lnTo>
                      <a:pt x="504" y="901"/>
                    </a:lnTo>
                    <a:lnTo>
                      <a:pt x="516" y="915"/>
                    </a:lnTo>
                    <a:lnTo>
                      <a:pt x="547" y="896"/>
                    </a:lnTo>
                    <a:lnTo>
                      <a:pt x="537" y="879"/>
                    </a:lnTo>
                    <a:close/>
                    <a:moveTo>
                      <a:pt x="599" y="837"/>
                    </a:moveTo>
                    <a:lnTo>
                      <a:pt x="568" y="858"/>
                    </a:lnTo>
                    <a:lnTo>
                      <a:pt x="577" y="875"/>
                    </a:lnTo>
                    <a:lnTo>
                      <a:pt x="610" y="853"/>
                    </a:lnTo>
                    <a:lnTo>
                      <a:pt x="599" y="837"/>
                    </a:lnTo>
                    <a:close/>
                    <a:moveTo>
                      <a:pt x="662" y="794"/>
                    </a:moveTo>
                    <a:lnTo>
                      <a:pt x="632" y="816"/>
                    </a:lnTo>
                    <a:lnTo>
                      <a:pt x="641" y="832"/>
                    </a:lnTo>
                    <a:lnTo>
                      <a:pt x="672" y="811"/>
                    </a:lnTo>
                    <a:lnTo>
                      <a:pt x="662" y="794"/>
                    </a:lnTo>
                    <a:close/>
                    <a:moveTo>
                      <a:pt x="724" y="754"/>
                    </a:moveTo>
                    <a:lnTo>
                      <a:pt x="693" y="775"/>
                    </a:lnTo>
                    <a:lnTo>
                      <a:pt x="705" y="790"/>
                    </a:lnTo>
                    <a:lnTo>
                      <a:pt x="736" y="768"/>
                    </a:lnTo>
                    <a:lnTo>
                      <a:pt x="724" y="754"/>
                    </a:lnTo>
                    <a:close/>
                    <a:moveTo>
                      <a:pt x="788" y="712"/>
                    </a:moveTo>
                    <a:lnTo>
                      <a:pt x="757" y="733"/>
                    </a:lnTo>
                    <a:lnTo>
                      <a:pt x="766" y="749"/>
                    </a:lnTo>
                    <a:lnTo>
                      <a:pt x="800" y="728"/>
                    </a:lnTo>
                    <a:lnTo>
                      <a:pt x="788" y="712"/>
                    </a:lnTo>
                    <a:close/>
                    <a:moveTo>
                      <a:pt x="852" y="669"/>
                    </a:moveTo>
                    <a:lnTo>
                      <a:pt x="818" y="690"/>
                    </a:lnTo>
                    <a:lnTo>
                      <a:pt x="830" y="707"/>
                    </a:lnTo>
                    <a:lnTo>
                      <a:pt x="861" y="686"/>
                    </a:lnTo>
                    <a:lnTo>
                      <a:pt x="852" y="669"/>
                    </a:lnTo>
                    <a:close/>
                    <a:moveTo>
                      <a:pt x="913" y="629"/>
                    </a:moveTo>
                    <a:lnTo>
                      <a:pt x="882" y="648"/>
                    </a:lnTo>
                    <a:lnTo>
                      <a:pt x="894" y="664"/>
                    </a:lnTo>
                    <a:lnTo>
                      <a:pt x="925" y="643"/>
                    </a:lnTo>
                    <a:lnTo>
                      <a:pt x="913" y="629"/>
                    </a:lnTo>
                    <a:close/>
                    <a:moveTo>
                      <a:pt x="977" y="586"/>
                    </a:moveTo>
                    <a:lnTo>
                      <a:pt x="946" y="608"/>
                    </a:lnTo>
                    <a:lnTo>
                      <a:pt x="956" y="622"/>
                    </a:lnTo>
                    <a:lnTo>
                      <a:pt x="989" y="603"/>
                    </a:lnTo>
                    <a:lnTo>
                      <a:pt x="977" y="586"/>
                    </a:lnTo>
                    <a:close/>
                    <a:moveTo>
                      <a:pt x="1041" y="544"/>
                    </a:moveTo>
                    <a:lnTo>
                      <a:pt x="1008" y="565"/>
                    </a:lnTo>
                    <a:lnTo>
                      <a:pt x="1019" y="582"/>
                    </a:lnTo>
                    <a:lnTo>
                      <a:pt x="1050" y="560"/>
                    </a:lnTo>
                    <a:lnTo>
                      <a:pt x="1041" y="544"/>
                    </a:lnTo>
                    <a:close/>
                    <a:moveTo>
                      <a:pt x="1102" y="504"/>
                    </a:moveTo>
                    <a:lnTo>
                      <a:pt x="1071" y="522"/>
                    </a:lnTo>
                    <a:lnTo>
                      <a:pt x="1083" y="539"/>
                    </a:lnTo>
                    <a:lnTo>
                      <a:pt x="1114" y="518"/>
                    </a:lnTo>
                    <a:lnTo>
                      <a:pt x="1102" y="504"/>
                    </a:lnTo>
                    <a:close/>
                    <a:moveTo>
                      <a:pt x="1166" y="461"/>
                    </a:moveTo>
                    <a:lnTo>
                      <a:pt x="1135" y="482"/>
                    </a:lnTo>
                    <a:lnTo>
                      <a:pt x="1145" y="496"/>
                    </a:lnTo>
                    <a:lnTo>
                      <a:pt x="1178" y="475"/>
                    </a:lnTo>
                    <a:lnTo>
                      <a:pt x="1166" y="461"/>
                    </a:lnTo>
                    <a:close/>
                    <a:moveTo>
                      <a:pt x="1230" y="418"/>
                    </a:moveTo>
                    <a:lnTo>
                      <a:pt x="1197" y="440"/>
                    </a:lnTo>
                    <a:lnTo>
                      <a:pt x="1209" y="456"/>
                    </a:lnTo>
                    <a:lnTo>
                      <a:pt x="1239" y="435"/>
                    </a:lnTo>
                    <a:lnTo>
                      <a:pt x="1230" y="418"/>
                    </a:lnTo>
                    <a:close/>
                    <a:moveTo>
                      <a:pt x="1291" y="376"/>
                    </a:moveTo>
                    <a:lnTo>
                      <a:pt x="1261" y="397"/>
                    </a:lnTo>
                    <a:lnTo>
                      <a:pt x="1270" y="414"/>
                    </a:lnTo>
                    <a:lnTo>
                      <a:pt x="1303" y="392"/>
                    </a:lnTo>
                    <a:lnTo>
                      <a:pt x="1291" y="376"/>
                    </a:lnTo>
                    <a:close/>
                    <a:moveTo>
                      <a:pt x="1355" y="336"/>
                    </a:moveTo>
                    <a:lnTo>
                      <a:pt x="1324" y="357"/>
                    </a:lnTo>
                    <a:lnTo>
                      <a:pt x="1334" y="371"/>
                    </a:lnTo>
                    <a:lnTo>
                      <a:pt x="1365" y="350"/>
                    </a:lnTo>
                    <a:lnTo>
                      <a:pt x="1355" y="336"/>
                    </a:lnTo>
                    <a:close/>
                    <a:moveTo>
                      <a:pt x="1419" y="293"/>
                    </a:moveTo>
                    <a:lnTo>
                      <a:pt x="1386" y="314"/>
                    </a:lnTo>
                    <a:lnTo>
                      <a:pt x="1398" y="331"/>
                    </a:lnTo>
                    <a:lnTo>
                      <a:pt x="1428" y="310"/>
                    </a:lnTo>
                    <a:lnTo>
                      <a:pt x="1419" y="293"/>
                    </a:lnTo>
                    <a:close/>
                    <a:moveTo>
                      <a:pt x="1480" y="251"/>
                    </a:moveTo>
                    <a:lnTo>
                      <a:pt x="1450" y="272"/>
                    </a:lnTo>
                    <a:lnTo>
                      <a:pt x="1459" y="288"/>
                    </a:lnTo>
                    <a:lnTo>
                      <a:pt x="1492" y="267"/>
                    </a:lnTo>
                    <a:lnTo>
                      <a:pt x="1480" y="251"/>
                    </a:lnTo>
                    <a:close/>
                    <a:moveTo>
                      <a:pt x="1544" y="210"/>
                    </a:moveTo>
                    <a:lnTo>
                      <a:pt x="1514" y="229"/>
                    </a:lnTo>
                    <a:lnTo>
                      <a:pt x="1523" y="246"/>
                    </a:lnTo>
                    <a:lnTo>
                      <a:pt x="1554" y="225"/>
                    </a:lnTo>
                    <a:lnTo>
                      <a:pt x="1544" y="210"/>
                    </a:lnTo>
                    <a:close/>
                    <a:moveTo>
                      <a:pt x="1608" y="168"/>
                    </a:moveTo>
                    <a:lnTo>
                      <a:pt x="1575" y="189"/>
                    </a:lnTo>
                    <a:lnTo>
                      <a:pt x="1587" y="203"/>
                    </a:lnTo>
                    <a:lnTo>
                      <a:pt x="1618" y="184"/>
                    </a:lnTo>
                    <a:lnTo>
                      <a:pt x="1608" y="168"/>
                    </a:lnTo>
                    <a:close/>
                    <a:moveTo>
                      <a:pt x="1670" y="125"/>
                    </a:moveTo>
                    <a:lnTo>
                      <a:pt x="1639" y="147"/>
                    </a:lnTo>
                    <a:lnTo>
                      <a:pt x="1648" y="163"/>
                    </a:lnTo>
                    <a:lnTo>
                      <a:pt x="1681" y="142"/>
                    </a:lnTo>
                    <a:lnTo>
                      <a:pt x="1670" y="125"/>
                    </a:lnTo>
                    <a:close/>
                    <a:moveTo>
                      <a:pt x="1733" y="83"/>
                    </a:moveTo>
                    <a:lnTo>
                      <a:pt x="1703" y="104"/>
                    </a:lnTo>
                    <a:lnTo>
                      <a:pt x="1712" y="121"/>
                    </a:lnTo>
                    <a:lnTo>
                      <a:pt x="1743" y="99"/>
                    </a:lnTo>
                    <a:lnTo>
                      <a:pt x="1733" y="83"/>
                    </a:lnTo>
                    <a:close/>
                    <a:moveTo>
                      <a:pt x="1797" y="42"/>
                    </a:moveTo>
                    <a:lnTo>
                      <a:pt x="1764" y="64"/>
                    </a:lnTo>
                    <a:lnTo>
                      <a:pt x="1776" y="78"/>
                    </a:lnTo>
                    <a:lnTo>
                      <a:pt x="1807" y="57"/>
                    </a:lnTo>
                    <a:lnTo>
                      <a:pt x="1797" y="42"/>
                    </a:lnTo>
                    <a:close/>
                    <a:moveTo>
                      <a:pt x="1859" y="0"/>
                    </a:moveTo>
                    <a:lnTo>
                      <a:pt x="1828" y="21"/>
                    </a:lnTo>
                    <a:lnTo>
                      <a:pt x="1837" y="38"/>
                    </a:lnTo>
                    <a:lnTo>
                      <a:pt x="1871" y="16"/>
                    </a:lnTo>
                    <a:lnTo>
                      <a:pt x="1859"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21"/>
              <p:cNvSpPr>
                <a:spLocks noEditPoints="1"/>
              </p:cNvSpPr>
              <p:nvPr/>
            </p:nvSpPr>
            <p:spPr bwMode="auto">
              <a:xfrm>
                <a:off x="3305134" y="1580526"/>
                <a:ext cx="1979771" cy="1653828"/>
              </a:xfrm>
              <a:custGeom>
                <a:avLst/>
                <a:gdLst>
                  <a:gd name="T0" fmla="*/ 1978108 w 2381"/>
                  <a:gd name="T1" fmla="*/ 14135 h 1989"/>
                  <a:gd name="T2" fmla="*/ 1952332 w 2381"/>
                  <a:gd name="T3" fmla="*/ 70676 h 1989"/>
                  <a:gd name="T4" fmla="*/ 1929050 w 2381"/>
                  <a:gd name="T5" fmla="*/ 129712 h 1989"/>
                  <a:gd name="T6" fmla="*/ 1903274 w 2381"/>
                  <a:gd name="T7" fmla="*/ 187085 h 1989"/>
                  <a:gd name="T8" fmla="*/ 1879993 w 2381"/>
                  <a:gd name="T9" fmla="*/ 246120 h 1989"/>
                  <a:gd name="T10" fmla="*/ 1854216 w 2381"/>
                  <a:gd name="T11" fmla="*/ 302661 h 1989"/>
                  <a:gd name="T12" fmla="*/ 1830103 w 2381"/>
                  <a:gd name="T13" fmla="*/ 361697 h 1989"/>
                  <a:gd name="T14" fmla="*/ 1805159 w 2381"/>
                  <a:gd name="T15" fmla="*/ 419070 h 1989"/>
                  <a:gd name="T16" fmla="*/ 1781046 w 2381"/>
                  <a:gd name="T17" fmla="*/ 478105 h 1989"/>
                  <a:gd name="T18" fmla="*/ 1756101 w 2381"/>
                  <a:gd name="T19" fmla="*/ 534646 h 1989"/>
                  <a:gd name="T20" fmla="*/ 1731988 w 2381"/>
                  <a:gd name="T21" fmla="*/ 593682 h 1989"/>
                  <a:gd name="T22" fmla="*/ 1707043 w 2381"/>
                  <a:gd name="T23" fmla="*/ 651054 h 1989"/>
                  <a:gd name="T24" fmla="*/ 1682930 w 2381"/>
                  <a:gd name="T25" fmla="*/ 710090 h 1989"/>
                  <a:gd name="T26" fmla="*/ 1659648 w 2381"/>
                  <a:gd name="T27" fmla="*/ 766631 h 1989"/>
                  <a:gd name="T28" fmla="*/ 1633872 w 2381"/>
                  <a:gd name="T29" fmla="*/ 825667 h 1989"/>
                  <a:gd name="T30" fmla="*/ 1610591 w 2381"/>
                  <a:gd name="T31" fmla="*/ 883039 h 1989"/>
                  <a:gd name="T32" fmla="*/ 1584815 w 2381"/>
                  <a:gd name="T33" fmla="*/ 939581 h 1989"/>
                  <a:gd name="T34" fmla="*/ 1561533 w 2381"/>
                  <a:gd name="T35" fmla="*/ 998616 h 1989"/>
                  <a:gd name="T36" fmla="*/ 1535757 w 2381"/>
                  <a:gd name="T37" fmla="*/ 1055989 h 1989"/>
                  <a:gd name="T38" fmla="*/ 1511644 w 2381"/>
                  <a:gd name="T39" fmla="*/ 1115024 h 1989"/>
                  <a:gd name="T40" fmla="*/ 1486699 w 2381"/>
                  <a:gd name="T41" fmla="*/ 1171565 h 1989"/>
                  <a:gd name="T42" fmla="*/ 1462586 w 2381"/>
                  <a:gd name="T43" fmla="*/ 1230601 h 1989"/>
                  <a:gd name="T44" fmla="*/ 1437641 w 2381"/>
                  <a:gd name="T45" fmla="*/ 1287974 h 1989"/>
                  <a:gd name="T46" fmla="*/ 1413528 w 2381"/>
                  <a:gd name="T47" fmla="*/ 1347009 h 1989"/>
                  <a:gd name="T48" fmla="*/ 1387752 w 2381"/>
                  <a:gd name="T49" fmla="*/ 1403550 h 1989"/>
                  <a:gd name="T50" fmla="*/ 1364470 w 2381"/>
                  <a:gd name="T51" fmla="*/ 1462586 h 1989"/>
                  <a:gd name="T52" fmla="*/ 1341189 w 2381"/>
                  <a:gd name="T53" fmla="*/ 1519959 h 1989"/>
                  <a:gd name="T54" fmla="*/ 1315413 w 2381"/>
                  <a:gd name="T55" fmla="*/ 1578994 h 1989"/>
                  <a:gd name="T56" fmla="*/ 1292131 w 2381"/>
                  <a:gd name="T57" fmla="*/ 1635535 h 1989"/>
                  <a:gd name="T58" fmla="*/ 1243073 w 2381"/>
                  <a:gd name="T59" fmla="*/ 1629715 h 1989"/>
                  <a:gd name="T60" fmla="*/ 1199836 w 2381"/>
                  <a:gd name="T61" fmla="*/ 1584815 h 1989"/>
                  <a:gd name="T62" fmla="*/ 1155767 w 2381"/>
                  <a:gd name="T63" fmla="*/ 1537420 h 1989"/>
                  <a:gd name="T64" fmla="*/ 1112530 w 2381"/>
                  <a:gd name="T65" fmla="*/ 1492519 h 1989"/>
                  <a:gd name="T66" fmla="*/ 1069293 w 2381"/>
                  <a:gd name="T67" fmla="*/ 1445125 h 1989"/>
                  <a:gd name="T68" fmla="*/ 1028550 w 2381"/>
                  <a:gd name="T69" fmla="*/ 1400224 h 1989"/>
                  <a:gd name="T70" fmla="*/ 985312 w 2381"/>
                  <a:gd name="T71" fmla="*/ 1354493 h 1989"/>
                  <a:gd name="T72" fmla="*/ 942075 w 2381"/>
                  <a:gd name="T73" fmla="*/ 1307098 h 1989"/>
                  <a:gd name="T74" fmla="*/ 898838 w 2381"/>
                  <a:gd name="T75" fmla="*/ 1262198 h 1989"/>
                  <a:gd name="T76" fmla="*/ 857263 w 2381"/>
                  <a:gd name="T77" fmla="*/ 1214803 h 1989"/>
                  <a:gd name="T78" fmla="*/ 814026 w 2381"/>
                  <a:gd name="T79" fmla="*/ 1169902 h 1989"/>
                  <a:gd name="T80" fmla="*/ 770789 w 2381"/>
                  <a:gd name="T81" fmla="*/ 1122508 h 1989"/>
                  <a:gd name="T82" fmla="*/ 727551 w 2381"/>
                  <a:gd name="T83" fmla="*/ 1077607 h 1989"/>
                  <a:gd name="T84" fmla="*/ 684314 w 2381"/>
                  <a:gd name="T85" fmla="*/ 1031876 h 1989"/>
                  <a:gd name="T86" fmla="*/ 642740 w 2381"/>
                  <a:gd name="T87" fmla="*/ 985312 h 1989"/>
                  <a:gd name="T88" fmla="*/ 599502 w 2381"/>
                  <a:gd name="T89" fmla="*/ 939581 h 1989"/>
                  <a:gd name="T90" fmla="*/ 556265 w 2381"/>
                  <a:gd name="T91" fmla="*/ 893017 h 1989"/>
                  <a:gd name="T92" fmla="*/ 513028 w 2381"/>
                  <a:gd name="T93" fmla="*/ 847285 h 1989"/>
                  <a:gd name="T94" fmla="*/ 472285 w 2381"/>
                  <a:gd name="T95" fmla="*/ 799891 h 1989"/>
                  <a:gd name="T96" fmla="*/ 429047 w 2381"/>
                  <a:gd name="T97" fmla="*/ 754990 h 1989"/>
                  <a:gd name="T98" fmla="*/ 385810 w 2381"/>
                  <a:gd name="T99" fmla="*/ 707596 h 1989"/>
                  <a:gd name="T100" fmla="*/ 342573 w 2381"/>
                  <a:gd name="T101" fmla="*/ 662695 h 1989"/>
                  <a:gd name="T102" fmla="*/ 299335 w 2381"/>
                  <a:gd name="T103" fmla="*/ 617795 h 1989"/>
                  <a:gd name="T104" fmla="*/ 257761 w 2381"/>
                  <a:gd name="T105" fmla="*/ 570400 h 1989"/>
                  <a:gd name="T106" fmla="*/ 214524 w 2381"/>
                  <a:gd name="T107" fmla="*/ 524668 h 1989"/>
                  <a:gd name="T108" fmla="*/ 171286 w 2381"/>
                  <a:gd name="T109" fmla="*/ 478105 h 1989"/>
                  <a:gd name="T110" fmla="*/ 128049 w 2381"/>
                  <a:gd name="T111" fmla="*/ 432373 h 1989"/>
                  <a:gd name="T112" fmla="*/ 84812 w 2381"/>
                  <a:gd name="T113" fmla="*/ 385810 h 1989"/>
                  <a:gd name="T114" fmla="*/ 43237 w 2381"/>
                  <a:gd name="T115" fmla="*/ 340078 h 1989"/>
                  <a:gd name="T116" fmla="*/ 0 w 2381"/>
                  <a:gd name="T117" fmla="*/ 292683 h 198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81" h="1989">
                    <a:moveTo>
                      <a:pt x="2379" y="17"/>
                    </a:moveTo>
                    <a:lnTo>
                      <a:pt x="2381" y="10"/>
                    </a:lnTo>
                    <a:lnTo>
                      <a:pt x="2365" y="0"/>
                    </a:lnTo>
                    <a:lnTo>
                      <a:pt x="2360" y="10"/>
                    </a:lnTo>
                    <a:lnTo>
                      <a:pt x="2379" y="17"/>
                    </a:lnTo>
                    <a:close/>
                    <a:moveTo>
                      <a:pt x="2348" y="85"/>
                    </a:moveTo>
                    <a:lnTo>
                      <a:pt x="2362" y="52"/>
                    </a:lnTo>
                    <a:lnTo>
                      <a:pt x="2346" y="43"/>
                    </a:lnTo>
                    <a:lnTo>
                      <a:pt x="2332" y="78"/>
                    </a:lnTo>
                    <a:lnTo>
                      <a:pt x="2348" y="85"/>
                    </a:lnTo>
                    <a:close/>
                    <a:moveTo>
                      <a:pt x="2320" y="156"/>
                    </a:moveTo>
                    <a:lnTo>
                      <a:pt x="2334" y="121"/>
                    </a:lnTo>
                    <a:lnTo>
                      <a:pt x="2315" y="114"/>
                    </a:lnTo>
                    <a:lnTo>
                      <a:pt x="2301" y="149"/>
                    </a:lnTo>
                    <a:lnTo>
                      <a:pt x="2320" y="156"/>
                    </a:lnTo>
                    <a:close/>
                    <a:moveTo>
                      <a:pt x="2289" y="225"/>
                    </a:moveTo>
                    <a:lnTo>
                      <a:pt x="2303" y="192"/>
                    </a:lnTo>
                    <a:lnTo>
                      <a:pt x="2287" y="182"/>
                    </a:lnTo>
                    <a:lnTo>
                      <a:pt x="2272" y="218"/>
                    </a:lnTo>
                    <a:lnTo>
                      <a:pt x="2289" y="225"/>
                    </a:lnTo>
                    <a:close/>
                    <a:moveTo>
                      <a:pt x="2261" y="296"/>
                    </a:moveTo>
                    <a:lnTo>
                      <a:pt x="2275" y="260"/>
                    </a:lnTo>
                    <a:lnTo>
                      <a:pt x="2258" y="253"/>
                    </a:lnTo>
                    <a:lnTo>
                      <a:pt x="2242" y="289"/>
                    </a:lnTo>
                    <a:lnTo>
                      <a:pt x="2261" y="296"/>
                    </a:lnTo>
                    <a:close/>
                    <a:moveTo>
                      <a:pt x="2230" y="364"/>
                    </a:moveTo>
                    <a:lnTo>
                      <a:pt x="2244" y="331"/>
                    </a:lnTo>
                    <a:lnTo>
                      <a:pt x="2227" y="322"/>
                    </a:lnTo>
                    <a:lnTo>
                      <a:pt x="2213" y="357"/>
                    </a:lnTo>
                    <a:lnTo>
                      <a:pt x="2230" y="364"/>
                    </a:lnTo>
                    <a:close/>
                    <a:moveTo>
                      <a:pt x="2201" y="435"/>
                    </a:moveTo>
                    <a:lnTo>
                      <a:pt x="2216" y="400"/>
                    </a:lnTo>
                    <a:lnTo>
                      <a:pt x="2199" y="393"/>
                    </a:lnTo>
                    <a:lnTo>
                      <a:pt x="2183" y="428"/>
                    </a:lnTo>
                    <a:lnTo>
                      <a:pt x="2201" y="435"/>
                    </a:lnTo>
                    <a:close/>
                    <a:moveTo>
                      <a:pt x="2171" y="504"/>
                    </a:moveTo>
                    <a:lnTo>
                      <a:pt x="2187" y="468"/>
                    </a:lnTo>
                    <a:lnTo>
                      <a:pt x="2168" y="461"/>
                    </a:lnTo>
                    <a:lnTo>
                      <a:pt x="2154" y="497"/>
                    </a:lnTo>
                    <a:lnTo>
                      <a:pt x="2171" y="504"/>
                    </a:lnTo>
                    <a:close/>
                    <a:moveTo>
                      <a:pt x="2142" y="575"/>
                    </a:moveTo>
                    <a:lnTo>
                      <a:pt x="2157" y="539"/>
                    </a:lnTo>
                    <a:lnTo>
                      <a:pt x="2140" y="532"/>
                    </a:lnTo>
                    <a:lnTo>
                      <a:pt x="2123" y="568"/>
                    </a:lnTo>
                    <a:lnTo>
                      <a:pt x="2142" y="575"/>
                    </a:lnTo>
                    <a:close/>
                    <a:moveTo>
                      <a:pt x="2112" y="643"/>
                    </a:moveTo>
                    <a:lnTo>
                      <a:pt x="2128" y="608"/>
                    </a:lnTo>
                    <a:lnTo>
                      <a:pt x="2109" y="601"/>
                    </a:lnTo>
                    <a:lnTo>
                      <a:pt x="2095" y="636"/>
                    </a:lnTo>
                    <a:lnTo>
                      <a:pt x="2112" y="643"/>
                    </a:lnTo>
                    <a:close/>
                    <a:moveTo>
                      <a:pt x="2083" y="714"/>
                    </a:moveTo>
                    <a:lnTo>
                      <a:pt x="2097" y="679"/>
                    </a:lnTo>
                    <a:lnTo>
                      <a:pt x="2081" y="672"/>
                    </a:lnTo>
                    <a:lnTo>
                      <a:pt x="2067" y="705"/>
                    </a:lnTo>
                    <a:lnTo>
                      <a:pt x="2083" y="714"/>
                    </a:lnTo>
                    <a:close/>
                    <a:moveTo>
                      <a:pt x="2053" y="783"/>
                    </a:moveTo>
                    <a:lnTo>
                      <a:pt x="2069" y="747"/>
                    </a:lnTo>
                    <a:lnTo>
                      <a:pt x="2050" y="740"/>
                    </a:lnTo>
                    <a:lnTo>
                      <a:pt x="2036" y="776"/>
                    </a:lnTo>
                    <a:lnTo>
                      <a:pt x="2053" y="783"/>
                    </a:lnTo>
                    <a:close/>
                    <a:moveTo>
                      <a:pt x="2024" y="854"/>
                    </a:moveTo>
                    <a:lnTo>
                      <a:pt x="2038" y="818"/>
                    </a:lnTo>
                    <a:lnTo>
                      <a:pt x="2022" y="811"/>
                    </a:lnTo>
                    <a:lnTo>
                      <a:pt x="2008" y="844"/>
                    </a:lnTo>
                    <a:lnTo>
                      <a:pt x="2024" y="854"/>
                    </a:lnTo>
                    <a:close/>
                    <a:moveTo>
                      <a:pt x="1996" y="922"/>
                    </a:moveTo>
                    <a:lnTo>
                      <a:pt x="2010" y="887"/>
                    </a:lnTo>
                    <a:lnTo>
                      <a:pt x="1991" y="880"/>
                    </a:lnTo>
                    <a:lnTo>
                      <a:pt x="1977" y="915"/>
                    </a:lnTo>
                    <a:lnTo>
                      <a:pt x="1996" y="922"/>
                    </a:lnTo>
                    <a:close/>
                    <a:moveTo>
                      <a:pt x="1965" y="993"/>
                    </a:moveTo>
                    <a:lnTo>
                      <a:pt x="1979" y="958"/>
                    </a:lnTo>
                    <a:lnTo>
                      <a:pt x="1963" y="951"/>
                    </a:lnTo>
                    <a:lnTo>
                      <a:pt x="1948" y="984"/>
                    </a:lnTo>
                    <a:lnTo>
                      <a:pt x="1965" y="993"/>
                    </a:lnTo>
                    <a:close/>
                    <a:moveTo>
                      <a:pt x="1937" y="1062"/>
                    </a:moveTo>
                    <a:lnTo>
                      <a:pt x="1951" y="1026"/>
                    </a:lnTo>
                    <a:lnTo>
                      <a:pt x="1932" y="1019"/>
                    </a:lnTo>
                    <a:lnTo>
                      <a:pt x="1918" y="1055"/>
                    </a:lnTo>
                    <a:lnTo>
                      <a:pt x="1937" y="1062"/>
                    </a:lnTo>
                    <a:close/>
                    <a:moveTo>
                      <a:pt x="1906" y="1130"/>
                    </a:moveTo>
                    <a:lnTo>
                      <a:pt x="1920" y="1097"/>
                    </a:lnTo>
                    <a:lnTo>
                      <a:pt x="1904" y="1090"/>
                    </a:lnTo>
                    <a:lnTo>
                      <a:pt x="1889" y="1123"/>
                    </a:lnTo>
                    <a:lnTo>
                      <a:pt x="1906" y="1130"/>
                    </a:lnTo>
                    <a:close/>
                    <a:moveTo>
                      <a:pt x="1878" y="1201"/>
                    </a:moveTo>
                    <a:lnTo>
                      <a:pt x="1892" y="1166"/>
                    </a:lnTo>
                    <a:lnTo>
                      <a:pt x="1875" y="1159"/>
                    </a:lnTo>
                    <a:lnTo>
                      <a:pt x="1859" y="1194"/>
                    </a:lnTo>
                    <a:lnTo>
                      <a:pt x="1878" y="1201"/>
                    </a:lnTo>
                    <a:close/>
                    <a:moveTo>
                      <a:pt x="1847" y="1270"/>
                    </a:moveTo>
                    <a:lnTo>
                      <a:pt x="1861" y="1237"/>
                    </a:lnTo>
                    <a:lnTo>
                      <a:pt x="1844" y="1230"/>
                    </a:lnTo>
                    <a:lnTo>
                      <a:pt x="1830" y="1263"/>
                    </a:lnTo>
                    <a:lnTo>
                      <a:pt x="1847" y="1270"/>
                    </a:lnTo>
                    <a:close/>
                    <a:moveTo>
                      <a:pt x="1818" y="1341"/>
                    </a:moveTo>
                    <a:lnTo>
                      <a:pt x="1833" y="1305"/>
                    </a:lnTo>
                    <a:lnTo>
                      <a:pt x="1816" y="1298"/>
                    </a:lnTo>
                    <a:lnTo>
                      <a:pt x="1800" y="1334"/>
                    </a:lnTo>
                    <a:lnTo>
                      <a:pt x="1818" y="1341"/>
                    </a:lnTo>
                    <a:close/>
                    <a:moveTo>
                      <a:pt x="1788" y="1409"/>
                    </a:moveTo>
                    <a:lnTo>
                      <a:pt x="1804" y="1376"/>
                    </a:lnTo>
                    <a:lnTo>
                      <a:pt x="1785" y="1367"/>
                    </a:lnTo>
                    <a:lnTo>
                      <a:pt x="1771" y="1402"/>
                    </a:lnTo>
                    <a:lnTo>
                      <a:pt x="1788" y="1409"/>
                    </a:lnTo>
                    <a:close/>
                    <a:moveTo>
                      <a:pt x="1759" y="1480"/>
                    </a:moveTo>
                    <a:lnTo>
                      <a:pt x="1774" y="1445"/>
                    </a:lnTo>
                    <a:lnTo>
                      <a:pt x="1757" y="1438"/>
                    </a:lnTo>
                    <a:lnTo>
                      <a:pt x="1740" y="1473"/>
                    </a:lnTo>
                    <a:lnTo>
                      <a:pt x="1759" y="1480"/>
                    </a:lnTo>
                    <a:close/>
                    <a:moveTo>
                      <a:pt x="1729" y="1549"/>
                    </a:moveTo>
                    <a:lnTo>
                      <a:pt x="1745" y="1516"/>
                    </a:lnTo>
                    <a:lnTo>
                      <a:pt x="1726" y="1506"/>
                    </a:lnTo>
                    <a:lnTo>
                      <a:pt x="1712" y="1542"/>
                    </a:lnTo>
                    <a:lnTo>
                      <a:pt x="1729" y="1549"/>
                    </a:lnTo>
                    <a:close/>
                    <a:moveTo>
                      <a:pt x="1700" y="1620"/>
                    </a:moveTo>
                    <a:lnTo>
                      <a:pt x="1714" y="1584"/>
                    </a:lnTo>
                    <a:lnTo>
                      <a:pt x="1698" y="1577"/>
                    </a:lnTo>
                    <a:lnTo>
                      <a:pt x="1684" y="1613"/>
                    </a:lnTo>
                    <a:lnTo>
                      <a:pt x="1700" y="1620"/>
                    </a:lnTo>
                    <a:close/>
                    <a:moveTo>
                      <a:pt x="1669" y="1688"/>
                    </a:moveTo>
                    <a:lnTo>
                      <a:pt x="1686" y="1655"/>
                    </a:lnTo>
                    <a:lnTo>
                      <a:pt x="1667" y="1646"/>
                    </a:lnTo>
                    <a:lnTo>
                      <a:pt x="1653" y="1681"/>
                    </a:lnTo>
                    <a:lnTo>
                      <a:pt x="1669" y="1688"/>
                    </a:lnTo>
                    <a:close/>
                    <a:moveTo>
                      <a:pt x="1641" y="1759"/>
                    </a:moveTo>
                    <a:lnTo>
                      <a:pt x="1655" y="1724"/>
                    </a:lnTo>
                    <a:lnTo>
                      <a:pt x="1639" y="1717"/>
                    </a:lnTo>
                    <a:lnTo>
                      <a:pt x="1625" y="1752"/>
                    </a:lnTo>
                    <a:lnTo>
                      <a:pt x="1641" y="1759"/>
                    </a:lnTo>
                    <a:close/>
                    <a:moveTo>
                      <a:pt x="1613" y="1828"/>
                    </a:moveTo>
                    <a:lnTo>
                      <a:pt x="1627" y="1792"/>
                    </a:lnTo>
                    <a:lnTo>
                      <a:pt x="1608" y="1785"/>
                    </a:lnTo>
                    <a:lnTo>
                      <a:pt x="1594" y="1821"/>
                    </a:lnTo>
                    <a:lnTo>
                      <a:pt x="1613" y="1828"/>
                    </a:lnTo>
                    <a:close/>
                    <a:moveTo>
                      <a:pt x="1582" y="1899"/>
                    </a:moveTo>
                    <a:lnTo>
                      <a:pt x="1596" y="1863"/>
                    </a:lnTo>
                    <a:lnTo>
                      <a:pt x="1580" y="1856"/>
                    </a:lnTo>
                    <a:lnTo>
                      <a:pt x="1565" y="1892"/>
                    </a:lnTo>
                    <a:lnTo>
                      <a:pt x="1582" y="1899"/>
                    </a:lnTo>
                    <a:close/>
                    <a:moveTo>
                      <a:pt x="1554" y="1967"/>
                    </a:moveTo>
                    <a:lnTo>
                      <a:pt x="1568" y="1932"/>
                    </a:lnTo>
                    <a:lnTo>
                      <a:pt x="1549" y="1925"/>
                    </a:lnTo>
                    <a:lnTo>
                      <a:pt x="1535" y="1960"/>
                    </a:lnTo>
                    <a:lnTo>
                      <a:pt x="1554" y="1967"/>
                    </a:lnTo>
                    <a:close/>
                    <a:moveTo>
                      <a:pt x="1495" y="1960"/>
                    </a:moveTo>
                    <a:lnTo>
                      <a:pt x="1521" y="1989"/>
                    </a:lnTo>
                    <a:lnTo>
                      <a:pt x="1532" y="1977"/>
                    </a:lnTo>
                    <a:lnTo>
                      <a:pt x="1506" y="1948"/>
                    </a:lnTo>
                    <a:lnTo>
                      <a:pt x="1495" y="1960"/>
                    </a:lnTo>
                    <a:close/>
                    <a:moveTo>
                      <a:pt x="1443" y="1906"/>
                    </a:moveTo>
                    <a:lnTo>
                      <a:pt x="1469" y="1934"/>
                    </a:lnTo>
                    <a:lnTo>
                      <a:pt x="1483" y="1920"/>
                    </a:lnTo>
                    <a:lnTo>
                      <a:pt x="1457" y="1892"/>
                    </a:lnTo>
                    <a:lnTo>
                      <a:pt x="1443" y="1906"/>
                    </a:lnTo>
                    <a:close/>
                    <a:moveTo>
                      <a:pt x="1390" y="1849"/>
                    </a:moveTo>
                    <a:lnTo>
                      <a:pt x="1417" y="1877"/>
                    </a:lnTo>
                    <a:lnTo>
                      <a:pt x="1431" y="1866"/>
                    </a:lnTo>
                    <a:lnTo>
                      <a:pt x="1405" y="1837"/>
                    </a:lnTo>
                    <a:lnTo>
                      <a:pt x="1390" y="1849"/>
                    </a:lnTo>
                    <a:close/>
                    <a:moveTo>
                      <a:pt x="1338" y="1795"/>
                    </a:moveTo>
                    <a:lnTo>
                      <a:pt x="1364" y="1823"/>
                    </a:lnTo>
                    <a:lnTo>
                      <a:pt x="1379" y="1809"/>
                    </a:lnTo>
                    <a:lnTo>
                      <a:pt x="1353" y="1781"/>
                    </a:lnTo>
                    <a:lnTo>
                      <a:pt x="1338" y="1795"/>
                    </a:lnTo>
                    <a:close/>
                    <a:moveTo>
                      <a:pt x="1286" y="1738"/>
                    </a:moveTo>
                    <a:lnTo>
                      <a:pt x="1312" y="1766"/>
                    </a:lnTo>
                    <a:lnTo>
                      <a:pt x="1327" y="1754"/>
                    </a:lnTo>
                    <a:lnTo>
                      <a:pt x="1301" y="1726"/>
                    </a:lnTo>
                    <a:lnTo>
                      <a:pt x="1286" y="1738"/>
                    </a:lnTo>
                    <a:close/>
                    <a:moveTo>
                      <a:pt x="1237" y="1684"/>
                    </a:moveTo>
                    <a:lnTo>
                      <a:pt x="1263" y="1712"/>
                    </a:lnTo>
                    <a:lnTo>
                      <a:pt x="1275" y="1698"/>
                    </a:lnTo>
                    <a:lnTo>
                      <a:pt x="1251" y="1672"/>
                    </a:lnTo>
                    <a:lnTo>
                      <a:pt x="1237" y="1684"/>
                    </a:lnTo>
                    <a:close/>
                    <a:moveTo>
                      <a:pt x="1185" y="1629"/>
                    </a:moveTo>
                    <a:lnTo>
                      <a:pt x="1211" y="1655"/>
                    </a:lnTo>
                    <a:lnTo>
                      <a:pt x="1225" y="1643"/>
                    </a:lnTo>
                    <a:lnTo>
                      <a:pt x="1199" y="1615"/>
                    </a:lnTo>
                    <a:lnTo>
                      <a:pt x="1185" y="1629"/>
                    </a:lnTo>
                    <a:close/>
                    <a:moveTo>
                      <a:pt x="1133" y="1572"/>
                    </a:moveTo>
                    <a:lnTo>
                      <a:pt x="1159" y="1601"/>
                    </a:lnTo>
                    <a:lnTo>
                      <a:pt x="1173" y="1587"/>
                    </a:lnTo>
                    <a:lnTo>
                      <a:pt x="1147" y="1561"/>
                    </a:lnTo>
                    <a:lnTo>
                      <a:pt x="1133" y="1572"/>
                    </a:lnTo>
                    <a:close/>
                    <a:moveTo>
                      <a:pt x="1081" y="1518"/>
                    </a:moveTo>
                    <a:lnTo>
                      <a:pt x="1107" y="1544"/>
                    </a:lnTo>
                    <a:lnTo>
                      <a:pt x="1121" y="1532"/>
                    </a:lnTo>
                    <a:lnTo>
                      <a:pt x="1095" y="1504"/>
                    </a:lnTo>
                    <a:lnTo>
                      <a:pt x="1081" y="1518"/>
                    </a:lnTo>
                    <a:close/>
                    <a:moveTo>
                      <a:pt x="1031" y="1461"/>
                    </a:moveTo>
                    <a:lnTo>
                      <a:pt x="1055" y="1490"/>
                    </a:lnTo>
                    <a:lnTo>
                      <a:pt x="1069" y="1478"/>
                    </a:lnTo>
                    <a:lnTo>
                      <a:pt x="1043" y="1450"/>
                    </a:lnTo>
                    <a:lnTo>
                      <a:pt x="1031" y="1461"/>
                    </a:lnTo>
                    <a:close/>
                    <a:moveTo>
                      <a:pt x="979" y="1407"/>
                    </a:moveTo>
                    <a:lnTo>
                      <a:pt x="1005" y="1435"/>
                    </a:lnTo>
                    <a:lnTo>
                      <a:pt x="1019" y="1421"/>
                    </a:lnTo>
                    <a:lnTo>
                      <a:pt x="993" y="1393"/>
                    </a:lnTo>
                    <a:lnTo>
                      <a:pt x="979" y="1407"/>
                    </a:lnTo>
                    <a:close/>
                    <a:moveTo>
                      <a:pt x="927" y="1350"/>
                    </a:moveTo>
                    <a:lnTo>
                      <a:pt x="953" y="1379"/>
                    </a:lnTo>
                    <a:lnTo>
                      <a:pt x="967" y="1367"/>
                    </a:lnTo>
                    <a:lnTo>
                      <a:pt x="941" y="1338"/>
                    </a:lnTo>
                    <a:lnTo>
                      <a:pt x="927" y="1350"/>
                    </a:lnTo>
                    <a:close/>
                    <a:moveTo>
                      <a:pt x="875" y="1296"/>
                    </a:moveTo>
                    <a:lnTo>
                      <a:pt x="901" y="1324"/>
                    </a:lnTo>
                    <a:lnTo>
                      <a:pt x="915" y="1310"/>
                    </a:lnTo>
                    <a:lnTo>
                      <a:pt x="889" y="1282"/>
                    </a:lnTo>
                    <a:lnTo>
                      <a:pt x="875" y="1296"/>
                    </a:lnTo>
                    <a:close/>
                    <a:moveTo>
                      <a:pt x="823" y="1241"/>
                    </a:moveTo>
                    <a:lnTo>
                      <a:pt x="849" y="1267"/>
                    </a:lnTo>
                    <a:lnTo>
                      <a:pt x="863" y="1256"/>
                    </a:lnTo>
                    <a:lnTo>
                      <a:pt x="837" y="1227"/>
                    </a:lnTo>
                    <a:lnTo>
                      <a:pt x="823" y="1241"/>
                    </a:lnTo>
                    <a:close/>
                    <a:moveTo>
                      <a:pt x="773" y="1185"/>
                    </a:moveTo>
                    <a:lnTo>
                      <a:pt x="799" y="1213"/>
                    </a:lnTo>
                    <a:lnTo>
                      <a:pt x="811" y="1199"/>
                    </a:lnTo>
                    <a:lnTo>
                      <a:pt x="788" y="1173"/>
                    </a:lnTo>
                    <a:lnTo>
                      <a:pt x="773" y="1185"/>
                    </a:lnTo>
                    <a:close/>
                    <a:moveTo>
                      <a:pt x="721" y="1130"/>
                    </a:moveTo>
                    <a:lnTo>
                      <a:pt x="747" y="1156"/>
                    </a:lnTo>
                    <a:lnTo>
                      <a:pt x="762" y="1145"/>
                    </a:lnTo>
                    <a:lnTo>
                      <a:pt x="736" y="1116"/>
                    </a:lnTo>
                    <a:lnTo>
                      <a:pt x="721" y="1130"/>
                    </a:lnTo>
                    <a:close/>
                    <a:moveTo>
                      <a:pt x="669" y="1074"/>
                    </a:moveTo>
                    <a:lnTo>
                      <a:pt x="695" y="1102"/>
                    </a:lnTo>
                    <a:lnTo>
                      <a:pt x="710" y="1088"/>
                    </a:lnTo>
                    <a:lnTo>
                      <a:pt x="684" y="1062"/>
                    </a:lnTo>
                    <a:lnTo>
                      <a:pt x="669" y="1074"/>
                    </a:lnTo>
                    <a:close/>
                    <a:moveTo>
                      <a:pt x="617" y="1019"/>
                    </a:moveTo>
                    <a:lnTo>
                      <a:pt x="643" y="1045"/>
                    </a:lnTo>
                    <a:lnTo>
                      <a:pt x="658" y="1033"/>
                    </a:lnTo>
                    <a:lnTo>
                      <a:pt x="632" y="1005"/>
                    </a:lnTo>
                    <a:lnTo>
                      <a:pt x="617" y="1019"/>
                    </a:lnTo>
                    <a:close/>
                    <a:moveTo>
                      <a:pt x="568" y="962"/>
                    </a:moveTo>
                    <a:lnTo>
                      <a:pt x="591" y="991"/>
                    </a:lnTo>
                    <a:lnTo>
                      <a:pt x="606" y="979"/>
                    </a:lnTo>
                    <a:lnTo>
                      <a:pt x="580" y="951"/>
                    </a:lnTo>
                    <a:lnTo>
                      <a:pt x="568" y="962"/>
                    </a:lnTo>
                    <a:close/>
                    <a:moveTo>
                      <a:pt x="516" y="908"/>
                    </a:moveTo>
                    <a:lnTo>
                      <a:pt x="542" y="936"/>
                    </a:lnTo>
                    <a:lnTo>
                      <a:pt x="553" y="922"/>
                    </a:lnTo>
                    <a:lnTo>
                      <a:pt x="530" y="894"/>
                    </a:lnTo>
                    <a:lnTo>
                      <a:pt x="516" y="908"/>
                    </a:lnTo>
                    <a:close/>
                    <a:moveTo>
                      <a:pt x="464" y="851"/>
                    </a:moveTo>
                    <a:lnTo>
                      <a:pt x="490" y="880"/>
                    </a:lnTo>
                    <a:lnTo>
                      <a:pt x="504" y="868"/>
                    </a:lnTo>
                    <a:lnTo>
                      <a:pt x="478" y="840"/>
                    </a:lnTo>
                    <a:lnTo>
                      <a:pt x="464" y="851"/>
                    </a:lnTo>
                    <a:close/>
                    <a:moveTo>
                      <a:pt x="412" y="797"/>
                    </a:moveTo>
                    <a:lnTo>
                      <a:pt x="438" y="825"/>
                    </a:lnTo>
                    <a:lnTo>
                      <a:pt x="452" y="811"/>
                    </a:lnTo>
                    <a:lnTo>
                      <a:pt x="426" y="785"/>
                    </a:lnTo>
                    <a:lnTo>
                      <a:pt x="412" y="797"/>
                    </a:lnTo>
                    <a:close/>
                    <a:moveTo>
                      <a:pt x="360" y="743"/>
                    </a:moveTo>
                    <a:lnTo>
                      <a:pt x="386" y="769"/>
                    </a:lnTo>
                    <a:lnTo>
                      <a:pt x="400" y="757"/>
                    </a:lnTo>
                    <a:lnTo>
                      <a:pt x="374" y="728"/>
                    </a:lnTo>
                    <a:lnTo>
                      <a:pt x="360" y="743"/>
                    </a:lnTo>
                    <a:close/>
                    <a:moveTo>
                      <a:pt x="310" y="686"/>
                    </a:moveTo>
                    <a:lnTo>
                      <a:pt x="334" y="714"/>
                    </a:lnTo>
                    <a:lnTo>
                      <a:pt x="348" y="700"/>
                    </a:lnTo>
                    <a:lnTo>
                      <a:pt x="322" y="674"/>
                    </a:lnTo>
                    <a:lnTo>
                      <a:pt x="310" y="686"/>
                    </a:lnTo>
                    <a:close/>
                    <a:moveTo>
                      <a:pt x="258" y="631"/>
                    </a:moveTo>
                    <a:lnTo>
                      <a:pt x="284" y="657"/>
                    </a:lnTo>
                    <a:lnTo>
                      <a:pt x="298" y="646"/>
                    </a:lnTo>
                    <a:lnTo>
                      <a:pt x="272" y="617"/>
                    </a:lnTo>
                    <a:lnTo>
                      <a:pt x="258" y="631"/>
                    </a:lnTo>
                    <a:close/>
                    <a:moveTo>
                      <a:pt x="206" y="575"/>
                    </a:moveTo>
                    <a:lnTo>
                      <a:pt x="232" y="603"/>
                    </a:lnTo>
                    <a:lnTo>
                      <a:pt x="246" y="589"/>
                    </a:lnTo>
                    <a:lnTo>
                      <a:pt x="220" y="563"/>
                    </a:lnTo>
                    <a:lnTo>
                      <a:pt x="206" y="575"/>
                    </a:lnTo>
                    <a:close/>
                    <a:moveTo>
                      <a:pt x="154" y="520"/>
                    </a:moveTo>
                    <a:lnTo>
                      <a:pt x="180" y="546"/>
                    </a:lnTo>
                    <a:lnTo>
                      <a:pt x="194" y="535"/>
                    </a:lnTo>
                    <a:lnTo>
                      <a:pt x="168" y="506"/>
                    </a:lnTo>
                    <a:lnTo>
                      <a:pt x="154" y="520"/>
                    </a:lnTo>
                    <a:close/>
                    <a:moveTo>
                      <a:pt x="102" y="464"/>
                    </a:moveTo>
                    <a:lnTo>
                      <a:pt x="128" y="492"/>
                    </a:lnTo>
                    <a:lnTo>
                      <a:pt x="142" y="480"/>
                    </a:lnTo>
                    <a:lnTo>
                      <a:pt x="116" y="452"/>
                    </a:lnTo>
                    <a:lnTo>
                      <a:pt x="102" y="464"/>
                    </a:lnTo>
                    <a:close/>
                    <a:moveTo>
                      <a:pt x="52" y="409"/>
                    </a:moveTo>
                    <a:lnTo>
                      <a:pt x="78" y="438"/>
                    </a:lnTo>
                    <a:lnTo>
                      <a:pt x="90" y="423"/>
                    </a:lnTo>
                    <a:lnTo>
                      <a:pt x="66" y="395"/>
                    </a:lnTo>
                    <a:lnTo>
                      <a:pt x="52" y="409"/>
                    </a:lnTo>
                    <a:close/>
                    <a:moveTo>
                      <a:pt x="0" y="352"/>
                    </a:moveTo>
                    <a:lnTo>
                      <a:pt x="26" y="381"/>
                    </a:lnTo>
                    <a:lnTo>
                      <a:pt x="40" y="369"/>
                    </a:lnTo>
                    <a:lnTo>
                      <a:pt x="14" y="341"/>
                    </a:lnTo>
                    <a:lnTo>
                      <a:pt x="0" y="35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22"/>
              <p:cNvSpPr>
                <a:spLocks noEditPoints="1"/>
              </p:cNvSpPr>
              <p:nvPr/>
            </p:nvSpPr>
            <p:spPr bwMode="auto">
              <a:xfrm>
                <a:off x="3407407" y="828031"/>
                <a:ext cx="4292136" cy="5219244"/>
              </a:xfrm>
              <a:custGeom>
                <a:avLst/>
                <a:gdLst>
                  <a:gd name="T0" fmla="*/ 1533262 w 5162"/>
                  <a:gd name="T1" fmla="*/ 4723678 h 6277"/>
                  <a:gd name="T2" fmla="*/ 1716189 w 5162"/>
                  <a:gd name="T3" fmla="*/ 4772735 h 6277"/>
                  <a:gd name="T4" fmla="*/ 1897453 w 5162"/>
                  <a:gd name="T5" fmla="*/ 4821793 h 6277"/>
                  <a:gd name="T6" fmla="*/ 2080381 w 5162"/>
                  <a:gd name="T7" fmla="*/ 4873345 h 6277"/>
                  <a:gd name="T8" fmla="*/ 2263308 w 5162"/>
                  <a:gd name="T9" fmla="*/ 4922403 h 6277"/>
                  <a:gd name="T10" fmla="*/ 2443740 w 5162"/>
                  <a:gd name="T11" fmla="*/ 4971461 h 6277"/>
                  <a:gd name="T12" fmla="*/ 2626667 w 5162"/>
                  <a:gd name="T13" fmla="*/ 5022182 h 6277"/>
                  <a:gd name="T14" fmla="*/ 2809595 w 5162"/>
                  <a:gd name="T15" fmla="*/ 5071239 h 6277"/>
                  <a:gd name="T16" fmla="*/ 2990027 w 5162"/>
                  <a:gd name="T17" fmla="*/ 5121129 h 6277"/>
                  <a:gd name="T18" fmla="*/ 3172954 w 5162"/>
                  <a:gd name="T19" fmla="*/ 5170186 h 6277"/>
                  <a:gd name="T20" fmla="*/ 3271901 w 5162"/>
                  <a:gd name="T21" fmla="*/ 5199288 h 6277"/>
                  <a:gd name="T22" fmla="*/ 3247788 w 5162"/>
                  <a:gd name="T23" fmla="*/ 5010541 h 6277"/>
                  <a:gd name="T24" fmla="*/ 3222012 w 5162"/>
                  <a:gd name="T25" fmla="*/ 4824288 h 6277"/>
                  <a:gd name="T26" fmla="*/ 3197068 w 5162"/>
                  <a:gd name="T27" fmla="*/ 4637203 h 6277"/>
                  <a:gd name="T28" fmla="*/ 3171291 w 5162"/>
                  <a:gd name="T29" fmla="*/ 4450119 h 6277"/>
                  <a:gd name="T30" fmla="*/ 3145515 w 5162"/>
                  <a:gd name="T31" fmla="*/ 4263865 h 6277"/>
                  <a:gd name="T32" fmla="*/ 3119739 w 5162"/>
                  <a:gd name="T33" fmla="*/ 4076781 h 6277"/>
                  <a:gd name="T34" fmla="*/ 3094795 w 5162"/>
                  <a:gd name="T35" fmla="*/ 3890528 h 6277"/>
                  <a:gd name="T36" fmla="*/ 3070682 w 5162"/>
                  <a:gd name="T37" fmla="*/ 3703443 h 6277"/>
                  <a:gd name="T38" fmla="*/ 3126391 w 5162"/>
                  <a:gd name="T39" fmla="*/ 3530494 h 6277"/>
                  <a:gd name="T40" fmla="*/ 3240305 w 5162"/>
                  <a:gd name="T41" fmla="*/ 3379163 h 6277"/>
                  <a:gd name="T42" fmla="*/ 3354219 w 5162"/>
                  <a:gd name="T43" fmla="*/ 3229496 h 6277"/>
                  <a:gd name="T44" fmla="*/ 3466469 w 5162"/>
                  <a:gd name="T45" fmla="*/ 3078165 h 6277"/>
                  <a:gd name="T46" fmla="*/ 3580383 w 5162"/>
                  <a:gd name="T47" fmla="*/ 2928497 h 6277"/>
                  <a:gd name="T48" fmla="*/ 3694297 w 5162"/>
                  <a:gd name="T49" fmla="*/ 2777167 h 6277"/>
                  <a:gd name="T50" fmla="*/ 3808211 w 5162"/>
                  <a:gd name="T51" fmla="*/ 2628330 h 6277"/>
                  <a:gd name="T52" fmla="*/ 3922124 w 5162"/>
                  <a:gd name="T53" fmla="*/ 2477000 h 6277"/>
                  <a:gd name="T54" fmla="*/ 4036038 w 5162"/>
                  <a:gd name="T55" fmla="*/ 2325669 h 6277"/>
                  <a:gd name="T56" fmla="*/ 4149952 w 5162"/>
                  <a:gd name="T57" fmla="*/ 2176002 h 6277"/>
                  <a:gd name="T58" fmla="*/ 4264697 w 5162"/>
                  <a:gd name="T59" fmla="*/ 2024671 h 6277"/>
                  <a:gd name="T60" fmla="*/ 4213145 w 5162"/>
                  <a:gd name="T61" fmla="*/ 1863362 h 6277"/>
                  <a:gd name="T62" fmla="*/ 4136648 w 5162"/>
                  <a:gd name="T63" fmla="*/ 1690413 h 6277"/>
                  <a:gd name="T64" fmla="*/ 4060151 w 5162"/>
                  <a:gd name="T65" fmla="*/ 1519127 h 6277"/>
                  <a:gd name="T66" fmla="*/ 3982823 w 5162"/>
                  <a:gd name="T67" fmla="*/ 1346177 h 6277"/>
                  <a:gd name="T68" fmla="*/ 3906326 w 5162"/>
                  <a:gd name="T69" fmla="*/ 1173228 h 6277"/>
                  <a:gd name="T70" fmla="*/ 3829829 w 5162"/>
                  <a:gd name="T71" fmla="*/ 1001942 h 6277"/>
                  <a:gd name="T72" fmla="*/ 3753332 w 5162"/>
                  <a:gd name="T73" fmla="*/ 828993 h 6277"/>
                  <a:gd name="T74" fmla="*/ 3676836 w 5162"/>
                  <a:gd name="T75" fmla="*/ 656043 h 6277"/>
                  <a:gd name="T76" fmla="*/ 3599507 w 5162"/>
                  <a:gd name="T77" fmla="*/ 483094 h 6277"/>
                  <a:gd name="T78" fmla="*/ 3542966 w 5162"/>
                  <a:gd name="T79" fmla="*/ 318460 h 6277"/>
                  <a:gd name="T80" fmla="*/ 3364196 w 5162"/>
                  <a:gd name="T81" fmla="*/ 300167 h 6277"/>
                  <a:gd name="T82" fmla="*/ 3175449 w 5162"/>
                  <a:gd name="T83" fmla="*/ 281043 h 6277"/>
                  <a:gd name="T84" fmla="*/ 2988364 w 5162"/>
                  <a:gd name="T85" fmla="*/ 261087 h 6277"/>
                  <a:gd name="T86" fmla="*/ 2799617 w 5162"/>
                  <a:gd name="T87" fmla="*/ 243626 h 6277"/>
                  <a:gd name="T88" fmla="*/ 2612532 w 5162"/>
                  <a:gd name="T89" fmla="*/ 223670 h 6277"/>
                  <a:gd name="T90" fmla="*/ 2423785 w 5162"/>
                  <a:gd name="T91" fmla="*/ 206209 h 6277"/>
                  <a:gd name="T92" fmla="*/ 2237532 w 5162"/>
                  <a:gd name="T93" fmla="*/ 186253 h 6277"/>
                  <a:gd name="T94" fmla="*/ 2048784 w 5162"/>
                  <a:gd name="T95" fmla="*/ 167129 h 6277"/>
                  <a:gd name="T96" fmla="*/ 1861699 w 5162"/>
                  <a:gd name="T97" fmla="*/ 148836 h 6277"/>
                  <a:gd name="T98" fmla="*/ 1672952 w 5162"/>
                  <a:gd name="T99" fmla="*/ 129712 h 6277"/>
                  <a:gd name="T100" fmla="*/ 1484204 w 5162"/>
                  <a:gd name="T101" fmla="*/ 111419 h 6277"/>
                  <a:gd name="T102" fmla="*/ 1297951 w 5162"/>
                  <a:gd name="T103" fmla="*/ 92295 h 6277"/>
                  <a:gd name="T104" fmla="*/ 1109204 w 5162"/>
                  <a:gd name="T105" fmla="*/ 72339 h 6277"/>
                  <a:gd name="T106" fmla="*/ 922119 w 5162"/>
                  <a:gd name="T107" fmla="*/ 54878 h 6277"/>
                  <a:gd name="T108" fmla="*/ 733372 w 5162"/>
                  <a:gd name="T109" fmla="*/ 34922 h 6277"/>
                  <a:gd name="T110" fmla="*/ 546287 w 5162"/>
                  <a:gd name="T111" fmla="*/ 15798 h 6277"/>
                  <a:gd name="T112" fmla="*/ 361697 w 5162"/>
                  <a:gd name="T113" fmla="*/ 21619 h 6277"/>
                  <a:gd name="T114" fmla="*/ 302661 w 5162"/>
                  <a:gd name="T115" fmla="*/ 200388 h 6277"/>
                  <a:gd name="T116" fmla="*/ 243626 w 5162"/>
                  <a:gd name="T117" fmla="*/ 380821 h 6277"/>
                  <a:gd name="T118" fmla="*/ 184590 w 5162"/>
                  <a:gd name="T119" fmla="*/ 560422 h 6277"/>
                  <a:gd name="T120" fmla="*/ 128049 w 5162"/>
                  <a:gd name="T121" fmla="*/ 739192 h 6277"/>
                  <a:gd name="T122" fmla="*/ 69013 w 5162"/>
                  <a:gd name="T123" fmla="*/ 917962 h 6277"/>
                  <a:gd name="T124" fmla="*/ 9978 w 5162"/>
                  <a:gd name="T125" fmla="*/ 1096731 h 627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162" h="6277">
                    <a:moveTo>
                      <a:pt x="1698" y="5641"/>
                    </a:moveTo>
                    <a:lnTo>
                      <a:pt x="1662" y="5631"/>
                    </a:lnTo>
                    <a:lnTo>
                      <a:pt x="1658" y="5650"/>
                    </a:lnTo>
                    <a:lnTo>
                      <a:pt x="1693" y="5660"/>
                    </a:lnTo>
                    <a:lnTo>
                      <a:pt x="1698" y="5641"/>
                    </a:lnTo>
                    <a:close/>
                    <a:moveTo>
                      <a:pt x="1771" y="5662"/>
                    </a:moveTo>
                    <a:lnTo>
                      <a:pt x="1736" y="5650"/>
                    </a:lnTo>
                    <a:lnTo>
                      <a:pt x="1731" y="5669"/>
                    </a:lnTo>
                    <a:lnTo>
                      <a:pt x="1766" y="5679"/>
                    </a:lnTo>
                    <a:lnTo>
                      <a:pt x="1771" y="5662"/>
                    </a:lnTo>
                    <a:close/>
                    <a:moveTo>
                      <a:pt x="1844" y="5681"/>
                    </a:moveTo>
                    <a:lnTo>
                      <a:pt x="1809" y="5672"/>
                    </a:lnTo>
                    <a:lnTo>
                      <a:pt x="1804" y="5688"/>
                    </a:lnTo>
                    <a:lnTo>
                      <a:pt x="1840" y="5700"/>
                    </a:lnTo>
                    <a:lnTo>
                      <a:pt x="1844" y="5681"/>
                    </a:lnTo>
                    <a:close/>
                    <a:moveTo>
                      <a:pt x="1918" y="5700"/>
                    </a:moveTo>
                    <a:lnTo>
                      <a:pt x="1882" y="5690"/>
                    </a:lnTo>
                    <a:lnTo>
                      <a:pt x="1878" y="5709"/>
                    </a:lnTo>
                    <a:lnTo>
                      <a:pt x="1913" y="5719"/>
                    </a:lnTo>
                    <a:lnTo>
                      <a:pt x="1918" y="5700"/>
                    </a:lnTo>
                    <a:close/>
                    <a:moveTo>
                      <a:pt x="1991" y="5721"/>
                    </a:moveTo>
                    <a:lnTo>
                      <a:pt x="1956" y="5712"/>
                    </a:lnTo>
                    <a:lnTo>
                      <a:pt x="1948" y="5728"/>
                    </a:lnTo>
                    <a:lnTo>
                      <a:pt x="1986" y="5740"/>
                    </a:lnTo>
                    <a:lnTo>
                      <a:pt x="1991" y="5721"/>
                    </a:lnTo>
                    <a:close/>
                    <a:moveTo>
                      <a:pt x="2064" y="5740"/>
                    </a:moveTo>
                    <a:lnTo>
                      <a:pt x="2026" y="5731"/>
                    </a:lnTo>
                    <a:lnTo>
                      <a:pt x="2022" y="5750"/>
                    </a:lnTo>
                    <a:lnTo>
                      <a:pt x="2060" y="5759"/>
                    </a:lnTo>
                    <a:lnTo>
                      <a:pt x="2064" y="5740"/>
                    </a:lnTo>
                    <a:close/>
                    <a:moveTo>
                      <a:pt x="2138" y="5761"/>
                    </a:moveTo>
                    <a:lnTo>
                      <a:pt x="2100" y="5750"/>
                    </a:lnTo>
                    <a:lnTo>
                      <a:pt x="2095" y="5768"/>
                    </a:lnTo>
                    <a:lnTo>
                      <a:pt x="2133" y="5778"/>
                    </a:lnTo>
                    <a:lnTo>
                      <a:pt x="2138" y="5761"/>
                    </a:lnTo>
                    <a:close/>
                    <a:moveTo>
                      <a:pt x="2211" y="5780"/>
                    </a:moveTo>
                    <a:lnTo>
                      <a:pt x="2173" y="5771"/>
                    </a:lnTo>
                    <a:lnTo>
                      <a:pt x="2168" y="5790"/>
                    </a:lnTo>
                    <a:lnTo>
                      <a:pt x="2204" y="5799"/>
                    </a:lnTo>
                    <a:lnTo>
                      <a:pt x="2211" y="5780"/>
                    </a:lnTo>
                    <a:close/>
                    <a:moveTo>
                      <a:pt x="2282" y="5799"/>
                    </a:moveTo>
                    <a:lnTo>
                      <a:pt x="2246" y="5790"/>
                    </a:lnTo>
                    <a:lnTo>
                      <a:pt x="2242" y="5809"/>
                    </a:lnTo>
                    <a:lnTo>
                      <a:pt x="2277" y="5818"/>
                    </a:lnTo>
                    <a:lnTo>
                      <a:pt x="2282" y="5799"/>
                    </a:lnTo>
                    <a:close/>
                    <a:moveTo>
                      <a:pt x="2355" y="5820"/>
                    </a:moveTo>
                    <a:lnTo>
                      <a:pt x="2320" y="5811"/>
                    </a:lnTo>
                    <a:lnTo>
                      <a:pt x="2315" y="5828"/>
                    </a:lnTo>
                    <a:lnTo>
                      <a:pt x="2350" y="5839"/>
                    </a:lnTo>
                    <a:lnTo>
                      <a:pt x="2355" y="5820"/>
                    </a:lnTo>
                    <a:close/>
                    <a:moveTo>
                      <a:pt x="2428" y="5839"/>
                    </a:moveTo>
                    <a:lnTo>
                      <a:pt x="2393" y="5830"/>
                    </a:lnTo>
                    <a:lnTo>
                      <a:pt x="2388" y="5849"/>
                    </a:lnTo>
                    <a:lnTo>
                      <a:pt x="2424" y="5858"/>
                    </a:lnTo>
                    <a:lnTo>
                      <a:pt x="2428" y="5839"/>
                    </a:lnTo>
                    <a:close/>
                    <a:moveTo>
                      <a:pt x="2502" y="5861"/>
                    </a:moveTo>
                    <a:lnTo>
                      <a:pt x="2466" y="5851"/>
                    </a:lnTo>
                    <a:lnTo>
                      <a:pt x="2462" y="5868"/>
                    </a:lnTo>
                    <a:lnTo>
                      <a:pt x="2497" y="5877"/>
                    </a:lnTo>
                    <a:lnTo>
                      <a:pt x="2502" y="5861"/>
                    </a:lnTo>
                    <a:close/>
                    <a:moveTo>
                      <a:pt x="2575" y="5880"/>
                    </a:moveTo>
                    <a:lnTo>
                      <a:pt x="2537" y="5870"/>
                    </a:lnTo>
                    <a:lnTo>
                      <a:pt x="2532" y="5889"/>
                    </a:lnTo>
                    <a:lnTo>
                      <a:pt x="2570" y="5899"/>
                    </a:lnTo>
                    <a:lnTo>
                      <a:pt x="2575" y="5880"/>
                    </a:lnTo>
                    <a:close/>
                    <a:moveTo>
                      <a:pt x="2648" y="5901"/>
                    </a:moveTo>
                    <a:lnTo>
                      <a:pt x="2610" y="5889"/>
                    </a:lnTo>
                    <a:lnTo>
                      <a:pt x="2606" y="5908"/>
                    </a:lnTo>
                    <a:lnTo>
                      <a:pt x="2644" y="5917"/>
                    </a:lnTo>
                    <a:lnTo>
                      <a:pt x="2648" y="5901"/>
                    </a:lnTo>
                    <a:close/>
                    <a:moveTo>
                      <a:pt x="2722" y="5920"/>
                    </a:moveTo>
                    <a:lnTo>
                      <a:pt x="2684" y="5910"/>
                    </a:lnTo>
                    <a:lnTo>
                      <a:pt x="2679" y="5929"/>
                    </a:lnTo>
                    <a:lnTo>
                      <a:pt x="2717" y="5939"/>
                    </a:lnTo>
                    <a:lnTo>
                      <a:pt x="2722" y="5920"/>
                    </a:lnTo>
                    <a:close/>
                    <a:moveTo>
                      <a:pt x="2795" y="5939"/>
                    </a:moveTo>
                    <a:lnTo>
                      <a:pt x="2757" y="5929"/>
                    </a:lnTo>
                    <a:lnTo>
                      <a:pt x="2752" y="5948"/>
                    </a:lnTo>
                    <a:lnTo>
                      <a:pt x="2788" y="5958"/>
                    </a:lnTo>
                    <a:lnTo>
                      <a:pt x="2795" y="5939"/>
                    </a:lnTo>
                    <a:close/>
                    <a:moveTo>
                      <a:pt x="2866" y="5960"/>
                    </a:moveTo>
                    <a:lnTo>
                      <a:pt x="2830" y="5951"/>
                    </a:lnTo>
                    <a:lnTo>
                      <a:pt x="2826" y="5967"/>
                    </a:lnTo>
                    <a:lnTo>
                      <a:pt x="2861" y="5979"/>
                    </a:lnTo>
                    <a:lnTo>
                      <a:pt x="2866" y="5960"/>
                    </a:lnTo>
                    <a:close/>
                    <a:moveTo>
                      <a:pt x="2939" y="5979"/>
                    </a:moveTo>
                    <a:lnTo>
                      <a:pt x="2904" y="5969"/>
                    </a:lnTo>
                    <a:lnTo>
                      <a:pt x="2899" y="5988"/>
                    </a:lnTo>
                    <a:lnTo>
                      <a:pt x="2934" y="5998"/>
                    </a:lnTo>
                    <a:lnTo>
                      <a:pt x="2939" y="5979"/>
                    </a:lnTo>
                    <a:close/>
                    <a:moveTo>
                      <a:pt x="3012" y="6000"/>
                    </a:moveTo>
                    <a:lnTo>
                      <a:pt x="2977" y="5988"/>
                    </a:lnTo>
                    <a:lnTo>
                      <a:pt x="2972" y="6007"/>
                    </a:lnTo>
                    <a:lnTo>
                      <a:pt x="3008" y="6017"/>
                    </a:lnTo>
                    <a:lnTo>
                      <a:pt x="3012" y="6000"/>
                    </a:lnTo>
                    <a:close/>
                    <a:moveTo>
                      <a:pt x="3086" y="6019"/>
                    </a:moveTo>
                    <a:lnTo>
                      <a:pt x="3050" y="6010"/>
                    </a:lnTo>
                    <a:lnTo>
                      <a:pt x="3043" y="6029"/>
                    </a:lnTo>
                    <a:lnTo>
                      <a:pt x="3081" y="6038"/>
                    </a:lnTo>
                    <a:lnTo>
                      <a:pt x="3086" y="6019"/>
                    </a:lnTo>
                    <a:close/>
                    <a:moveTo>
                      <a:pt x="3159" y="6040"/>
                    </a:moveTo>
                    <a:lnTo>
                      <a:pt x="3121" y="6029"/>
                    </a:lnTo>
                    <a:lnTo>
                      <a:pt x="3116" y="6047"/>
                    </a:lnTo>
                    <a:lnTo>
                      <a:pt x="3154" y="6057"/>
                    </a:lnTo>
                    <a:lnTo>
                      <a:pt x="3159" y="6040"/>
                    </a:lnTo>
                    <a:close/>
                    <a:moveTo>
                      <a:pt x="3232" y="6059"/>
                    </a:moveTo>
                    <a:lnTo>
                      <a:pt x="3194" y="6050"/>
                    </a:lnTo>
                    <a:lnTo>
                      <a:pt x="3190" y="6066"/>
                    </a:lnTo>
                    <a:lnTo>
                      <a:pt x="3228" y="6078"/>
                    </a:lnTo>
                    <a:lnTo>
                      <a:pt x="3232" y="6059"/>
                    </a:lnTo>
                    <a:close/>
                    <a:moveTo>
                      <a:pt x="3306" y="6078"/>
                    </a:moveTo>
                    <a:lnTo>
                      <a:pt x="3268" y="6069"/>
                    </a:lnTo>
                    <a:lnTo>
                      <a:pt x="3263" y="6088"/>
                    </a:lnTo>
                    <a:lnTo>
                      <a:pt x="3301" y="6097"/>
                    </a:lnTo>
                    <a:lnTo>
                      <a:pt x="3306" y="6078"/>
                    </a:lnTo>
                    <a:close/>
                    <a:moveTo>
                      <a:pt x="3379" y="6099"/>
                    </a:moveTo>
                    <a:lnTo>
                      <a:pt x="3341" y="6090"/>
                    </a:lnTo>
                    <a:lnTo>
                      <a:pt x="3336" y="6107"/>
                    </a:lnTo>
                    <a:lnTo>
                      <a:pt x="3372" y="6116"/>
                    </a:lnTo>
                    <a:lnTo>
                      <a:pt x="3379" y="6099"/>
                    </a:lnTo>
                    <a:close/>
                    <a:moveTo>
                      <a:pt x="3450" y="6118"/>
                    </a:moveTo>
                    <a:lnTo>
                      <a:pt x="3414" y="6109"/>
                    </a:lnTo>
                    <a:lnTo>
                      <a:pt x="3410" y="6128"/>
                    </a:lnTo>
                    <a:lnTo>
                      <a:pt x="3445" y="6137"/>
                    </a:lnTo>
                    <a:lnTo>
                      <a:pt x="3450" y="6118"/>
                    </a:lnTo>
                    <a:close/>
                    <a:moveTo>
                      <a:pt x="3523" y="6140"/>
                    </a:moveTo>
                    <a:lnTo>
                      <a:pt x="3488" y="6128"/>
                    </a:lnTo>
                    <a:lnTo>
                      <a:pt x="3483" y="6147"/>
                    </a:lnTo>
                    <a:lnTo>
                      <a:pt x="3518" y="6156"/>
                    </a:lnTo>
                    <a:lnTo>
                      <a:pt x="3523" y="6140"/>
                    </a:lnTo>
                    <a:close/>
                    <a:moveTo>
                      <a:pt x="3596" y="6159"/>
                    </a:moveTo>
                    <a:lnTo>
                      <a:pt x="3561" y="6149"/>
                    </a:lnTo>
                    <a:lnTo>
                      <a:pt x="3556" y="6168"/>
                    </a:lnTo>
                    <a:lnTo>
                      <a:pt x="3592" y="6177"/>
                    </a:lnTo>
                    <a:lnTo>
                      <a:pt x="3596" y="6159"/>
                    </a:lnTo>
                    <a:close/>
                    <a:moveTo>
                      <a:pt x="3670" y="6177"/>
                    </a:moveTo>
                    <a:lnTo>
                      <a:pt x="3634" y="6168"/>
                    </a:lnTo>
                    <a:lnTo>
                      <a:pt x="3627" y="6187"/>
                    </a:lnTo>
                    <a:lnTo>
                      <a:pt x="3665" y="6196"/>
                    </a:lnTo>
                    <a:lnTo>
                      <a:pt x="3670" y="6177"/>
                    </a:lnTo>
                    <a:close/>
                    <a:moveTo>
                      <a:pt x="3743" y="6199"/>
                    </a:moveTo>
                    <a:lnTo>
                      <a:pt x="3705" y="6189"/>
                    </a:lnTo>
                    <a:lnTo>
                      <a:pt x="3700" y="6206"/>
                    </a:lnTo>
                    <a:lnTo>
                      <a:pt x="3738" y="6218"/>
                    </a:lnTo>
                    <a:lnTo>
                      <a:pt x="3743" y="6199"/>
                    </a:lnTo>
                    <a:close/>
                    <a:moveTo>
                      <a:pt x="3816" y="6218"/>
                    </a:moveTo>
                    <a:lnTo>
                      <a:pt x="3778" y="6208"/>
                    </a:lnTo>
                    <a:lnTo>
                      <a:pt x="3774" y="6227"/>
                    </a:lnTo>
                    <a:lnTo>
                      <a:pt x="3812" y="6237"/>
                    </a:lnTo>
                    <a:lnTo>
                      <a:pt x="3816" y="6218"/>
                    </a:lnTo>
                    <a:close/>
                    <a:moveTo>
                      <a:pt x="3890" y="6239"/>
                    </a:moveTo>
                    <a:lnTo>
                      <a:pt x="3852" y="6227"/>
                    </a:lnTo>
                    <a:lnTo>
                      <a:pt x="3847" y="6246"/>
                    </a:lnTo>
                    <a:lnTo>
                      <a:pt x="3885" y="6256"/>
                    </a:lnTo>
                    <a:lnTo>
                      <a:pt x="3890" y="6239"/>
                    </a:lnTo>
                    <a:close/>
                    <a:moveTo>
                      <a:pt x="3935" y="6253"/>
                    </a:moveTo>
                    <a:lnTo>
                      <a:pt x="3937" y="6265"/>
                    </a:lnTo>
                    <a:lnTo>
                      <a:pt x="3946" y="6265"/>
                    </a:lnTo>
                    <a:lnTo>
                      <a:pt x="3949" y="6256"/>
                    </a:lnTo>
                    <a:lnTo>
                      <a:pt x="3925" y="6248"/>
                    </a:lnTo>
                    <a:lnTo>
                      <a:pt x="3920" y="6267"/>
                    </a:lnTo>
                    <a:lnTo>
                      <a:pt x="3958" y="6277"/>
                    </a:lnTo>
                    <a:lnTo>
                      <a:pt x="3953" y="6251"/>
                    </a:lnTo>
                    <a:lnTo>
                      <a:pt x="3935" y="6253"/>
                    </a:lnTo>
                    <a:close/>
                    <a:moveTo>
                      <a:pt x="3925" y="6177"/>
                    </a:moveTo>
                    <a:lnTo>
                      <a:pt x="3930" y="6215"/>
                    </a:lnTo>
                    <a:lnTo>
                      <a:pt x="3949" y="6213"/>
                    </a:lnTo>
                    <a:lnTo>
                      <a:pt x="3944" y="6175"/>
                    </a:lnTo>
                    <a:lnTo>
                      <a:pt x="3925" y="6177"/>
                    </a:lnTo>
                    <a:close/>
                    <a:moveTo>
                      <a:pt x="3916" y="6102"/>
                    </a:moveTo>
                    <a:lnTo>
                      <a:pt x="3920" y="6140"/>
                    </a:lnTo>
                    <a:lnTo>
                      <a:pt x="3939" y="6137"/>
                    </a:lnTo>
                    <a:lnTo>
                      <a:pt x="3935" y="6099"/>
                    </a:lnTo>
                    <a:lnTo>
                      <a:pt x="3916" y="6102"/>
                    </a:lnTo>
                    <a:close/>
                    <a:moveTo>
                      <a:pt x="3906" y="6026"/>
                    </a:moveTo>
                    <a:lnTo>
                      <a:pt x="3911" y="6064"/>
                    </a:lnTo>
                    <a:lnTo>
                      <a:pt x="3930" y="6062"/>
                    </a:lnTo>
                    <a:lnTo>
                      <a:pt x="3923" y="6024"/>
                    </a:lnTo>
                    <a:lnTo>
                      <a:pt x="3906" y="6026"/>
                    </a:lnTo>
                    <a:close/>
                    <a:moveTo>
                      <a:pt x="3894" y="5953"/>
                    </a:moveTo>
                    <a:lnTo>
                      <a:pt x="3899" y="5991"/>
                    </a:lnTo>
                    <a:lnTo>
                      <a:pt x="3918" y="5988"/>
                    </a:lnTo>
                    <a:lnTo>
                      <a:pt x="3913" y="5951"/>
                    </a:lnTo>
                    <a:lnTo>
                      <a:pt x="3894" y="5953"/>
                    </a:lnTo>
                    <a:close/>
                    <a:moveTo>
                      <a:pt x="3885" y="5877"/>
                    </a:moveTo>
                    <a:lnTo>
                      <a:pt x="3890" y="5915"/>
                    </a:lnTo>
                    <a:lnTo>
                      <a:pt x="3909" y="5913"/>
                    </a:lnTo>
                    <a:lnTo>
                      <a:pt x="3904" y="5875"/>
                    </a:lnTo>
                    <a:lnTo>
                      <a:pt x="3885" y="5877"/>
                    </a:lnTo>
                    <a:close/>
                    <a:moveTo>
                      <a:pt x="3875" y="5802"/>
                    </a:moveTo>
                    <a:lnTo>
                      <a:pt x="3880" y="5839"/>
                    </a:lnTo>
                    <a:lnTo>
                      <a:pt x="3899" y="5837"/>
                    </a:lnTo>
                    <a:lnTo>
                      <a:pt x="3894" y="5799"/>
                    </a:lnTo>
                    <a:lnTo>
                      <a:pt x="3875" y="5802"/>
                    </a:lnTo>
                    <a:close/>
                    <a:moveTo>
                      <a:pt x="3864" y="5728"/>
                    </a:moveTo>
                    <a:lnTo>
                      <a:pt x="3871" y="5764"/>
                    </a:lnTo>
                    <a:lnTo>
                      <a:pt x="3887" y="5761"/>
                    </a:lnTo>
                    <a:lnTo>
                      <a:pt x="3883" y="5726"/>
                    </a:lnTo>
                    <a:lnTo>
                      <a:pt x="3864" y="5728"/>
                    </a:lnTo>
                    <a:close/>
                    <a:moveTo>
                      <a:pt x="3854" y="5653"/>
                    </a:moveTo>
                    <a:lnTo>
                      <a:pt x="3859" y="5690"/>
                    </a:lnTo>
                    <a:lnTo>
                      <a:pt x="3878" y="5688"/>
                    </a:lnTo>
                    <a:lnTo>
                      <a:pt x="3873" y="5650"/>
                    </a:lnTo>
                    <a:lnTo>
                      <a:pt x="3854" y="5653"/>
                    </a:lnTo>
                    <a:close/>
                    <a:moveTo>
                      <a:pt x="3845" y="5577"/>
                    </a:moveTo>
                    <a:lnTo>
                      <a:pt x="3849" y="5615"/>
                    </a:lnTo>
                    <a:lnTo>
                      <a:pt x="3868" y="5612"/>
                    </a:lnTo>
                    <a:lnTo>
                      <a:pt x="3864" y="5575"/>
                    </a:lnTo>
                    <a:lnTo>
                      <a:pt x="3845" y="5577"/>
                    </a:lnTo>
                    <a:close/>
                    <a:moveTo>
                      <a:pt x="3835" y="5501"/>
                    </a:moveTo>
                    <a:lnTo>
                      <a:pt x="3840" y="5539"/>
                    </a:lnTo>
                    <a:lnTo>
                      <a:pt x="3859" y="5537"/>
                    </a:lnTo>
                    <a:lnTo>
                      <a:pt x="3852" y="5499"/>
                    </a:lnTo>
                    <a:lnTo>
                      <a:pt x="3835" y="5501"/>
                    </a:lnTo>
                    <a:close/>
                    <a:moveTo>
                      <a:pt x="3823" y="5428"/>
                    </a:moveTo>
                    <a:lnTo>
                      <a:pt x="3828" y="5466"/>
                    </a:lnTo>
                    <a:lnTo>
                      <a:pt x="3847" y="5463"/>
                    </a:lnTo>
                    <a:lnTo>
                      <a:pt x="3842" y="5426"/>
                    </a:lnTo>
                    <a:lnTo>
                      <a:pt x="3823" y="5428"/>
                    </a:lnTo>
                    <a:close/>
                    <a:moveTo>
                      <a:pt x="3814" y="5352"/>
                    </a:moveTo>
                    <a:lnTo>
                      <a:pt x="3819" y="5390"/>
                    </a:lnTo>
                    <a:lnTo>
                      <a:pt x="3838" y="5388"/>
                    </a:lnTo>
                    <a:lnTo>
                      <a:pt x="3833" y="5350"/>
                    </a:lnTo>
                    <a:lnTo>
                      <a:pt x="3814" y="5352"/>
                    </a:lnTo>
                    <a:close/>
                    <a:moveTo>
                      <a:pt x="3804" y="5277"/>
                    </a:moveTo>
                    <a:lnTo>
                      <a:pt x="3809" y="5315"/>
                    </a:lnTo>
                    <a:lnTo>
                      <a:pt x="3828" y="5312"/>
                    </a:lnTo>
                    <a:lnTo>
                      <a:pt x="3823" y="5274"/>
                    </a:lnTo>
                    <a:lnTo>
                      <a:pt x="3804" y="5277"/>
                    </a:lnTo>
                    <a:close/>
                    <a:moveTo>
                      <a:pt x="3793" y="5203"/>
                    </a:moveTo>
                    <a:lnTo>
                      <a:pt x="3800" y="5239"/>
                    </a:lnTo>
                    <a:lnTo>
                      <a:pt x="3816" y="5237"/>
                    </a:lnTo>
                    <a:lnTo>
                      <a:pt x="3812" y="5201"/>
                    </a:lnTo>
                    <a:lnTo>
                      <a:pt x="3793" y="5203"/>
                    </a:lnTo>
                    <a:close/>
                    <a:moveTo>
                      <a:pt x="3783" y="5128"/>
                    </a:moveTo>
                    <a:lnTo>
                      <a:pt x="3788" y="5166"/>
                    </a:lnTo>
                    <a:lnTo>
                      <a:pt x="3807" y="5163"/>
                    </a:lnTo>
                    <a:lnTo>
                      <a:pt x="3802" y="5125"/>
                    </a:lnTo>
                    <a:lnTo>
                      <a:pt x="3783" y="5128"/>
                    </a:lnTo>
                    <a:close/>
                    <a:moveTo>
                      <a:pt x="3774" y="5052"/>
                    </a:moveTo>
                    <a:lnTo>
                      <a:pt x="3778" y="5090"/>
                    </a:lnTo>
                    <a:lnTo>
                      <a:pt x="3797" y="5088"/>
                    </a:lnTo>
                    <a:lnTo>
                      <a:pt x="3793" y="5050"/>
                    </a:lnTo>
                    <a:lnTo>
                      <a:pt x="3774" y="5052"/>
                    </a:lnTo>
                    <a:close/>
                    <a:moveTo>
                      <a:pt x="3764" y="4976"/>
                    </a:moveTo>
                    <a:lnTo>
                      <a:pt x="3769" y="5014"/>
                    </a:lnTo>
                    <a:lnTo>
                      <a:pt x="3788" y="5012"/>
                    </a:lnTo>
                    <a:lnTo>
                      <a:pt x="3781" y="4974"/>
                    </a:lnTo>
                    <a:lnTo>
                      <a:pt x="3764" y="4976"/>
                    </a:lnTo>
                    <a:close/>
                    <a:moveTo>
                      <a:pt x="3752" y="4903"/>
                    </a:moveTo>
                    <a:lnTo>
                      <a:pt x="3757" y="4941"/>
                    </a:lnTo>
                    <a:lnTo>
                      <a:pt x="3776" y="4939"/>
                    </a:lnTo>
                    <a:lnTo>
                      <a:pt x="3771" y="4901"/>
                    </a:lnTo>
                    <a:lnTo>
                      <a:pt x="3752" y="4903"/>
                    </a:lnTo>
                    <a:close/>
                    <a:moveTo>
                      <a:pt x="3743" y="4828"/>
                    </a:moveTo>
                    <a:lnTo>
                      <a:pt x="3748" y="4865"/>
                    </a:lnTo>
                    <a:lnTo>
                      <a:pt x="3767" y="4863"/>
                    </a:lnTo>
                    <a:lnTo>
                      <a:pt x="3762" y="4825"/>
                    </a:lnTo>
                    <a:lnTo>
                      <a:pt x="3743" y="4828"/>
                    </a:lnTo>
                    <a:close/>
                    <a:moveTo>
                      <a:pt x="3734" y="4752"/>
                    </a:moveTo>
                    <a:lnTo>
                      <a:pt x="3738" y="4790"/>
                    </a:lnTo>
                    <a:lnTo>
                      <a:pt x="3757" y="4787"/>
                    </a:lnTo>
                    <a:lnTo>
                      <a:pt x="3752" y="4749"/>
                    </a:lnTo>
                    <a:lnTo>
                      <a:pt x="3734" y="4752"/>
                    </a:lnTo>
                    <a:close/>
                    <a:moveTo>
                      <a:pt x="3722" y="4679"/>
                    </a:moveTo>
                    <a:lnTo>
                      <a:pt x="3729" y="4716"/>
                    </a:lnTo>
                    <a:lnTo>
                      <a:pt x="3748" y="4712"/>
                    </a:lnTo>
                    <a:lnTo>
                      <a:pt x="3741" y="4676"/>
                    </a:lnTo>
                    <a:lnTo>
                      <a:pt x="3722" y="4679"/>
                    </a:lnTo>
                    <a:close/>
                    <a:moveTo>
                      <a:pt x="3712" y="4603"/>
                    </a:moveTo>
                    <a:lnTo>
                      <a:pt x="3717" y="4641"/>
                    </a:lnTo>
                    <a:lnTo>
                      <a:pt x="3736" y="4638"/>
                    </a:lnTo>
                    <a:lnTo>
                      <a:pt x="3731" y="4601"/>
                    </a:lnTo>
                    <a:lnTo>
                      <a:pt x="3712" y="4603"/>
                    </a:lnTo>
                    <a:close/>
                    <a:moveTo>
                      <a:pt x="3703" y="4527"/>
                    </a:moveTo>
                    <a:lnTo>
                      <a:pt x="3708" y="4565"/>
                    </a:lnTo>
                    <a:lnTo>
                      <a:pt x="3726" y="4563"/>
                    </a:lnTo>
                    <a:lnTo>
                      <a:pt x="3722" y="4525"/>
                    </a:lnTo>
                    <a:lnTo>
                      <a:pt x="3703" y="4527"/>
                    </a:lnTo>
                    <a:close/>
                    <a:moveTo>
                      <a:pt x="3693" y="4454"/>
                    </a:moveTo>
                    <a:lnTo>
                      <a:pt x="3698" y="4489"/>
                    </a:lnTo>
                    <a:lnTo>
                      <a:pt x="3717" y="4487"/>
                    </a:lnTo>
                    <a:lnTo>
                      <a:pt x="3712" y="4449"/>
                    </a:lnTo>
                    <a:lnTo>
                      <a:pt x="3693" y="4454"/>
                    </a:lnTo>
                    <a:close/>
                    <a:moveTo>
                      <a:pt x="3682" y="4378"/>
                    </a:moveTo>
                    <a:lnTo>
                      <a:pt x="3686" y="4416"/>
                    </a:lnTo>
                    <a:lnTo>
                      <a:pt x="3705" y="4414"/>
                    </a:lnTo>
                    <a:lnTo>
                      <a:pt x="3700" y="4376"/>
                    </a:lnTo>
                    <a:lnTo>
                      <a:pt x="3682" y="4378"/>
                    </a:lnTo>
                    <a:close/>
                    <a:moveTo>
                      <a:pt x="3712" y="4307"/>
                    </a:moveTo>
                    <a:lnTo>
                      <a:pt x="3691" y="4336"/>
                    </a:lnTo>
                    <a:lnTo>
                      <a:pt x="3705" y="4348"/>
                    </a:lnTo>
                    <a:lnTo>
                      <a:pt x="3729" y="4317"/>
                    </a:lnTo>
                    <a:lnTo>
                      <a:pt x="3712" y="4307"/>
                    </a:lnTo>
                    <a:close/>
                    <a:moveTo>
                      <a:pt x="3760" y="4246"/>
                    </a:moveTo>
                    <a:lnTo>
                      <a:pt x="3736" y="4277"/>
                    </a:lnTo>
                    <a:lnTo>
                      <a:pt x="3752" y="4288"/>
                    </a:lnTo>
                    <a:lnTo>
                      <a:pt x="3774" y="4258"/>
                    </a:lnTo>
                    <a:lnTo>
                      <a:pt x="3760" y="4246"/>
                    </a:lnTo>
                    <a:close/>
                    <a:moveTo>
                      <a:pt x="3804" y="4184"/>
                    </a:moveTo>
                    <a:lnTo>
                      <a:pt x="3781" y="4215"/>
                    </a:lnTo>
                    <a:lnTo>
                      <a:pt x="3797" y="4227"/>
                    </a:lnTo>
                    <a:lnTo>
                      <a:pt x="3819" y="4196"/>
                    </a:lnTo>
                    <a:lnTo>
                      <a:pt x="3804" y="4184"/>
                    </a:lnTo>
                    <a:close/>
                    <a:moveTo>
                      <a:pt x="3849" y="4125"/>
                    </a:moveTo>
                    <a:lnTo>
                      <a:pt x="3828" y="4156"/>
                    </a:lnTo>
                    <a:lnTo>
                      <a:pt x="3842" y="4168"/>
                    </a:lnTo>
                    <a:lnTo>
                      <a:pt x="3866" y="4137"/>
                    </a:lnTo>
                    <a:lnTo>
                      <a:pt x="3849" y="4125"/>
                    </a:lnTo>
                    <a:close/>
                    <a:moveTo>
                      <a:pt x="3897" y="4064"/>
                    </a:moveTo>
                    <a:lnTo>
                      <a:pt x="3873" y="4095"/>
                    </a:lnTo>
                    <a:lnTo>
                      <a:pt x="3887" y="4106"/>
                    </a:lnTo>
                    <a:lnTo>
                      <a:pt x="3911" y="4076"/>
                    </a:lnTo>
                    <a:lnTo>
                      <a:pt x="3897" y="4064"/>
                    </a:lnTo>
                    <a:close/>
                    <a:moveTo>
                      <a:pt x="3942" y="4005"/>
                    </a:moveTo>
                    <a:lnTo>
                      <a:pt x="3918" y="4035"/>
                    </a:lnTo>
                    <a:lnTo>
                      <a:pt x="3935" y="4045"/>
                    </a:lnTo>
                    <a:lnTo>
                      <a:pt x="3956" y="4017"/>
                    </a:lnTo>
                    <a:lnTo>
                      <a:pt x="3942" y="4005"/>
                    </a:lnTo>
                    <a:close/>
                    <a:moveTo>
                      <a:pt x="3987" y="3943"/>
                    </a:moveTo>
                    <a:lnTo>
                      <a:pt x="3965" y="3974"/>
                    </a:lnTo>
                    <a:lnTo>
                      <a:pt x="3979" y="3986"/>
                    </a:lnTo>
                    <a:lnTo>
                      <a:pt x="4003" y="3955"/>
                    </a:lnTo>
                    <a:lnTo>
                      <a:pt x="3987" y="3943"/>
                    </a:lnTo>
                    <a:close/>
                    <a:moveTo>
                      <a:pt x="4034" y="3884"/>
                    </a:moveTo>
                    <a:lnTo>
                      <a:pt x="4010" y="3915"/>
                    </a:lnTo>
                    <a:lnTo>
                      <a:pt x="4024" y="3924"/>
                    </a:lnTo>
                    <a:lnTo>
                      <a:pt x="4048" y="3896"/>
                    </a:lnTo>
                    <a:lnTo>
                      <a:pt x="4034" y="3884"/>
                    </a:lnTo>
                    <a:close/>
                    <a:moveTo>
                      <a:pt x="4079" y="3823"/>
                    </a:moveTo>
                    <a:lnTo>
                      <a:pt x="4055" y="3853"/>
                    </a:lnTo>
                    <a:lnTo>
                      <a:pt x="4072" y="3865"/>
                    </a:lnTo>
                    <a:lnTo>
                      <a:pt x="4093" y="3835"/>
                    </a:lnTo>
                    <a:lnTo>
                      <a:pt x="4079" y="3823"/>
                    </a:lnTo>
                    <a:close/>
                    <a:moveTo>
                      <a:pt x="4124" y="3764"/>
                    </a:moveTo>
                    <a:lnTo>
                      <a:pt x="4102" y="3794"/>
                    </a:lnTo>
                    <a:lnTo>
                      <a:pt x="4117" y="3804"/>
                    </a:lnTo>
                    <a:lnTo>
                      <a:pt x="4140" y="3775"/>
                    </a:lnTo>
                    <a:lnTo>
                      <a:pt x="4124" y="3764"/>
                    </a:lnTo>
                    <a:close/>
                    <a:moveTo>
                      <a:pt x="4169" y="3702"/>
                    </a:moveTo>
                    <a:lnTo>
                      <a:pt x="4147" y="3733"/>
                    </a:lnTo>
                    <a:lnTo>
                      <a:pt x="4162" y="3745"/>
                    </a:lnTo>
                    <a:lnTo>
                      <a:pt x="4185" y="3714"/>
                    </a:lnTo>
                    <a:lnTo>
                      <a:pt x="4169" y="3702"/>
                    </a:lnTo>
                    <a:close/>
                    <a:moveTo>
                      <a:pt x="4216" y="3643"/>
                    </a:moveTo>
                    <a:lnTo>
                      <a:pt x="4192" y="3674"/>
                    </a:lnTo>
                    <a:lnTo>
                      <a:pt x="4206" y="3683"/>
                    </a:lnTo>
                    <a:lnTo>
                      <a:pt x="4230" y="3655"/>
                    </a:lnTo>
                    <a:lnTo>
                      <a:pt x="4216" y="3643"/>
                    </a:lnTo>
                    <a:close/>
                    <a:moveTo>
                      <a:pt x="4261" y="3582"/>
                    </a:moveTo>
                    <a:lnTo>
                      <a:pt x="4237" y="3612"/>
                    </a:lnTo>
                    <a:lnTo>
                      <a:pt x="4254" y="3624"/>
                    </a:lnTo>
                    <a:lnTo>
                      <a:pt x="4275" y="3593"/>
                    </a:lnTo>
                    <a:lnTo>
                      <a:pt x="4261" y="3582"/>
                    </a:lnTo>
                    <a:close/>
                    <a:moveTo>
                      <a:pt x="4306" y="3522"/>
                    </a:moveTo>
                    <a:lnTo>
                      <a:pt x="4284" y="3551"/>
                    </a:lnTo>
                    <a:lnTo>
                      <a:pt x="4299" y="3563"/>
                    </a:lnTo>
                    <a:lnTo>
                      <a:pt x="4322" y="3534"/>
                    </a:lnTo>
                    <a:lnTo>
                      <a:pt x="4306" y="3522"/>
                    </a:lnTo>
                    <a:close/>
                    <a:moveTo>
                      <a:pt x="4353" y="3461"/>
                    </a:moveTo>
                    <a:lnTo>
                      <a:pt x="4329" y="3492"/>
                    </a:lnTo>
                    <a:lnTo>
                      <a:pt x="4344" y="3504"/>
                    </a:lnTo>
                    <a:lnTo>
                      <a:pt x="4367" y="3473"/>
                    </a:lnTo>
                    <a:lnTo>
                      <a:pt x="4353" y="3461"/>
                    </a:lnTo>
                    <a:close/>
                    <a:moveTo>
                      <a:pt x="4398" y="3402"/>
                    </a:moveTo>
                    <a:lnTo>
                      <a:pt x="4374" y="3430"/>
                    </a:lnTo>
                    <a:lnTo>
                      <a:pt x="4391" y="3442"/>
                    </a:lnTo>
                    <a:lnTo>
                      <a:pt x="4412" y="3411"/>
                    </a:lnTo>
                    <a:lnTo>
                      <a:pt x="4398" y="3402"/>
                    </a:lnTo>
                    <a:close/>
                    <a:moveTo>
                      <a:pt x="4443" y="3340"/>
                    </a:moveTo>
                    <a:lnTo>
                      <a:pt x="4422" y="3371"/>
                    </a:lnTo>
                    <a:lnTo>
                      <a:pt x="4436" y="3383"/>
                    </a:lnTo>
                    <a:lnTo>
                      <a:pt x="4459" y="3352"/>
                    </a:lnTo>
                    <a:lnTo>
                      <a:pt x="4443" y="3340"/>
                    </a:lnTo>
                    <a:close/>
                    <a:moveTo>
                      <a:pt x="4490" y="3281"/>
                    </a:moveTo>
                    <a:lnTo>
                      <a:pt x="4467" y="3310"/>
                    </a:lnTo>
                    <a:lnTo>
                      <a:pt x="4481" y="3321"/>
                    </a:lnTo>
                    <a:lnTo>
                      <a:pt x="4504" y="3291"/>
                    </a:lnTo>
                    <a:lnTo>
                      <a:pt x="4490" y="3281"/>
                    </a:lnTo>
                    <a:close/>
                    <a:moveTo>
                      <a:pt x="4535" y="3220"/>
                    </a:moveTo>
                    <a:lnTo>
                      <a:pt x="4511" y="3251"/>
                    </a:lnTo>
                    <a:lnTo>
                      <a:pt x="4528" y="3262"/>
                    </a:lnTo>
                    <a:lnTo>
                      <a:pt x="4549" y="3232"/>
                    </a:lnTo>
                    <a:lnTo>
                      <a:pt x="4535" y="3220"/>
                    </a:lnTo>
                    <a:close/>
                    <a:moveTo>
                      <a:pt x="4580" y="3161"/>
                    </a:moveTo>
                    <a:lnTo>
                      <a:pt x="4559" y="3189"/>
                    </a:lnTo>
                    <a:lnTo>
                      <a:pt x="4573" y="3201"/>
                    </a:lnTo>
                    <a:lnTo>
                      <a:pt x="4597" y="3170"/>
                    </a:lnTo>
                    <a:lnTo>
                      <a:pt x="4580" y="3161"/>
                    </a:lnTo>
                    <a:close/>
                    <a:moveTo>
                      <a:pt x="4625" y="3099"/>
                    </a:moveTo>
                    <a:lnTo>
                      <a:pt x="4604" y="3130"/>
                    </a:lnTo>
                    <a:lnTo>
                      <a:pt x="4618" y="3142"/>
                    </a:lnTo>
                    <a:lnTo>
                      <a:pt x="4641" y="3111"/>
                    </a:lnTo>
                    <a:lnTo>
                      <a:pt x="4625" y="3099"/>
                    </a:lnTo>
                    <a:close/>
                    <a:moveTo>
                      <a:pt x="4672" y="3038"/>
                    </a:moveTo>
                    <a:lnTo>
                      <a:pt x="4649" y="3069"/>
                    </a:lnTo>
                    <a:lnTo>
                      <a:pt x="4663" y="3080"/>
                    </a:lnTo>
                    <a:lnTo>
                      <a:pt x="4686" y="3050"/>
                    </a:lnTo>
                    <a:lnTo>
                      <a:pt x="4672" y="3038"/>
                    </a:lnTo>
                    <a:close/>
                    <a:moveTo>
                      <a:pt x="4717" y="2979"/>
                    </a:moveTo>
                    <a:lnTo>
                      <a:pt x="4694" y="3009"/>
                    </a:lnTo>
                    <a:lnTo>
                      <a:pt x="4710" y="3021"/>
                    </a:lnTo>
                    <a:lnTo>
                      <a:pt x="4731" y="2990"/>
                    </a:lnTo>
                    <a:lnTo>
                      <a:pt x="4717" y="2979"/>
                    </a:lnTo>
                    <a:close/>
                    <a:moveTo>
                      <a:pt x="4762" y="2917"/>
                    </a:moveTo>
                    <a:lnTo>
                      <a:pt x="4741" y="2948"/>
                    </a:lnTo>
                    <a:lnTo>
                      <a:pt x="4755" y="2960"/>
                    </a:lnTo>
                    <a:lnTo>
                      <a:pt x="4779" y="2929"/>
                    </a:lnTo>
                    <a:lnTo>
                      <a:pt x="4762" y="2917"/>
                    </a:lnTo>
                    <a:close/>
                    <a:moveTo>
                      <a:pt x="4809" y="2858"/>
                    </a:moveTo>
                    <a:lnTo>
                      <a:pt x="4786" y="2889"/>
                    </a:lnTo>
                    <a:lnTo>
                      <a:pt x="4800" y="2901"/>
                    </a:lnTo>
                    <a:lnTo>
                      <a:pt x="4824" y="2870"/>
                    </a:lnTo>
                    <a:lnTo>
                      <a:pt x="4809" y="2858"/>
                    </a:lnTo>
                    <a:close/>
                    <a:moveTo>
                      <a:pt x="4854" y="2797"/>
                    </a:moveTo>
                    <a:lnTo>
                      <a:pt x="4831" y="2827"/>
                    </a:lnTo>
                    <a:lnTo>
                      <a:pt x="4847" y="2839"/>
                    </a:lnTo>
                    <a:lnTo>
                      <a:pt x="4868" y="2808"/>
                    </a:lnTo>
                    <a:lnTo>
                      <a:pt x="4854" y="2797"/>
                    </a:lnTo>
                    <a:close/>
                    <a:moveTo>
                      <a:pt x="4899" y="2738"/>
                    </a:moveTo>
                    <a:lnTo>
                      <a:pt x="4878" y="2768"/>
                    </a:lnTo>
                    <a:lnTo>
                      <a:pt x="4892" y="2778"/>
                    </a:lnTo>
                    <a:lnTo>
                      <a:pt x="4916" y="2749"/>
                    </a:lnTo>
                    <a:lnTo>
                      <a:pt x="4899" y="2738"/>
                    </a:lnTo>
                    <a:close/>
                    <a:moveTo>
                      <a:pt x="4947" y="2676"/>
                    </a:moveTo>
                    <a:lnTo>
                      <a:pt x="4923" y="2707"/>
                    </a:lnTo>
                    <a:lnTo>
                      <a:pt x="4937" y="2719"/>
                    </a:lnTo>
                    <a:lnTo>
                      <a:pt x="4961" y="2688"/>
                    </a:lnTo>
                    <a:lnTo>
                      <a:pt x="4947" y="2676"/>
                    </a:lnTo>
                    <a:close/>
                    <a:moveTo>
                      <a:pt x="4991" y="2617"/>
                    </a:moveTo>
                    <a:lnTo>
                      <a:pt x="4968" y="2648"/>
                    </a:lnTo>
                    <a:lnTo>
                      <a:pt x="4984" y="2657"/>
                    </a:lnTo>
                    <a:lnTo>
                      <a:pt x="5006" y="2629"/>
                    </a:lnTo>
                    <a:lnTo>
                      <a:pt x="4991" y="2617"/>
                    </a:lnTo>
                    <a:close/>
                    <a:moveTo>
                      <a:pt x="5036" y="2555"/>
                    </a:moveTo>
                    <a:lnTo>
                      <a:pt x="5015" y="2586"/>
                    </a:lnTo>
                    <a:lnTo>
                      <a:pt x="5029" y="2598"/>
                    </a:lnTo>
                    <a:lnTo>
                      <a:pt x="5053" y="2567"/>
                    </a:lnTo>
                    <a:lnTo>
                      <a:pt x="5036" y="2555"/>
                    </a:lnTo>
                    <a:close/>
                    <a:moveTo>
                      <a:pt x="5081" y="2496"/>
                    </a:moveTo>
                    <a:lnTo>
                      <a:pt x="5060" y="2527"/>
                    </a:lnTo>
                    <a:lnTo>
                      <a:pt x="5074" y="2537"/>
                    </a:lnTo>
                    <a:lnTo>
                      <a:pt x="5098" y="2508"/>
                    </a:lnTo>
                    <a:lnTo>
                      <a:pt x="5081" y="2496"/>
                    </a:lnTo>
                    <a:close/>
                    <a:moveTo>
                      <a:pt x="5129" y="2435"/>
                    </a:moveTo>
                    <a:lnTo>
                      <a:pt x="5105" y="2466"/>
                    </a:lnTo>
                    <a:lnTo>
                      <a:pt x="5119" y="2477"/>
                    </a:lnTo>
                    <a:lnTo>
                      <a:pt x="5143" y="2447"/>
                    </a:lnTo>
                    <a:lnTo>
                      <a:pt x="5129" y="2435"/>
                    </a:lnTo>
                    <a:close/>
                    <a:moveTo>
                      <a:pt x="5129" y="2381"/>
                    </a:moveTo>
                    <a:lnTo>
                      <a:pt x="5143" y="2414"/>
                    </a:lnTo>
                    <a:lnTo>
                      <a:pt x="5162" y="2407"/>
                    </a:lnTo>
                    <a:lnTo>
                      <a:pt x="5145" y="2371"/>
                    </a:lnTo>
                    <a:lnTo>
                      <a:pt x="5129" y="2381"/>
                    </a:lnTo>
                    <a:close/>
                    <a:moveTo>
                      <a:pt x="5098" y="2310"/>
                    </a:moveTo>
                    <a:lnTo>
                      <a:pt x="5112" y="2345"/>
                    </a:lnTo>
                    <a:lnTo>
                      <a:pt x="5131" y="2338"/>
                    </a:lnTo>
                    <a:lnTo>
                      <a:pt x="5114" y="2302"/>
                    </a:lnTo>
                    <a:lnTo>
                      <a:pt x="5098" y="2310"/>
                    </a:lnTo>
                    <a:close/>
                    <a:moveTo>
                      <a:pt x="5067" y="2241"/>
                    </a:moveTo>
                    <a:lnTo>
                      <a:pt x="5081" y="2276"/>
                    </a:lnTo>
                    <a:lnTo>
                      <a:pt x="5100" y="2267"/>
                    </a:lnTo>
                    <a:lnTo>
                      <a:pt x="5084" y="2234"/>
                    </a:lnTo>
                    <a:lnTo>
                      <a:pt x="5067" y="2241"/>
                    </a:lnTo>
                    <a:close/>
                    <a:moveTo>
                      <a:pt x="5036" y="2172"/>
                    </a:moveTo>
                    <a:lnTo>
                      <a:pt x="5051" y="2206"/>
                    </a:lnTo>
                    <a:lnTo>
                      <a:pt x="5069" y="2198"/>
                    </a:lnTo>
                    <a:lnTo>
                      <a:pt x="5053" y="2165"/>
                    </a:lnTo>
                    <a:lnTo>
                      <a:pt x="5036" y="2172"/>
                    </a:lnTo>
                    <a:close/>
                    <a:moveTo>
                      <a:pt x="5006" y="2104"/>
                    </a:moveTo>
                    <a:lnTo>
                      <a:pt x="5020" y="2137"/>
                    </a:lnTo>
                    <a:lnTo>
                      <a:pt x="5039" y="2130"/>
                    </a:lnTo>
                    <a:lnTo>
                      <a:pt x="5022" y="2094"/>
                    </a:lnTo>
                    <a:lnTo>
                      <a:pt x="5006" y="2104"/>
                    </a:lnTo>
                    <a:close/>
                    <a:moveTo>
                      <a:pt x="4975" y="2033"/>
                    </a:moveTo>
                    <a:lnTo>
                      <a:pt x="4989" y="2068"/>
                    </a:lnTo>
                    <a:lnTo>
                      <a:pt x="5008" y="2061"/>
                    </a:lnTo>
                    <a:lnTo>
                      <a:pt x="4991" y="2026"/>
                    </a:lnTo>
                    <a:lnTo>
                      <a:pt x="4975" y="2033"/>
                    </a:lnTo>
                    <a:close/>
                    <a:moveTo>
                      <a:pt x="4944" y="1964"/>
                    </a:moveTo>
                    <a:lnTo>
                      <a:pt x="4958" y="2000"/>
                    </a:lnTo>
                    <a:lnTo>
                      <a:pt x="4977" y="1993"/>
                    </a:lnTo>
                    <a:lnTo>
                      <a:pt x="4961" y="1957"/>
                    </a:lnTo>
                    <a:lnTo>
                      <a:pt x="4944" y="1964"/>
                    </a:lnTo>
                    <a:close/>
                    <a:moveTo>
                      <a:pt x="4913" y="1896"/>
                    </a:moveTo>
                    <a:lnTo>
                      <a:pt x="4928" y="1931"/>
                    </a:lnTo>
                    <a:lnTo>
                      <a:pt x="4947" y="1922"/>
                    </a:lnTo>
                    <a:lnTo>
                      <a:pt x="4930" y="1889"/>
                    </a:lnTo>
                    <a:lnTo>
                      <a:pt x="4913" y="1896"/>
                    </a:lnTo>
                    <a:close/>
                    <a:moveTo>
                      <a:pt x="4883" y="1827"/>
                    </a:moveTo>
                    <a:lnTo>
                      <a:pt x="4897" y="1860"/>
                    </a:lnTo>
                    <a:lnTo>
                      <a:pt x="4916" y="1853"/>
                    </a:lnTo>
                    <a:lnTo>
                      <a:pt x="4899" y="1818"/>
                    </a:lnTo>
                    <a:lnTo>
                      <a:pt x="4883" y="1827"/>
                    </a:lnTo>
                    <a:close/>
                    <a:moveTo>
                      <a:pt x="4852" y="1756"/>
                    </a:moveTo>
                    <a:lnTo>
                      <a:pt x="4866" y="1792"/>
                    </a:lnTo>
                    <a:lnTo>
                      <a:pt x="4885" y="1785"/>
                    </a:lnTo>
                    <a:lnTo>
                      <a:pt x="4868" y="1749"/>
                    </a:lnTo>
                    <a:lnTo>
                      <a:pt x="4852" y="1756"/>
                    </a:lnTo>
                    <a:close/>
                    <a:moveTo>
                      <a:pt x="4821" y="1688"/>
                    </a:moveTo>
                    <a:lnTo>
                      <a:pt x="4835" y="1723"/>
                    </a:lnTo>
                    <a:lnTo>
                      <a:pt x="4854" y="1716"/>
                    </a:lnTo>
                    <a:lnTo>
                      <a:pt x="4838" y="1681"/>
                    </a:lnTo>
                    <a:lnTo>
                      <a:pt x="4821" y="1688"/>
                    </a:lnTo>
                    <a:close/>
                    <a:moveTo>
                      <a:pt x="4790" y="1619"/>
                    </a:moveTo>
                    <a:lnTo>
                      <a:pt x="4805" y="1655"/>
                    </a:lnTo>
                    <a:lnTo>
                      <a:pt x="4824" y="1645"/>
                    </a:lnTo>
                    <a:lnTo>
                      <a:pt x="4807" y="1612"/>
                    </a:lnTo>
                    <a:lnTo>
                      <a:pt x="4790" y="1619"/>
                    </a:lnTo>
                    <a:close/>
                    <a:moveTo>
                      <a:pt x="4760" y="1551"/>
                    </a:moveTo>
                    <a:lnTo>
                      <a:pt x="4774" y="1584"/>
                    </a:lnTo>
                    <a:lnTo>
                      <a:pt x="4793" y="1577"/>
                    </a:lnTo>
                    <a:lnTo>
                      <a:pt x="4776" y="1541"/>
                    </a:lnTo>
                    <a:lnTo>
                      <a:pt x="4760" y="1551"/>
                    </a:lnTo>
                    <a:close/>
                    <a:moveTo>
                      <a:pt x="4729" y="1480"/>
                    </a:moveTo>
                    <a:lnTo>
                      <a:pt x="4743" y="1515"/>
                    </a:lnTo>
                    <a:lnTo>
                      <a:pt x="4762" y="1508"/>
                    </a:lnTo>
                    <a:lnTo>
                      <a:pt x="4746" y="1473"/>
                    </a:lnTo>
                    <a:lnTo>
                      <a:pt x="4729" y="1480"/>
                    </a:lnTo>
                    <a:close/>
                    <a:moveTo>
                      <a:pt x="4698" y="1411"/>
                    </a:moveTo>
                    <a:lnTo>
                      <a:pt x="4712" y="1447"/>
                    </a:lnTo>
                    <a:lnTo>
                      <a:pt x="4731" y="1440"/>
                    </a:lnTo>
                    <a:lnTo>
                      <a:pt x="4715" y="1404"/>
                    </a:lnTo>
                    <a:lnTo>
                      <a:pt x="4698" y="1411"/>
                    </a:lnTo>
                    <a:close/>
                    <a:moveTo>
                      <a:pt x="4668" y="1343"/>
                    </a:moveTo>
                    <a:lnTo>
                      <a:pt x="4682" y="1378"/>
                    </a:lnTo>
                    <a:lnTo>
                      <a:pt x="4701" y="1369"/>
                    </a:lnTo>
                    <a:lnTo>
                      <a:pt x="4684" y="1336"/>
                    </a:lnTo>
                    <a:lnTo>
                      <a:pt x="4668" y="1343"/>
                    </a:lnTo>
                    <a:close/>
                    <a:moveTo>
                      <a:pt x="4637" y="1274"/>
                    </a:moveTo>
                    <a:lnTo>
                      <a:pt x="4651" y="1307"/>
                    </a:lnTo>
                    <a:lnTo>
                      <a:pt x="4670" y="1300"/>
                    </a:lnTo>
                    <a:lnTo>
                      <a:pt x="4653" y="1267"/>
                    </a:lnTo>
                    <a:lnTo>
                      <a:pt x="4637" y="1274"/>
                    </a:lnTo>
                    <a:close/>
                    <a:moveTo>
                      <a:pt x="4606" y="1205"/>
                    </a:moveTo>
                    <a:lnTo>
                      <a:pt x="4620" y="1239"/>
                    </a:lnTo>
                    <a:lnTo>
                      <a:pt x="4639" y="1231"/>
                    </a:lnTo>
                    <a:lnTo>
                      <a:pt x="4623" y="1196"/>
                    </a:lnTo>
                    <a:lnTo>
                      <a:pt x="4606" y="1205"/>
                    </a:lnTo>
                    <a:close/>
                    <a:moveTo>
                      <a:pt x="4575" y="1135"/>
                    </a:moveTo>
                    <a:lnTo>
                      <a:pt x="4589" y="1170"/>
                    </a:lnTo>
                    <a:lnTo>
                      <a:pt x="4608" y="1163"/>
                    </a:lnTo>
                    <a:lnTo>
                      <a:pt x="4592" y="1127"/>
                    </a:lnTo>
                    <a:lnTo>
                      <a:pt x="4575" y="1135"/>
                    </a:lnTo>
                    <a:close/>
                    <a:moveTo>
                      <a:pt x="4545" y="1066"/>
                    </a:moveTo>
                    <a:lnTo>
                      <a:pt x="4559" y="1101"/>
                    </a:lnTo>
                    <a:lnTo>
                      <a:pt x="4578" y="1092"/>
                    </a:lnTo>
                    <a:lnTo>
                      <a:pt x="4561" y="1059"/>
                    </a:lnTo>
                    <a:lnTo>
                      <a:pt x="4545" y="1066"/>
                    </a:lnTo>
                    <a:close/>
                    <a:moveTo>
                      <a:pt x="4514" y="997"/>
                    </a:moveTo>
                    <a:lnTo>
                      <a:pt x="4528" y="1031"/>
                    </a:lnTo>
                    <a:lnTo>
                      <a:pt x="4547" y="1023"/>
                    </a:lnTo>
                    <a:lnTo>
                      <a:pt x="4530" y="990"/>
                    </a:lnTo>
                    <a:lnTo>
                      <a:pt x="4514" y="997"/>
                    </a:lnTo>
                    <a:close/>
                    <a:moveTo>
                      <a:pt x="4483" y="929"/>
                    </a:moveTo>
                    <a:lnTo>
                      <a:pt x="4497" y="962"/>
                    </a:lnTo>
                    <a:lnTo>
                      <a:pt x="4516" y="955"/>
                    </a:lnTo>
                    <a:lnTo>
                      <a:pt x="4500" y="919"/>
                    </a:lnTo>
                    <a:lnTo>
                      <a:pt x="4483" y="929"/>
                    </a:lnTo>
                    <a:close/>
                    <a:moveTo>
                      <a:pt x="4452" y="858"/>
                    </a:moveTo>
                    <a:lnTo>
                      <a:pt x="4467" y="893"/>
                    </a:lnTo>
                    <a:lnTo>
                      <a:pt x="4485" y="886"/>
                    </a:lnTo>
                    <a:lnTo>
                      <a:pt x="4469" y="851"/>
                    </a:lnTo>
                    <a:lnTo>
                      <a:pt x="4452" y="858"/>
                    </a:lnTo>
                    <a:close/>
                    <a:moveTo>
                      <a:pt x="4422" y="789"/>
                    </a:moveTo>
                    <a:lnTo>
                      <a:pt x="4436" y="825"/>
                    </a:lnTo>
                    <a:lnTo>
                      <a:pt x="4455" y="815"/>
                    </a:lnTo>
                    <a:lnTo>
                      <a:pt x="4438" y="782"/>
                    </a:lnTo>
                    <a:lnTo>
                      <a:pt x="4422" y="789"/>
                    </a:lnTo>
                    <a:close/>
                    <a:moveTo>
                      <a:pt x="4391" y="721"/>
                    </a:moveTo>
                    <a:lnTo>
                      <a:pt x="4405" y="754"/>
                    </a:lnTo>
                    <a:lnTo>
                      <a:pt x="4424" y="747"/>
                    </a:lnTo>
                    <a:lnTo>
                      <a:pt x="4407" y="714"/>
                    </a:lnTo>
                    <a:lnTo>
                      <a:pt x="4391" y="721"/>
                    </a:lnTo>
                    <a:close/>
                    <a:moveTo>
                      <a:pt x="4360" y="652"/>
                    </a:moveTo>
                    <a:lnTo>
                      <a:pt x="4374" y="685"/>
                    </a:lnTo>
                    <a:lnTo>
                      <a:pt x="4393" y="678"/>
                    </a:lnTo>
                    <a:lnTo>
                      <a:pt x="4377" y="643"/>
                    </a:lnTo>
                    <a:lnTo>
                      <a:pt x="4360" y="652"/>
                    </a:lnTo>
                    <a:close/>
                    <a:moveTo>
                      <a:pt x="4329" y="581"/>
                    </a:moveTo>
                    <a:lnTo>
                      <a:pt x="4344" y="617"/>
                    </a:lnTo>
                    <a:lnTo>
                      <a:pt x="4362" y="610"/>
                    </a:lnTo>
                    <a:lnTo>
                      <a:pt x="4346" y="574"/>
                    </a:lnTo>
                    <a:lnTo>
                      <a:pt x="4329" y="581"/>
                    </a:lnTo>
                    <a:close/>
                    <a:moveTo>
                      <a:pt x="4299" y="513"/>
                    </a:moveTo>
                    <a:lnTo>
                      <a:pt x="4313" y="548"/>
                    </a:lnTo>
                    <a:lnTo>
                      <a:pt x="4332" y="539"/>
                    </a:lnTo>
                    <a:lnTo>
                      <a:pt x="4315" y="506"/>
                    </a:lnTo>
                    <a:lnTo>
                      <a:pt x="4299" y="513"/>
                    </a:lnTo>
                    <a:close/>
                    <a:moveTo>
                      <a:pt x="4268" y="444"/>
                    </a:moveTo>
                    <a:lnTo>
                      <a:pt x="4282" y="477"/>
                    </a:lnTo>
                    <a:lnTo>
                      <a:pt x="4301" y="470"/>
                    </a:lnTo>
                    <a:lnTo>
                      <a:pt x="4284" y="437"/>
                    </a:lnTo>
                    <a:lnTo>
                      <a:pt x="4268" y="444"/>
                    </a:lnTo>
                    <a:close/>
                    <a:moveTo>
                      <a:pt x="4230" y="399"/>
                    </a:moveTo>
                    <a:lnTo>
                      <a:pt x="4247" y="399"/>
                    </a:lnTo>
                    <a:lnTo>
                      <a:pt x="4251" y="409"/>
                    </a:lnTo>
                    <a:lnTo>
                      <a:pt x="4270" y="402"/>
                    </a:lnTo>
                    <a:lnTo>
                      <a:pt x="4261" y="383"/>
                    </a:lnTo>
                    <a:lnTo>
                      <a:pt x="4232" y="380"/>
                    </a:lnTo>
                    <a:lnTo>
                      <a:pt x="4230" y="399"/>
                    </a:lnTo>
                    <a:close/>
                    <a:moveTo>
                      <a:pt x="4157" y="390"/>
                    </a:moveTo>
                    <a:lnTo>
                      <a:pt x="4195" y="395"/>
                    </a:lnTo>
                    <a:lnTo>
                      <a:pt x="4195" y="376"/>
                    </a:lnTo>
                    <a:lnTo>
                      <a:pt x="4157" y="371"/>
                    </a:lnTo>
                    <a:lnTo>
                      <a:pt x="4157" y="390"/>
                    </a:lnTo>
                    <a:close/>
                    <a:moveTo>
                      <a:pt x="4081" y="383"/>
                    </a:moveTo>
                    <a:lnTo>
                      <a:pt x="4119" y="387"/>
                    </a:lnTo>
                    <a:lnTo>
                      <a:pt x="4119" y="369"/>
                    </a:lnTo>
                    <a:lnTo>
                      <a:pt x="4083" y="364"/>
                    </a:lnTo>
                    <a:lnTo>
                      <a:pt x="4081" y="383"/>
                    </a:lnTo>
                    <a:close/>
                    <a:moveTo>
                      <a:pt x="4005" y="376"/>
                    </a:moveTo>
                    <a:lnTo>
                      <a:pt x="4043" y="380"/>
                    </a:lnTo>
                    <a:lnTo>
                      <a:pt x="4046" y="361"/>
                    </a:lnTo>
                    <a:lnTo>
                      <a:pt x="4008" y="357"/>
                    </a:lnTo>
                    <a:lnTo>
                      <a:pt x="4005" y="376"/>
                    </a:lnTo>
                    <a:close/>
                    <a:moveTo>
                      <a:pt x="3930" y="369"/>
                    </a:moveTo>
                    <a:lnTo>
                      <a:pt x="3968" y="371"/>
                    </a:lnTo>
                    <a:lnTo>
                      <a:pt x="3970" y="352"/>
                    </a:lnTo>
                    <a:lnTo>
                      <a:pt x="3932" y="350"/>
                    </a:lnTo>
                    <a:lnTo>
                      <a:pt x="3930" y="369"/>
                    </a:lnTo>
                    <a:close/>
                    <a:moveTo>
                      <a:pt x="3854" y="361"/>
                    </a:moveTo>
                    <a:lnTo>
                      <a:pt x="3892" y="364"/>
                    </a:lnTo>
                    <a:lnTo>
                      <a:pt x="3894" y="345"/>
                    </a:lnTo>
                    <a:lnTo>
                      <a:pt x="3857" y="343"/>
                    </a:lnTo>
                    <a:lnTo>
                      <a:pt x="3854" y="361"/>
                    </a:lnTo>
                    <a:close/>
                    <a:moveTo>
                      <a:pt x="3778" y="352"/>
                    </a:moveTo>
                    <a:lnTo>
                      <a:pt x="3816" y="357"/>
                    </a:lnTo>
                    <a:lnTo>
                      <a:pt x="3819" y="338"/>
                    </a:lnTo>
                    <a:lnTo>
                      <a:pt x="3781" y="333"/>
                    </a:lnTo>
                    <a:lnTo>
                      <a:pt x="3778" y="352"/>
                    </a:lnTo>
                    <a:close/>
                    <a:moveTo>
                      <a:pt x="3705" y="345"/>
                    </a:moveTo>
                    <a:lnTo>
                      <a:pt x="3741" y="350"/>
                    </a:lnTo>
                    <a:lnTo>
                      <a:pt x="3743" y="331"/>
                    </a:lnTo>
                    <a:lnTo>
                      <a:pt x="3705" y="326"/>
                    </a:lnTo>
                    <a:lnTo>
                      <a:pt x="3705" y="345"/>
                    </a:lnTo>
                    <a:close/>
                    <a:moveTo>
                      <a:pt x="3630" y="338"/>
                    </a:moveTo>
                    <a:lnTo>
                      <a:pt x="3667" y="343"/>
                    </a:lnTo>
                    <a:lnTo>
                      <a:pt x="3667" y="324"/>
                    </a:lnTo>
                    <a:lnTo>
                      <a:pt x="3632" y="319"/>
                    </a:lnTo>
                    <a:lnTo>
                      <a:pt x="3630" y="338"/>
                    </a:lnTo>
                    <a:close/>
                    <a:moveTo>
                      <a:pt x="3554" y="331"/>
                    </a:moveTo>
                    <a:lnTo>
                      <a:pt x="3592" y="333"/>
                    </a:lnTo>
                    <a:lnTo>
                      <a:pt x="3594" y="314"/>
                    </a:lnTo>
                    <a:lnTo>
                      <a:pt x="3556" y="312"/>
                    </a:lnTo>
                    <a:lnTo>
                      <a:pt x="3554" y="331"/>
                    </a:lnTo>
                    <a:close/>
                    <a:moveTo>
                      <a:pt x="3478" y="324"/>
                    </a:moveTo>
                    <a:lnTo>
                      <a:pt x="3516" y="326"/>
                    </a:lnTo>
                    <a:lnTo>
                      <a:pt x="3518" y="307"/>
                    </a:lnTo>
                    <a:lnTo>
                      <a:pt x="3481" y="305"/>
                    </a:lnTo>
                    <a:lnTo>
                      <a:pt x="3478" y="324"/>
                    </a:lnTo>
                    <a:close/>
                    <a:moveTo>
                      <a:pt x="3403" y="314"/>
                    </a:moveTo>
                    <a:lnTo>
                      <a:pt x="3440" y="319"/>
                    </a:lnTo>
                    <a:lnTo>
                      <a:pt x="3443" y="300"/>
                    </a:lnTo>
                    <a:lnTo>
                      <a:pt x="3405" y="295"/>
                    </a:lnTo>
                    <a:lnTo>
                      <a:pt x="3403" y="314"/>
                    </a:lnTo>
                    <a:close/>
                    <a:moveTo>
                      <a:pt x="3327" y="307"/>
                    </a:moveTo>
                    <a:lnTo>
                      <a:pt x="3365" y="312"/>
                    </a:lnTo>
                    <a:lnTo>
                      <a:pt x="3367" y="293"/>
                    </a:lnTo>
                    <a:lnTo>
                      <a:pt x="3329" y="288"/>
                    </a:lnTo>
                    <a:lnTo>
                      <a:pt x="3327" y="307"/>
                    </a:lnTo>
                    <a:close/>
                    <a:moveTo>
                      <a:pt x="3254" y="300"/>
                    </a:moveTo>
                    <a:lnTo>
                      <a:pt x="3289" y="305"/>
                    </a:lnTo>
                    <a:lnTo>
                      <a:pt x="3291" y="286"/>
                    </a:lnTo>
                    <a:lnTo>
                      <a:pt x="3254" y="281"/>
                    </a:lnTo>
                    <a:lnTo>
                      <a:pt x="3254" y="300"/>
                    </a:lnTo>
                    <a:close/>
                    <a:moveTo>
                      <a:pt x="3178" y="293"/>
                    </a:moveTo>
                    <a:lnTo>
                      <a:pt x="3216" y="295"/>
                    </a:lnTo>
                    <a:lnTo>
                      <a:pt x="3216" y="276"/>
                    </a:lnTo>
                    <a:lnTo>
                      <a:pt x="3180" y="274"/>
                    </a:lnTo>
                    <a:lnTo>
                      <a:pt x="3178" y="293"/>
                    </a:lnTo>
                    <a:close/>
                    <a:moveTo>
                      <a:pt x="3102" y="286"/>
                    </a:moveTo>
                    <a:lnTo>
                      <a:pt x="3140" y="288"/>
                    </a:lnTo>
                    <a:lnTo>
                      <a:pt x="3142" y="269"/>
                    </a:lnTo>
                    <a:lnTo>
                      <a:pt x="3105" y="267"/>
                    </a:lnTo>
                    <a:lnTo>
                      <a:pt x="3102" y="286"/>
                    </a:lnTo>
                    <a:close/>
                    <a:moveTo>
                      <a:pt x="3027" y="276"/>
                    </a:moveTo>
                    <a:lnTo>
                      <a:pt x="3064" y="281"/>
                    </a:lnTo>
                    <a:lnTo>
                      <a:pt x="3067" y="262"/>
                    </a:lnTo>
                    <a:lnTo>
                      <a:pt x="3029" y="257"/>
                    </a:lnTo>
                    <a:lnTo>
                      <a:pt x="3027" y="276"/>
                    </a:lnTo>
                    <a:close/>
                    <a:moveTo>
                      <a:pt x="2951" y="269"/>
                    </a:moveTo>
                    <a:lnTo>
                      <a:pt x="2989" y="274"/>
                    </a:lnTo>
                    <a:lnTo>
                      <a:pt x="2991" y="255"/>
                    </a:lnTo>
                    <a:lnTo>
                      <a:pt x="2953" y="250"/>
                    </a:lnTo>
                    <a:lnTo>
                      <a:pt x="2951" y="269"/>
                    </a:lnTo>
                    <a:close/>
                    <a:moveTo>
                      <a:pt x="2875" y="262"/>
                    </a:moveTo>
                    <a:lnTo>
                      <a:pt x="2913" y="267"/>
                    </a:lnTo>
                    <a:lnTo>
                      <a:pt x="2915" y="248"/>
                    </a:lnTo>
                    <a:lnTo>
                      <a:pt x="2878" y="243"/>
                    </a:lnTo>
                    <a:lnTo>
                      <a:pt x="2875" y="262"/>
                    </a:lnTo>
                    <a:close/>
                    <a:moveTo>
                      <a:pt x="2802" y="255"/>
                    </a:moveTo>
                    <a:lnTo>
                      <a:pt x="2837" y="257"/>
                    </a:lnTo>
                    <a:lnTo>
                      <a:pt x="2840" y="239"/>
                    </a:lnTo>
                    <a:lnTo>
                      <a:pt x="2802" y="236"/>
                    </a:lnTo>
                    <a:lnTo>
                      <a:pt x="2802" y="255"/>
                    </a:lnTo>
                    <a:close/>
                    <a:moveTo>
                      <a:pt x="2726" y="248"/>
                    </a:moveTo>
                    <a:lnTo>
                      <a:pt x="2764" y="250"/>
                    </a:lnTo>
                    <a:lnTo>
                      <a:pt x="2764" y="231"/>
                    </a:lnTo>
                    <a:lnTo>
                      <a:pt x="2726" y="229"/>
                    </a:lnTo>
                    <a:lnTo>
                      <a:pt x="2726" y="248"/>
                    </a:lnTo>
                    <a:close/>
                    <a:moveTo>
                      <a:pt x="2651" y="239"/>
                    </a:moveTo>
                    <a:lnTo>
                      <a:pt x="2689" y="243"/>
                    </a:lnTo>
                    <a:lnTo>
                      <a:pt x="2691" y="224"/>
                    </a:lnTo>
                    <a:lnTo>
                      <a:pt x="2653" y="220"/>
                    </a:lnTo>
                    <a:lnTo>
                      <a:pt x="2651" y="239"/>
                    </a:lnTo>
                    <a:close/>
                    <a:moveTo>
                      <a:pt x="2575" y="231"/>
                    </a:moveTo>
                    <a:lnTo>
                      <a:pt x="2613" y="236"/>
                    </a:lnTo>
                    <a:lnTo>
                      <a:pt x="2615" y="217"/>
                    </a:lnTo>
                    <a:lnTo>
                      <a:pt x="2577" y="213"/>
                    </a:lnTo>
                    <a:lnTo>
                      <a:pt x="2575" y="231"/>
                    </a:lnTo>
                    <a:close/>
                    <a:moveTo>
                      <a:pt x="2499" y="224"/>
                    </a:moveTo>
                    <a:lnTo>
                      <a:pt x="2537" y="229"/>
                    </a:lnTo>
                    <a:lnTo>
                      <a:pt x="2540" y="210"/>
                    </a:lnTo>
                    <a:lnTo>
                      <a:pt x="2502" y="205"/>
                    </a:lnTo>
                    <a:lnTo>
                      <a:pt x="2499" y="224"/>
                    </a:lnTo>
                    <a:close/>
                    <a:moveTo>
                      <a:pt x="2424" y="217"/>
                    </a:moveTo>
                    <a:lnTo>
                      <a:pt x="2462" y="220"/>
                    </a:lnTo>
                    <a:lnTo>
                      <a:pt x="2464" y="201"/>
                    </a:lnTo>
                    <a:lnTo>
                      <a:pt x="2426" y="198"/>
                    </a:lnTo>
                    <a:lnTo>
                      <a:pt x="2424" y="217"/>
                    </a:lnTo>
                    <a:close/>
                    <a:moveTo>
                      <a:pt x="2348" y="210"/>
                    </a:moveTo>
                    <a:lnTo>
                      <a:pt x="2386" y="213"/>
                    </a:lnTo>
                    <a:lnTo>
                      <a:pt x="2388" y="194"/>
                    </a:lnTo>
                    <a:lnTo>
                      <a:pt x="2350" y="191"/>
                    </a:lnTo>
                    <a:lnTo>
                      <a:pt x="2348" y="210"/>
                    </a:lnTo>
                    <a:close/>
                    <a:moveTo>
                      <a:pt x="2275" y="201"/>
                    </a:moveTo>
                    <a:lnTo>
                      <a:pt x="2313" y="205"/>
                    </a:lnTo>
                    <a:lnTo>
                      <a:pt x="2313" y="186"/>
                    </a:lnTo>
                    <a:lnTo>
                      <a:pt x="2275" y="182"/>
                    </a:lnTo>
                    <a:lnTo>
                      <a:pt x="2275" y="201"/>
                    </a:lnTo>
                    <a:close/>
                    <a:moveTo>
                      <a:pt x="2199" y="194"/>
                    </a:moveTo>
                    <a:lnTo>
                      <a:pt x="2237" y="198"/>
                    </a:lnTo>
                    <a:lnTo>
                      <a:pt x="2239" y="179"/>
                    </a:lnTo>
                    <a:lnTo>
                      <a:pt x="2201" y="175"/>
                    </a:lnTo>
                    <a:lnTo>
                      <a:pt x="2199" y="194"/>
                    </a:lnTo>
                    <a:close/>
                    <a:moveTo>
                      <a:pt x="2123" y="186"/>
                    </a:moveTo>
                    <a:lnTo>
                      <a:pt x="2161" y="191"/>
                    </a:lnTo>
                    <a:lnTo>
                      <a:pt x="2164" y="172"/>
                    </a:lnTo>
                    <a:lnTo>
                      <a:pt x="2126" y="168"/>
                    </a:lnTo>
                    <a:lnTo>
                      <a:pt x="2123" y="186"/>
                    </a:lnTo>
                    <a:close/>
                    <a:moveTo>
                      <a:pt x="2048" y="179"/>
                    </a:moveTo>
                    <a:lnTo>
                      <a:pt x="2086" y="182"/>
                    </a:lnTo>
                    <a:lnTo>
                      <a:pt x="2088" y="163"/>
                    </a:lnTo>
                    <a:lnTo>
                      <a:pt x="2050" y="160"/>
                    </a:lnTo>
                    <a:lnTo>
                      <a:pt x="2048" y="179"/>
                    </a:lnTo>
                    <a:close/>
                    <a:moveTo>
                      <a:pt x="1972" y="170"/>
                    </a:moveTo>
                    <a:lnTo>
                      <a:pt x="2010" y="175"/>
                    </a:lnTo>
                    <a:lnTo>
                      <a:pt x="2012" y="156"/>
                    </a:lnTo>
                    <a:lnTo>
                      <a:pt x="1974" y="153"/>
                    </a:lnTo>
                    <a:lnTo>
                      <a:pt x="1972" y="170"/>
                    </a:lnTo>
                    <a:close/>
                    <a:moveTo>
                      <a:pt x="1896" y="163"/>
                    </a:moveTo>
                    <a:lnTo>
                      <a:pt x="1934" y="168"/>
                    </a:lnTo>
                    <a:lnTo>
                      <a:pt x="1937" y="149"/>
                    </a:lnTo>
                    <a:lnTo>
                      <a:pt x="1899" y="144"/>
                    </a:lnTo>
                    <a:lnTo>
                      <a:pt x="1896" y="163"/>
                    </a:lnTo>
                    <a:close/>
                    <a:moveTo>
                      <a:pt x="1823" y="156"/>
                    </a:moveTo>
                    <a:lnTo>
                      <a:pt x="1861" y="160"/>
                    </a:lnTo>
                    <a:lnTo>
                      <a:pt x="1861" y="142"/>
                    </a:lnTo>
                    <a:lnTo>
                      <a:pt x="1823" y="137"/>
                    </a:lnTo>
                    <a:lnTo>
                      <a:pt x="1823" y="156"/>
                    </a:lnTo>
                    <a:close/>
                    <a:moveTo>
                      <a:pt x="1747" y="149"/>
                    </a:moveTo>
                    <a:lnTo>
                      <a:pt x="1785" y="151"/>
                    </a:lnTo>
                    <a:lnTo>
                      <a:pt x="1785" y="134"/>
                    </a:lnTo>
                    <a:lnTo>
                      <a:pt x="1750" y="130"/>
                    </a:lnTo>
                    <a:lnTo>
                      <a:pt x="1747" y="149"/>
                    </a:lnTo>
                    <a:close/>
                    <a:moveTo>
                      <a:pt x="1672" y="142"/>
                    </a:moveTo>
                    <a:lnTo>
                      <a:pt x="1710" y="144"/>
                    </a:lnTo>
                    <a:lnTo>
                      <a:pt x="1712" y="125"/>
                    </a:lnTo>
                    <a:lnTo>
                      <a:pt x="1674" y="123"/>
                    </a:lnTo>
                    <a:lnTo>
                      <a:pt x="1672" y="142"/>
                    </a:lnTo>
                    <a:close/>
                    <a:moveTo>
                      <a:pt x="1596" y="132"/>
                    </a:moveTo>
                    <a:lnTo>
                      <a:pt x="1634" y="137"/>
                    </a:lnTo>
                    <a:lnTo>
                      <a:pt x="1636" y="118"/>
                    </a:lnTo>
                    <a:lnTo>
                      <a:pt x="1599" y="116"/>
                    </a:lnTo>
                    <a:lnTo>
                      <a:pt x="1596" y="132"/>
                    </a:lnTo>
                    <a:close/>
                    <a:moveTo>
                      <a:pt x="1520" y="125"/>
                    </a:moveTo>
                    <a:lnTo>
                      <a:pt x="1558" y="130"/>
                    </a:lnTo>
                    <a:lnTo>
                      <a:pt x="1561" y="111"/>
                    </a:lnTo>
                    <a:lnTo>
                      <a:pt x="1523" y="106"/>
                    </a:lnTo>
                    <a:lnTo>
                      <a:pt x="1520" y="125"/>
                    </a:lnTo>
                    <a:close/>
                    <a:moveTo>
                      <a:pt x="1445" y="118"/>
                    </a:moveTo>
                    <a:lnTo>
                      <a:pt x="1483" y="123"/>
                    </a:lnTo>
                    <a:lnTo>
                      <a:pt x="1485" y="104"/>
                    </a:lnTo>
                    <a:lnTo>
                      <a:pt x="1447" y="99"/>
                    </a:lnTo>
                    <a:lnTo>
                      <a:pt x="1445" y="118"/>
                    </a:lnTo>
                    <a:close/>
                    <a:moveTo>
                      <a:pt x="1372" y="111"/>
                    </a:moveTo>
                    <a:lnTo>
                      <a:pt x="1407" y="113"/>
                    </a:lnTo>
                    <a:lnTo>
                      <a:pt x="1409" y="94"/>
                    </a:lnTo>
                    <a:lnTo>
                      <a:pt x="1372" y="92"/>
                    </a:lnTo>
                    <a:lnTo>
                      <a:pt x="1372" y="111"/>
                    </a:lnTo>
                    <a:close/>
                    <a:moveTo>
                      <a:pt x="1296" y="104"/>
                    </a:moveTo>
                    <a:lnTo>
                      <a:pt x="1334" y="106"/>
                    </a:lnTo>
                    <a:lnTo>
                      <a:pt x="1334" y="87"/>
                    </a:lnTo>
                    <a:lnTo>
                      <a:pt x="1298" y="85"/>
                    </a:lnTo>
                    <a:lnTo>
                      <a:pt x="1296" y="104"/>
                    </a:lnTo>
                    <a:close/>
                    <a:moveTo>
                      <a:pt x="1220" y="94"/>
                    </a:moveTo>
                    <a:lnTo>
                      <a:pt x="1258" y="99"/>
                    </a:lnTo>
                    <a:lnTo>
                      <a:pt x="1260" y="80"/>
                    </a:lnTo>
                    <a:lnTo>
                      <a:pt x="1223" y="75"/>
                    </a:lnTo>
                    <a:lnTo>
                      <a:pt x="1220" y="94"/>
                    </a:lnTo>
                    <a:close/>
                    <a:moveTo>
                      <a:pt x="1145" y="87"/>
                    </a:moveTo>
                    <a:lnTo>
                      <a:pt x="1182" y="92"/>
                    </a:lnTo>
                    <a:lnTo>
                      <a:pt x="1185" y="73"/>
                    </a:lnTo>
                    <a:lnTo>
                      <a:pt x="1147" y="68"/>
                    </a:lnTo>
                    <a:lnTo>
                      <a:pt x="1145" y="87"/>
                    </a:lnTo>
                    <a:close/>
                    <a:moveTo>
                      <a:pt x="1069" y="80"/>
                    </a:moveTo>
                    <a:lnTo>
                      <a:pt x="1107" y="85"/>
                    </a:lnTo>
                    <a:lnTo>
                      <a:pt x="1109" y="66"/>
                    </a:lnTo>
                    <a:lnTo>
                      <a:pt x="1071" y="61"/>
                    </a:lnTo>
                    <a:lnTo>
                      <a:pt x="1069" y="80"/>
                    </a:lnTo>
                    <a:close/>
                    <a:moveTo>
                      <a:pt x="993" y="73"/>
                    </a:moveTo>
                    <a:lnTo>
                      <a:pt x="1031" y="75"/>
                    </a:lnTo>
                    <a:lnTo>
                      <a:pt x="1033" y="56"/>
                    </a:lnTo>
                    <a:lnTo>
                      <a:pt x="996" y="54"/>
                    </a:lnTo>
                    <a:lnTo>
                      <a:pt x="993" y="73"/>
                    </a:lnTo>
                    <a:close/>
                    <a:moveTo>
                      <a:pt x="920" y="66"/>
                    </a:moveTo>
                    <a:lnTo>
                      <a:pt x="955" y="68"/>
                    </a:lnTo>
                    <a:lnTo>
                      <a:pt x="958" y="49"/>
                    </a:lnTo>
                    <a:lnTo>
                      <a:pt x="920" y="47"/>
                    </a:lnTo>
                    <a:lnTo>
                      <a:pt x="920" y="66"/>
                    </a:lnTo>
                    <a:close/>
                    <a:moveTo>
                      <a:pt x="844" y="56"/>
                    </a:moveTo>
                    <a:lnTo>
                      <a:pt x="882" y="61"/>
                    </a:lnTo>
                    <a:lnTo>
                      <a:pt x="882" y="42"/>
                    </a:lnTo>
                    <a:lnTo>
                      <a:pt x="844" y="38"/>
                    </a:lnTo>
                    <a:lnTo>
                      <a:pt x="844" y="56"/>
                    </a:lnTo>
                    <a:close/>
                    <a:moveTo>
                      <a:pt x="769" y="49"/>
                    </a:moveTo>
                    <a:lnTo>
                      <a:pt x="806" y="54"/>
                    </a:lnTo>
                    <a:lnTo>
                      <a:pt x="809" y="35"/>
                    </a:lnTo>
                    <a:lnTo>
                      <a:pt x="771" y="30"/>
                    </a:lnTo>
                    <a:lnTo>
                      <a:pt x="769" y="49"/>
                    </a:lnTo>
                    <a:close/>
                    <a:moveTo>
                      <a:pt x="693" y="42"/>
                    </a:moveTo>
                    <a:lnTo>
                      <a:pt x="731" y="47"/>
                    </a:lnTo>
                    <a:lnTo>
                      <a:pt x="733" y="28"/>
                    </a:lnTo>
                    <a:lnTo>
                      <a:pt x="695" y="23"/>
                    </a:lnTo>
                    <a:lnTo>
                      <a:pt x="693" y="42"/>
                    </a:lnTo>
                    <a:close/>
                    <a:moveTo>
                      <a:pt x="617" y="35"/>
                    </a:moveTo>
                    <a:lnTo>
                      <a:pt x="655" y="38"/>
                    </a:lnTo>
                    <a:lnTo>
                      <a:pt x="657" y="19"/>
                    </a:lnTo>
                    <a:lnTo>
                      <a:pt x="620" y="16"/>
                    </a:lnTo>
                    <a:lnTo>
                      <a:pt x="617" y="35"/>
                    </a:lnTo>
                    <a:close/>
                    <a:moveTo>
                      <a:pt x="542" y="28"/>
                    </a:moveTo>
                    <a:lnTo>
                      <a:pt x="579" y="30"/>
                    </a:lnTo>
                    <a:lnTo>
                      <a:pt x="582" y="12"/>
                    </a:lnTo>
                    <a:lnTo>
                      <a:pt x="544" y="9"/>
                    </a:lnTo>
                    <a:lnTo>
                      <a:pt x="542" y="28"/>
                    </a:lnTo>
                    <a:close/>
                    <a:moveTo>
                      <a:pt x="466" y="19"/>
                    </a:moveTo>
                    <a:lnTo>
                      <a:pt x="504" y="23"/>
                    </a:lnTo>
                    <a:lnTo>
                      <a:pt x="506" y="4"/>
                    </a:lnTo>
                    <a:lnTo>
                      <a:pt x="468" y="0"/>
                    </a:lnTo>
                    <a:lnTo>
                      <a:pt x="466" y="19"/>
                    </a:lnTo>
                    <a:close/>
                    <a:moveTo>
                      <a:pt x="442" y="68"/>
                    </a:moveTo>
                    <a:lnTo>
                      <a:pt x="454" y="33"/>
                    </a:lnTo>
                    <a:lnTo>
                      <a:pt x="435" y="26"/>
                    </a:lnTo>
                    <a:lnTo>
                      <a:pt x="423" y="61"/>
                    </a:lnTo>
                    <a:lnTo>
                      <a:pt x="442" y="68"/>
                    </a:lnTo>
                    <a:close/>
                    <a:moveTo>
                      <a:pt x="419" y="139"/>
                    </a:moveTo>
                    <a:lnTo>
                      <a:pt x="430" y="104"/>
                    </a:lnTo>
                    <a:lnTo>
                      <a:pt x="412" y="99"/>
                    </a:lnTo>
                    <a:lnTo>
                      <a:pt x="400" y="134"/>
                    </a:lnTo>
                    <a:lnTo>
                      <a:pt x="419" y="139"/>
                    </a:lnTo>
                    <a:close/>
                    <a:moveTo>
                      <a:pt x="395" y="213"/>
                    </a:moveTo>
                    <a:lnTo>
                      <a:pt x="407" y="175"/>
                    </a:lnTo>
                    <a:lnTo>
                      <a:pt x="388" y="170"/>
                    </a:lnTo>
                    <a:lnTo>
                      <a:pt x="376" y="205"/>
                    </a:lnTo>
                    <a:lnTo>
                      <a:pt x="395" y="213"/>
                    </a:lnTo>
                    <a:close/>
                    <a:moveTo>
                      <a:pt x="371" y="283"/>
                    </a:moveTo>
                    <a:lnTo>
                      <a:pt x="383" y="248"/>
                    </a:lnTo>
                    <a:lnTo>
                      <a:pt x="364" y="241"/>
                    </a:lnTo>
                    <a:lnTo>
                      <a:pt x="352" y="279"/>
                    </a:lnTo>
                    <a:lnTo>
                      <a:pt x="371" y="283"/>
                    </a:lnTo>
                    <a:close/>
                    <a:moveTo>
                      <a:pt x="348" y="354"/>
                    </a:moveTo>
                    <a:lnTo>
                      <a:pt x="360" y="319"/>
                    </a:lnTo>
                    <a:lnTo>
                      <a:pt x="341" y="314"/>
                    </a:lnTo>
                    <a:lnTo>
                      <a:pt x="329" y="350"/>
                    </a:lnTo>
                    <a:lnTo>
                      <a:pt x="348" y="354"/>
                    </a:lnTo>
                    <a:close/>
                    <a:moveTo>
                      <a:pt x="324" y="428"/>
                    </a:moveTo>
                    <a:lnTo>
                      <a:pt x="336" y="392"/>
                    </a:lnTo>
                    <a:lnTo>
                      <a:pt x="317" y="385"/>
                    </a:lnTo>
                    <a:lnTo>
                      <a:pt x="305" y="421"/>
                    </a:lnTo>
                    <a:lnTo>
                      <a:pt x="324" y="428"/>
                    </a:lnTo>
                    <a:close/>
                    <a:moveTo>
                      <a:pt x="300" y="499"/>
                    </a:moveTo>
                    <a:lnTo>
                      <a:pt x="312" y="463"/>
                    </a:lnTo>
                    <a:lnTo>
                      <a:pt x="293" y="458"/>
                    </a:lnTo>
                    <a:lnTo>
                      <a:pt x="282" y="494"/>
                    </a:lnTo>
                    <a:lnTo>
                      <a:pt x="300" y="499"/>
                    </a:lnTo>
                    <a:close/>
                    <a:moveTo>
                      <a:pt x="277" y="572"/>
                    </a:moveTo>
                    <a:lnTo>
                      <a:pt x="289" y="534"/>
                    </a:lnTo>
                    <a:lnTo>
                      <a:pt x="270" y="529"/>
                    </a:lnTo>
                    <a:lnTo>
                      <a:pt x="258" y="565"/>
                    </a:lnTo>
                    <a:lnTo>
                      <a:pt x="277" y="572"/>
                    </a:lnTo>
                    <a:close/>
                    <a:moveTo>
                      <a:pt x="253" y="643"/>
                    </a:moveTo>
                    <a:lnTo>
                      <a:pt x="265" y="607"/>
                    </a:lnTo>
                    <a:lnTo>
                      <a:pt x="246" y="600"/>
                    </a:lnTo>
                    <a:lnTo>
                      <a:pt x="234" y="638"/>
                    </a:lnTo>
                    <a:lnTo>
                      <a:pt x="253" y="643"/>
                    </a:lnTo>
                    <a:close/>
                    <a:moveTo>
                      <a:pt x="230" y="714"/>
                    </a:moveTo>
                    <a:lnTo>
                      <a:pt x="241" y="678"/>
                    </a:lnTo>
                    <a:lnTo>
                      <a:pt x="222" y="674"/>
                    </a:lnTo>
                    <a:lnTo>
                      <a:pt x="211" y="709"/>
                    </a:lnTo>
                    <a:lnTo>
                      <a:pt x="230" y="714"/>
                    </a:lnTo>
                    <a:close/>
                    <a:moveTo>
                      <a:pt x="206" y="787"/>
                    </a:moveTo>
                    <a:lnTo>
                      <a:pt x="218" y="752"/>
                    </a:lnTo>
                    <a:lnTo>
                      <a:pt x="199" y="744"/>
                    </a:lnTo>
                    <a:lnTo>
                      <a:pt x="187" y="780"/>
                    </a:lnTo>
                    <a:lnTo>
                      <a:pt x="206" y="787"/>
                    </a:lnTo>
                    <a:close/>
                    <a:moveTo>
                      <a:pt x="182" y="858"/>
                    </a:moveTo>
                    <a:lnTo>
                      <a:pt x="194" y="822"/>
                    </a:lnTo>
                    <a:lnTo>
                      <a:pt x="175" y="818"/>
                    </a:lnTo>
                    <a:lnTo>
                      <a:pt x="166" y="853"/>
                    </a:lnTo>
                    <a:lnTo>
                      <a:pt x="182" y="858"/>
                    </a:lnTo>
                    <a:close/>
                    <a:moveTo>
                      <a:pt x="159" y="931"/>
                    </a:moveTo>
                    <a:lnTo>
                      <a:pt x="170" y="893"/>
                    </a:lnTo>
                    <a:lnTo>
                      <a:pt x="154" y="889"/>
                    </a:lnTo>
                    <a:lnTo>
                      <a:pt x="142" y="924"/>
                    </a:lnTo>
                    <a:lnTo>
                      <a:pt x="159" y="931"/>
                    </a:lnTo>
                    <a:close/>
                    <a:moveTo>
                      <a:pt x="135" y="1002"/>
                    </a:moveTo>
                    <a:lnTo>
                      <a:pt x="147" y="967"/>
                    </a:lnTo>
                    <a:lnTo>
                      <a:pt x="130" y="960"/>
                    </a:lnTo>
                    <a:lnTo>
                      <a:pt x="118" y="997"/>
                    </a:lnTo>
                    <a:lnTo>
                      <a:pt x="135" y="1002"/>
                    </a:lnTo>
                    <a:close/>
                    <a:moveTo>
                      <a:pt x="111" y="1073"/>
                    </a:moveTo>
                    <a:lnTo>
                      <a:pt x="123" y="1038"/>
                    </a:lnTo>
                    <a:lnTo>
                      <a:pt x="107" y="1033"/>
                    </a:lnTo>
                    <a:lnTo>
                      <a:pt x="95" y="1068"/>
                    </a:lnTo>
                    <a:lnTo>
                      <a:pt x="111" y="1073"/>
                    </a:lnTo>
                    <a:close/>
                    <a:moveTo>
                      <a:pt x="88" y="1146"/>
                    </a:moveTo>
                    <a:lnTo>
                      <a:pt x="99" y="1111"/>
                    </a:lnTo>
                    <a:lnTo>
                      <a:pt x="83" y="1104"/>
                    </a:lnTo>
                    <a:lnTo>
                      <a:pt x="71" y="1139"/>
                    </a:lnTo>
                    <a:lnTo>
                      <a:pt x="88" y="1146"/>
                    </a:lnTo>
                    <a:close/>
                    <a:moveTo>
                      <a:pt x="64" y="1217"/>
                    </a:moveTo>
                    <a:lnTo>
                      <a:pt x="76" y="1182"/>
                    </a:lnTo>
                    <a:lnTo>
                      <a:pt x="59" y="1177"/>
                    </a:lnTo>
                    <a:lnTo>
                      <a:pt x="47" y="1213"/>
                    </a:lnTo>
                    <a:lnTo>
                      <a:pt x="64" y="1217"/>
                    </a:lnTo>
                    <a:close/>
                    <a:moveTo>
                      <a:pt x="40" y="1291"/>
                    </a:moveTo>
                    <a:lnTo>
                      <a:pt x="52" y="1253"/>
                    </a:lnTo>
                    <a:lnTo>
                      <a:pt x="36" y="1248"/>
                    </a:lnTo>
                    <a:lnTo>
                      <a:pt x="24" y="1284"/>
                    </a:lnTo>
                    <a:lnTo>
                      <a:pt x="40" y="1291"/>
                    </a:lnTo>
                    <a:close/>
                    <a:moveTo>
                      <a:pt x="17" y="1362"/>
                    </a:moveTo>
                    <a:lnTo>
                      <a:pt x="29" y="1326"/>
                    </a:lnTo>
                    <a:lnTo>
                      <a:pt x="12" y="1319"/>
                    </a:lnTo>
                    <a:lnTo>
                      <a:pt x="0" y="1357"/>
                    </a:lnTo>
                    <a:lnTo>
                      <a:pt x="17" y="136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23"/>
              <p:cNvSpPr>
                <a:spLocks noEditPoints="1"/>
              </p:cNvSpPr>
              <p:nvPr/>
            </p:nvSpPr>
            <p:spPr bwMode="auto">
              <a:xfrm>
                <a:off x="3407407" y="828031"/>
                <a:ext cx="4292136" cy="5219244"/>
              </a:xfrm>
              <a:custGeom>
                <a:avLst/>
                <a:gdLst>
                  <a:gd name="T0" fmla="*/ 1533262 w 5162"/>
                  <a:gd name="T1" fmla="*/ 4723678 h 6277"/>
                  <a:gd name="T2" fmla="*/ 1716189 w 5162"/>
                  <a:gd name="T3" fmla="*/ 4772735 h 6277"/>
                  <a:gd name="T4" fmla="*/ 1897453 w 5162"/>
                  <a:gd name="T5" fmla="*/ 4821793 h 6277"/>
                  <a:gd name="T6" fmla="*/ 2080381 w 5162"/>
                  <a:gd name="T7" fmla="*/ 4873345 h 6277"/>
                  <a:gd name="T8" fmla="*/ 2263308 w 5162"/>
                  <a:gd name="T9" fmla="*/ 4922403 h 6277"/>
                  <a:gd name="T10" fmla="*/ 2443740 w 5162"/>
                  <a:gd name="T11" fmla="*/ 4971461 h 6277"/>
                  <a:gd name="T12" fmla="*/ 2626667 w 5162"/>
                  <a:gd name="T13" fmla="*/ 5022182 h 6277"/>
                  <a:gd name="T14" fmla="*/ 2809595 w 5162"/>
                  <a:gd name="T15" fmla="*/ 5071239 h 6277"/>
                  <a:gd name="T16" fmla="*/ 2990027 w 5162"/>
                  <a:gd name="T17" fmla="*/ 5121129 h 6277"/>
                  <a:gd name="T18" fmla="*/ 3172954 w 5162"/>
                  <a:gd name="T19" fmla="*/ 5170186 h 6277"/>
                  <a:gd name="T20" fmla="*/ 3271901 w 5162"/>
                  <a:gd name="T21" fmla="*/ 5199288 h 6277"/>
                  <a:gd name="T22" fmla="*/ 3247788 w 5162"/>
                  <a:gd name="T23" fmla="*/ 5010541 h 6277"/>
                  <a:gd name="T24" fmla="*/ 3222012 w 5162"/>
                  <a:gd name="T25" fmla="*/ 4824288 h 6277"/>
                  <a:gd name="T26" fmla="*/ 3197068 w 5162"/>
                  <a:gd name="T27" fmla="*/ 4637203 h 6277"/>
                  <a:gd name="T28" fmla="*/ 3171291 w 5162"/>
                  <a:gd name="T29" fmla="*/ 4450119 h 6277"/>
                  <a:gd name="T30" fmla="*/ 3145515 w 5162"/>
                  <a:gd name="T31" fmla="*/ 4263865 h 6277"/>
                  <a:gd name="T32" fmla="*/ 3119739 w 5162"/>
                  <a:gd name="T33" fmla="*/ 4076781 h 6277"/>
                  <a:gd name="T34" fmla="*/ 3094795 w 5162"/>
                  <a:gd name="T35" fmla="*/ 3890528 h 6277"/>
                  <a:gd name="T36" fmla="*/ 3070682 w 5162"/>
                  <a:gd name="T37" fmla="*/ 3703443 h 6277"/>
                  <a:gd name="T38" fmla="*/ 3126391 w 5162"/>
                  <a:gd name="T39" fmla="*/ 3530494 h 6277"/>
                  <a:gd name="T40" fmla="*/ 3240305 w 5162"/>
                  <a:gd name="T41" fmla="*/ 3379163 h 6277"/>
                  <a:gd name="T42" fmla="*/ 3354219 w 5162"/>
                  <a:gd name="T43" fmla="*/ 3229496 h 6277"/>
                  <a:gd name="T44" fmla="*/ 3466469 w 5162"/>
                  <a:gd name="T45" fmla="*/ 3078165 h 6277"/>
                  <a:gd name="T46" fmla="*/ 3580383 w 5162"/>
                  <a:gd name="T47" fmla="*/ 2928497 h 6277"/>
                  <a:gd name="T48" fmla="*/ 3694297 w 5162"/>
                  <a:gd name="T49" fmla="*/ 2777167 h 6277"/>
                  <a:gd name="T50" fmla="*/ 3808211 w 5162"/>
                  <a:gd name="T51" fmla="*/ 2628330 h 6277"/>
                  <a:gd name="T52" fmla="*/ 3922124 w 5162"/>
                  <a:gd name="T53" fmla="*/ 2477000 h 6277"/>
                  <a:gd name="T54" fmla="*/ 4036038 w 5162"/>
                  <a:gd name="T55" fmla="*/ 2325669 h 6277"/>
                  <a:gd name="T56" fmla="*/ 4149952 w 5162"/>
                  <a:gd name="T57" fmla="*/ 2176002 h 6277"/>
                  <a:gd name="T58" fmla="*/ 4264697 w 5162"/>
                  <a:gd name="T59" fmla="*/ 2024671 h 6277"/>
                  <a:gd name="T60" fmla="*/ 4213145 w 5162"/>
                  <a:gd name="T61" fmla="*/ 1863362 h 6277"/>
                  <a:gd name="T62" fmla="*/ 4136648 w 5162"/>
                  <a:gd name="T63" fmla="*/ 1690413 h 6277"/>
                  <a:gd name="T64" fmla="*/ 4060151 w 5162"/>
                  <a:gd name="T65" fmla="*/ 1519127 h 6277"/>
                  <a:gd name="T66" fmla="*/ 3982823 w 5162"/>
                  <a:gd name="T67" fmla="*/ 1346177 h 6277"/>
                  <a:gd name="T68" fmla="*/ 3906326 w 5162"/>
                  <a:gd name="T69" fmla="*/ 1173228 h 6277"/>
                  <a:gd name="T70" fmla="*/ 3829829 w 5162"/>
                  <a:gd name="T71" fmla="*/ 1001942 h 6277"/>
                  <a:gd name="T72" fmla="*/ 3753332 w 5162"/>
                  <a:gd name="T73" fmla="*/ 828993 h 6277"/>
                  <a:gd name="T74" fmla="*/ 3676836 w 5162"/>
                  <a:gd name="T75" fmla="*/ 656043 h 6277"/>
                  <a:gd name="T76" fmla="*/ 3599507 w 5162"/>
                  <a:gd name="T77" fmla="*/ 483094 h 6277"/>
                  <a:gd name="T78" fmla="*/ 3542966 w 5162"/>
                  <a:gd name="T79" fmla="*/ 318460 h 6277"/>
                  <a:gd name="T80" fmla="*/ 3364196 w 5162"/>
                  <a:gd name="T81" fmla="*/ 300167 h 6277"/>
                  <a:gd name="T82" fmla="*/ 3175449 w 5162"/>
                  <a:gd name="T83" fmla="*/ 281043 h 6277"/>
                  <a:gd name="T84" fmla="*/ 2988364 w 5162"/>
                  <a:gd name="T85" fmla="*/ 261087 h 6277"/>
                  <a:gd name="T86" fmla="*/ 2799617 w 5162"/>
                  <a:gd name="T87" fmla="*/ 243626 h 6277"/>
                  <a:gd name="T88" fmla="*/ 2612532 w 5162"/>
                  <a:gd name="T89" fmla="*/ 223670 h 6277"/>
                  <a:gd name="T90" fmla="*/ 2423785 w 5162"/>
                  <a:gd name="T91" fmla="*/ 206209 h 6277"/>
                  <a:gd name="T92" fmla="*/ 2237532 w 5162"/>
                  <a:gd name="T93" fmla="*/ 186253 h 6277"/>
                  <a:gd name="T94" fmla="*/ 2048784 w 5162"/>
                  <a:gd name="T95" fmla="*/ 167129 h 6277"/>
                  <a:gd name="T96" fmla="*/ 1861699 w 5162"/>
                  <a:gd name="T97" fmla="*/ 148836 h 6277"/>
                  <a:gd name="T98" fmla="*/ 1672952 w 5162"/>
                  <a:gd name="T99" fmla="*/ 129712 h 6277"/>
                  <a:gd name="T100" fmla="*/ 1484204 w 5162"/>
                  <a:gd name="T101" fmla="*/ 111419 h 6277"/>
                  <a:gd name="T102" fmla="*/ 1297951 w 5162"/>
                  <a:gd name="T103" fmla="*/ 92295 h 6277"/>
                  <a:gd name="T104" fmla="*/ 1109204 w 5162"/>
                  <a:gd name="T105" fmla="*/ 72339 h 6277"/>
                  <a:gd name="T106" fmla="*/ 922119 w 5162"/>
                  <a:gd name="T107" fmla="*/ 54878 h 6277"/>
                  <a:gd name="T108" fmla="*/ 733372 w 5162"/>
                  <a:gd name="T109" fmla="*/ 34922 h 6277"/>
                  <a:gd name="T110" fmla="*/ 546287 w 5162"/>
                  <a:gd name="T111" fmla="*/ 15798 h 6277"/>
                  <a:gd name="T112" fmla="*/ 361697 w 5162"/>
                  <a:gd name="T113" fmla="*/ 21619 h 6277"/>
                  <a:gd name="T114" fmla="*/ 302661 w 5162"/>
                  <a:gd name="T115" fmla="*/ 200388 h 6277"/>
                  <a:gd name="T116" fmla="*/ 243626 w 5162"/>
                  <a:gd name="T117" fmla="*/ 380821 h 6277"/>
                  <a:gd name="T118" fmla="*/ 184590 w 5162"/>
                  <a:gd name="T119" fmla="*/ 560422 h 6277"/>
                  <a:gd name="T120" fmla="*/ 128049 w 5162"/>
                  <a:gd name="T121" fmla="*/ 739192 h 6277"/>
                  <a:gd name="T122" fmla="*/ 69013 w 5162"/>
                  <a:gd name="T123" fmla="*/ 917962 h 6277"/>
                  <a:gd name="T124" fmla="*/ 9978 w 5162"/>
                  <a:gd name="T125" fmla="*/ 1096731 h 627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162" h="6277">
                    <a:moveTo>
                      <a:pt x="1698" y="5641"/>
                    </a:moveTo>
                    <a:lnTo>
                      <a:pt x="1662" y="5631"/>
                    </a:lnTo>
                    <a:lnTo>
                      <a:pt x="1658" y="5650"/>
                    </a:lnTo>
                    <a:lnTo>
                      <a:pt x="1693" y="5660"/>
                    </a:lnTo>
                    <a:lnTo>
                      <a:pt x="1698" y="5641"/>
                    </a:lnTo>
                    <a:moveTo>
                      <a:pt x="1771" y="5662"/>
                    </a:moveTo>
                    <a:lnTo>
                      <a:pt x="1736" y="5650"/>
                    </a:lnTo>
                    <a:lnTo>
                      <a:pt x="1731" y="5669"/>
                    </a:lnTo>
                    <a:lnTo>
                      <a:pt x="1766" y="5679"/>
                    </a:lnTo>
                    <a:lnTo>
                      <a:pt x="1771" y="5662"/>
                    </a:lnTo>
                    <a:moveTo>
                      <a:pt x="1844" y="5681"/>
                    </a:moveTo>
                    <a:lnTo>
                      <a:pt x="1809" y="5672"/>
                    </a:lnTo>
                    <a:lnTo>
                      <a:pt x="1804" y="5688"/>
                    </a:lnTo>
                    <a:lnTo>
                      <a:pt x="1840" y="5700"/>
                    </a:lnTo>
                    <a:lnTo>
                      <a:pt x="1844" y="5681"/>
                    </a:lnTo>
                    <a:moveTo>
                      <a:pt x="1918" y="5700"/>
                    </a:moveTo>
                    <a:lnTo>
                      <a:pt x="1882" y="5690"/>
                    </a:lnTo>
                    <a:lnTo>
                      <a:pt x="1878" y="5709"/>
                    </a:lnTo>
                    <a:lnTo>
                      <a:pt x="1913" y="5719"/>
                    </a:lnTo>
                    <a:lnTo>
                      <a:pt x="1918" y="5700"/>
                    </a:lnTo>
                    <a:moveTo>
                      <a:pt x="1991" y="5721"/>
                    </a:moveTo>
                    <a:lnTo>
                      <a:pt x="1956" y="5712"/>
                    </a:lnTo>
                    <a:lnTo>
                      <a:pt x="1948" y="5728"/>
                    </a:lnTo>
                    <a:lnTo>
                      <a:pt x="1986" y="5740"/>
                    </a:lnTo>
                    <a:lnTo>
                      <a:pt x="1991" y="5721"/>
                    </a:lnTo>
                    <a:moveTo>
                      <a:pt x="2064" y="5740"/>
                    </a:moveTo>
                    <a:lnTo>
                      <a:pt x="2026" y="5731"/>
                    </a:lnTo>
                    <a:lnTo>
                      <a:pt x="2022" y="5750"/>
                    </a:lnTo>
                    <a:lnTo>
                      <a:pt x="2060" y="5759"/>
                    </a:lnTo>
                    <a:lnTo>
                      <a:pt x="2064" y="5740"/>
                    </a:lnTo>
                    <a:moveTo>
                      <a:pt x="2138" y="5761"/>
                    </a:moveTo>
                    <a:lnTo>
                      <a:pt x="2100" y="5750"/>
                    </a:lnTo>
                    <a:lnTo>
                      <a:pt x="2095" y="5768"/>
                    </a:lnTo>
                    <a:lnTo>
                      <a:pt x="2133" y="5778"/>
                    </a:lnTo>
                    <a:lnTo>
                      <a:pt x="2138" y="5761"/>
                    </a:lnTo>
                    <a:moveTo>
                      <a:pt x="2211" y="5780"/>
                    </a:moveTo>
                    <a:lnTo>
                      <a:pt x="2173" y="5771"/>
                    </a:lnTo>
                    <a:lnTo>
                      <a:pt x="2168" y="5790"/>
                    </a:lnTo>
                    <a:lnTo>
                      <a:pt x="2204" y="5799"/>
                    </a:lnTo>
                    <a:lnTo>
                      <a:pt x="2211" y="5780"/>
                    </a:lnTo>
                    <a:moveTo>
                      <a:pt x="2282" y="5799"/>
                    </a:moveTo>
                    <a:lnTo>
                      <a:pt x="2246" y="5790"/>
                    </a:lnTo>
                    <a:lnTo>
                      <a:pt x="2242" y="5809"/>
                    </a:lnTo>
                    <a:lnTo>
                      <a:pt x="2277" y="5818"/>
                    </a:lnTo>
                    <a:lnTo>
                      <a:pt x="2282" y="5799"/>
                    </a:lnTo>
                    <a:moveTo>
                      <a:pt x="2355" y="5820"/>
                    </a:moveTo>
                    <a:lnTo>
                      <a:pt x="2320" y="5811"/>
                    </a:lnTo>
                    <a:lnTo>
                      <a:pt x="2315" y="5828"/>
                    </a:lnTo>
                    <a:lnTo>
                      <a:pt x="2350" y="5839"/>
                    </a:lnTo>
                    <a:lnTo>
                      <a:pt x="2355" y="5820"/>
                    </a:lnTo>
                    <a:moveTo>
                      <a:pt x="2428" y="5839"/>
                    </a:moveTo>
                    <a:lnTo>
                      <a:pt x="2393" y="5830"/>
                    </a:lnTo>
                    <a:lnTo>
                      <a:pt x="2388" y="5849"/>
                    </a:lnTo>
                    <a:lnTo>
                      <a:pt x="2424" y="5858"/>
                    </a:lnTo>
                    <a:lnTo>
                      <a:pt x="2428" y="5839"/>
                    </a:lnTo>
                    <a:moveTo>
                      <a:pt x="2502" y="5861"/>
                    </a:moveTo>
                    <a:lnTo>
                      <a:pt x="2466" y="5851"/>
                    </a:lnTo>
                    <a:lnTo>
                      <a:pt x="2462" y="5868"/>
                    </a:lnTo>
                    <a:lnTo>
                      <a:pt x="2497" y="5877"/>
                    </a:lnTo>
                    <a:lnTo>
                      <a:pt x="2502" y="5861"/>
                    </a:lnTo>
                    <a:moveTo>
                      <a:pt x="2575" y="5880"/>
                    </a:moveTo>
                    <a:lnTo>
                      <a:pt x="2537" y="5870"/>
                    </a:lnTo>
                    <a:lnTo>
                      <a:pt x="2532" y="5889"/>
                    </a:lnTo>
                    <a:lnTo>
                      <a:pt x="2570" y="5899"/>
                    </a:lnTo>
                    <a:lnTo>
                      <a:pt x="2575" y="5880"/>
                    </a:lnTo>
                    <a:moveTo>
                      <a:pt x="2648" y="5901"/>
                    </a:moveTo>
                    <a:lnTo>
                      <a:pt x="2610" y="5889"/>
                    </a:lnTo>
                    <a:lnTo>
                      <a:pt x="2606" y="5908"/>
                    </a:lnTo>
                    <a:lnTo>
                      <a:pt x="2644" y="5917"/>
                    </a:lnTo>
                    <a:lnTo>
                      <a:pt x="2648" y="5901"/>
                    </a:lnTo>
                    <a:moveTo>
                      <a:pt x="2722" y="5920"/>
                    </a:moveTo>
                    <a:lnTo>
                      <a:pt x="2684" y="5910"/>
                    </a:lnTo>
                    <a:lnTo>
                      <a:pt x="2679" y="5929"/>
                    </a:lnTo>
                    <a:lnTo>
                      <a:pt x="2717" y="5939"/>
                    </a:lnTo>
                    <a:lnTo>
                      <a:pt x="2722" y="5920"/>
                    </a:lnTo>
                    <a:moveTo>
                      <a:pt x="2795" y="5939"/>
                    </a:moveTo>
                    <a:lnTo>
                      <a:pt x="2757" y="5929"/>
                    </a:lnTo>
                    <a:lnTo>
                      <a:pt x="2752" y="5948"/>
                    </a:lnTo>
                    <a:lnTo>
                      <a:pt x="2788" y="5958"/>
                    </a:lnTo>
                    <a:lnTo>
                      <a:pt x="2795" y="5939"/>
                    </a:lnTo>
                    <a:moveTo>
                      <a:pt x="2866" y="5960"/>
                    </a:moveTo>
                    <a:lnTo>
                      <a:pt x="2830" y="5951"/>
                    </a:lnTo>
                    <a:lnTo>
                      <a:pt x="2826" y="5967"/>
                    </a:lnTo>
                    <a:lnTo>
                      <a:pt x="2861" y="5979"/>
                    </a:lnTo>
                    <a:lnTo>
                      <a:pt x="2866" y="5960"/>
                    </a:lnTo>
                    <a:moveTo>
                      <a:pt x="2939" y="5979"/>
                    </a:moveTo>
                    <a:lnTo>
                      <a:pt x="2904" y="5969"/>
                    </a:lnTo>
                    <a:lnTo>
                      <a:pt x="2899" y="5988"/>
                    </a:lnTo>
                    <a:lnTo>
                      <a:pt x="2934" y="5998"/>
                    </a:lnTo>
                    <a:lnTo>
                      <a:pt x="2939" y="5979"/>
                    </a:lnTo>
                    <a:moveTo>
                      <a:pt x="3012" y="6000"/>
                    </a:moveTo>
                    <a:lnTo>
                      <a:pt x="2977" y="5988"/>
                    </a:lnTo>
                    <a:lnTo>
                      <a:pt x="2972" y="6007"/>
                    </a:lnTo>
                    <a:lnTo>
                      <a:pt x="3008" y="6017"/>
                    </a:lnTo>
                    <a:lnTo>
                      <a:pt x="3012" y="6000"/>
                    </a:lnTo>
                    <a:moveTo>
                      <a:pt x="3086" y="6019"/>
                    </a:moveTo>
                    <a:lnTo>
                      <a:pt x="3050" y="6010"/>
                    </a:lnTo>
                    <a:lnTo>
                      <a:pt x="3043" y="6029"/>
                    </a:lnTo>
                    <a:lnTo>
                      <a:pt x="3081" y="6038"/>
                    </a:lnTo>
                    <a:lnTo>
                      <a:pt x="3086" y="6019"/>
                    </a:lnTo>
                    <a:moveTo>
                      <a:pt x="3159" y="6040"/>
                    </a:moveTo>
                    <a:lnTo>
                      <a:pt x="3121" y="6029"/>
                    </a:lnTo>
                    <a:lnTo>
                      <a:pt x="3116" y="6047"/>
                    </a:lnTo>
                    <a:lnTo>
                      <a:pt x="3154" y="6057"/>
                    </a:lnTo>
                    <a:lnTo>
                      <a:pt x="3159" y="6040"/>
                    </a:lnTo>
                    <a:moveTo>
                      <a:pt x="3232" y="6059"/>
                    </a:moveTo>
                    <a:lnTo>
                      <a:pt x="3194" y="6050"/>
                    </a:lnTo>
                    <a:lnTo>
                      <a:pt x="3190" y="6066"/>
                    </a:lnTo>
                    <a:lnTo>
                      <a:pt x="3228" y="6078"/>
                    </a:lnTo>
                    <a:lnTo>
                      <a:pt x="3232" y="6059"/>
                    </a:lnTo>
                    <a:moveTo>
                      <a:pt x="3306" y="6078"/>
                    </a:moveTo>
                    <a:lnTo>
                      <a:pt x="3268" y="6069"/>
                    </a:lnTo>
                    <a:lnTo>
                      <a:pt x="3263" y="6088"/>
                    </a:lnTo>
                    <a:lnTo>
                      <a:pt x="3301" y="6097"/>
                    </a:lnTo>
                    <a:lnTo>
                      <a:pt x="3306" y="6078"/>
                    </a:lnTo>
                    <a:moveTo>
                      <a:pt x="3379" y="6099"/>
                    </a:moveTo>
                    <a:lnTo>
                      <a:pt x="3341" y="6090"/>
                    </a:lnTo>
                    <a:lnTo>
                      <a:pt x="3336" y="6107"/>
                    </a:lnTo>
                    <a:lnTo>
                      <a:pt x="3372" y="6116"/>
                    </a:lnTo>
                    <a:lnTo>
                      <a:pt x="3379" y="6099"/>
                    </a:lnTo>
                    <a:moveTo>
                      <a:pt x="3450" y="6118"/>
                    </a:moveTo>
                    <a:lnTo>
                      <a:pt x="3414" y="6109"/>
                    </a:lnTo>
                    <a:lnTo>
                      <a:pt x="3410" y="6128"/>
                    </a:lnTo>
                    <a:lnTo>
                      <a:pt x="3445" y="6137"/>
                    </a:lnTo>
                    <a:lnTo>
                      <a:pt x="3450" y="6118"/>
                    </a:lnTo>
                    <a:moveTo>
                      <a:pt x="3523" y="6140"/>
                    </a:moveTo>
                    <a:lnTo>
                      <a:pt x="3488" y="6128"/>
                    </a:lnTo>
                    <a:lnTo>
                      <a:pt x="3483" y="6147"/>
                    </a:lnTo>
                    <a:lnTo>
                      <a:pt x="3518" y="6156"/>
                    </a:lnTo>
                    <a:lnTo>
                      <a:pt x="3523" y="6140"/>
                    </a:lnTo>
                    <a:moveTo>
                      <a:pt x="3596" y="6159"/>
                    </a:moveTo>
                    <a:lnTo>
                      <a:pt x="3561" y="6149"/>
                    </a:lnTo>
                    <a:lnTo>
                      <a:pt x="3556" y="6168"/>
                    </a:lnTo>
                    <a:lnTo>
                      <a:pt x="3592" y="6177"/>
                    </a:lnTo>
                    <a:lnTo>
                      <a:pt x="3596" y="6159"/>
                    </a:lnTo>
                    <a:moveTo>
                      <a:pt x="3670" y="6177"/>
                    </a:moveTo>
                    <a:lnTo>
                      <a:pt x="3634" y="6168"/>
                    </a:lnTo>
                    <a:lnTo>
                      <a:pt x="3627" y="6187"/>
                    </a:lnTo>
                    <a:lnTo>
                      <a:pt x="3665" y="6196"/>
                    </a:lnTo>
                    <a:lnTo>
                      <a:pt x="3670" y="6177"/>
                    </a:lnTo>
                    <a:moveTo>
                      <a:pt x="3743" y="6199"/>
                    </a:moveTo>
                    <a:lnTo>
                      <a:pt x="3705" y="6189"/>
                    </a:lnTo>
                    <a:lnTo>
                      <a:pt x="3700" y="6206"/>
                    </a:lnTo>
                    <a:lnTo>
                      <a:pt x="3738" y="6218"/>
                    </a:lnTo>
                    <a:lnTo>
                      <a:pt x="3743" y="6199"/>
                    </a:lnTo>
                    <a:moveTo>
                      <a:pt x="3816" y="6218"/>
                    </a:moveTo>
                    <a:lnTo>
                      <a:pt x="3778" y="6208"/>
                    </a:lnTo>
                    <a:lnTo>
                      <a:pt x="3774" y="6227"/>
                    </a:lnTo>
                    <a:lnTo>
                      <a:pt x="3812" y="6237"/>
                    </a:lnTo>
                    <a:lnTo>
                      <a:pt x="3816" y="6218"/>
                    </a:lnTo>
                    <a:moveTo>
                      <a:pt x="3890" y="6239"/>
                    </a:moveTo>
                    <a:lnTo>
                      <a:pt x="3852" y="6227"/>
                    </a:lnTo>
                    <a:lnTo>
                      <a:pt x="3847" y="6246"/>
                    </a:lnTo>
                    <a:lnTo>
                      <a:pt x="3885" y="6256"/>
                    </a:lnTo>
                    <a:lnTo>
                      <a:pt x="3890" y="6239"/>
                    </a:lnTo>
                    <a:moveTo>
                      <a:pt x="3935" y="6253"/>
                    </a:moveTo>
                    <a:lnTo>
                      <a:pt x="3937" y="6265"/>
                    </a:lnTo>
                    <a:lnTo>
                      <a:pt x="3946" y="6265"/>
                    </a:lnTo>
                    <a:lnTo>
                      <a:pt x="3949" y="6256"/>
                    </a:lnTo>
                    <a:lnTo>
                      <a:pt x="3925" y="6248"/>
                    </a:lnTo>
                    <a:lnTo>
                      <a:pt x="3920" y="6267"/>
                    </a:lnTo>
                    <a:lnTo>
                      <a:pt x="3958" y="6277"/>
                    </a:lnTo>
                    <a:lnTo>
                      <a:pt x="3953" y="6251"/>
                    </a:lnTo>
                    <a:lnTo>
                      <a:pt x="3935" y="6253"/>
                    </a:lnTo>
                    <a:moveTo>
                      <a:pt x="3925" y="6177"/>
                    </a:moveTo>
                    <a:lnTo>
                      <a:pt x="3930" y="6215"/>
                    </a:lnTo>
                    <a:lnTo>
                      <a:pt x="3949" y="6213"/>
                    </a:lnTo>
                    <a:lnTo>
                      <a:pt x="3944" y="6175"/>
                    </a:lnTo>
                    <a:lnTo>
                      <a:pt x="3925" y="6177"/>
                    </a:lnTo>
                    <a:moveTo>
                      <a:pt x="3916" y="6102"/>
                    </a:moveTo>
                    <a:lnTo>
                      <a:pt x="3920" y="6140"/>
                    </a:lnTo>
                    <a:lnTo>
                      <a:pt x="3939" y="6137"/>
                    </a:lnTo>
                    <a:lnTo>
                      <a:pt x="3935" y="6099"/>
                    </a:lnTo>
                    <a:lnTo>
                      <a:pt x="3916" y="6102"/>
                    </a:lnTo>
                    <a:moveTo>
                      <a:pt x="3906" y="6026"/>
                    </a:moveTo>
                    <a:lnTo>
                      <a:pt x="3911" y="6064"/>
                    </a:lnTo>
                    <a:lnTo>
                      <a:pt x="3930" y="6062"/>
                    </a:lnTo>
                    <a:lnTo>
                      <a:pt x="3923" y="6024"/>
                    </a:lnTo>
                    <a:lnTo>
                      <a:pt x="3906" y="6026"/>
                    </a:lnTo>
                    <a:moveTo>
                      <a:pt x="3894" y="5953"/>
                    </a:moveTo>
                    <a:lnTo>
                      <a:pt x="3899" y="5991"/>
                    </a:lnTo>
                    <a:lnTo>
                      <a:pt x="3918" y="5988"/>
                    </a:lnTo>
                    <a:lnTo>
                      <a:pt x="3913" y="5951"/>
                    </a:lnTo>
                    <a:lnTo>
                      <a:pt x="3894" y="5953"/>
                    </a:lnTo>
                    <a:moveTo>
                      <a:pt x="3885" y="5877"/>
                    </a:moveTo>
                    <a:lnTo>
                      <a:pt x="3890" y="5915"/>
                    </a:lnTo>
                    <a:lnTo>
                      <a:pt x="3909" y="5913"/>
                    </a:lnTo>
                    <a:lnTo>
                      <a:pt x="3904" y="5875"/>
                    </a:lnTo>
                    <a:lnTo>
                      <a:pt x="3885" y="5877"/>
                    </a:lnTo>
                    <a:moveTo>
                      <a:pt x="3875" y="5802"/>
                    </a:moveTo>
                    <a:lnTo>
                      <a:pt x="3880" y="5839"/>
                    </a:lnTo>
                    <a:lnTo>
                      <a:pt x="3899" y="5837"/>
                    </a:lnTo>
                    <a:lnTo>
                      <a:pt x="3894" y="5799"/>
                    </a:lnTo>
                    <a:lnTo>
                      <a:pt x="3875" y="5802"/>
                    </a:lnTo>
                    <a:moveTo>
                      <a:pt x="3864" y="5728"/>
                    </a:moveTo>
                    <a:lnTo>
                      <a:pt x="3871" y="5764"/>
                    </a:lnTo>
                    <a:lnTo>
                      <a:pt x="3887" y="5761"/>
                    </a:lnTo>
                    <a:lnTo>
                      <a:pt x="3883" y="5726"/>
                    </a:lnTo>
                    <a:lnTo>
                      <a:pt x="3864" y="5728"/>
                    </a:lnTo>
                    <a:moveTo>
                      <a:pt x="3854" y="5653"/>
                    </a:moveTo>
                    <a:lnTo>
                      <a:pt x="3859" y="5690"/>
                    </a:lnTo>
                    <a:lnTo>
                      <a:pt x="3878" y="5688"/>
                    </a:lnTo>
                    <a:lnTo>
                      <a:pt x="3873" y="5650"/>
                    </a:lnTo>
                    <a:lnTo>
                      <a:pt x="3854" y="5653"/>
                    </a:lnTo>
                    <a:moveTo>
                      <a:pt x="3845" y="5577"/>
                    </a:moveTo>
                    <a:lnTo>
                      <a:pt x="3849" y="5615"/>
                    </a:lnTo>
                    <a:lnTo>
                      <a:pt x="3868" y="5612"/>
                    </a:lnTo>
                    <a:lnTo>
                      <a:pt x="3864" y="5575"/>
                    </a:lnTo>
                    <a:lnTo>
                      <a:pt x="3845" y="5577"/>
                    </a:lnTo>
                    <a:moveTo>
                      <a:pt x="3835" y="5501"/>
                    </a:moveTo>
                    <a:lnTo>
                      <a:pt x="3840" y="5539"/>
                    </a:lnTo>
                    <a:lnTo>
                      <a:pt x="3859" y="5537"/>
                    </a:lnTo>
                    <a:lnTo>
                      <a:pt x="3852" y="5499"/>
                    </a:lnTo>
                    <a:lnTo>
                      <a:pt x="3835" y="5501"/>
                    </a:lnTo>
                    <a:moveTo>
                      <a:pt x="3823" y="5428"/>
                    </a:moveTo>
                    <a:lnTo>
                      <a:pt x="3828" y="5466"/>
                    </a:lnTo>
                    <a:lnTo>
                      <a:pt x="3847" y="5463"/>
                    </a:lnTo>
                    <a:lnTo>
                      <a:pt x="3842" y="5426"/>
                    </a:lnTo>
                    <a:lnTo>
                      <a:pt x="3823" y="5428"/>
                    </a:lnTo>
                    <a:moveTo>
                      <a:pt x="3814" y="5352"/>
                    </a:moveTo>
                    <a:lnTo>
                      <a:pt x="3819" y="5390"/>
                    </a:lnTo>
                    <a:lnTo>
                      <a:pt x="3838" y="5388"/>
                    </a:lnTo>
                    <a:lnTo>
                      <a:pt x="3833" y="5350"/>
                    </a:lnTo>
                    <a:lnTo>
                      <a:pt x="3814" y="5352"/>
                    </a:lnTo>
                    <a:moveTo>
                      <a:pt x="3804" y="5277"/>
                    </a:moveTo>
                    <a:lnTo>
                      <a:pt x="3809" y="5315"/>
                    </a:lnTo>
                    <a:lnTo>
                      <a:pt x="3828" y="5312"/>
                    </a:lnTo>
                    <a:lnTo>
                      <a:pt x="3823" y="5274"/>
                    </a:lnTo>
                    <a:lnTo>
                      <a:pt x="3804" y="5277"/>
                    </a:lnTo>
                    <a:moveTo>
                      <a:pt x="3793" y="5203"/>
                    </a:moveTo>
                    <a:lnTo>
                      <a:pt x="3800" y="5239"/>
                    </a:lnTo>
                    <a:lnTo>
                      <a:pt x="3816" y="5237"/>
                    </a:lnTo>
                    <a:lnTo>
                      <a:pt x="3812" y="5201"/>
                    </a:lnTo>
                    <a:lnTo>
                      <a:pt x="3793" y="5203"/>
                    </a:lnTo>
                    <a:moveTo>
                      <a:pt x="3783" y="5128"/>
                    </a:moveTo>
                    <a:lnTo>
                      <a:pt x="3788" y="5166"/>
                    </a:lnTo>
                    <a:lnTo>
                      <a:pt x="3807" y="5163"/>
                    </a:lnTo>
                    <a:lnTo>
                      <a:pt x="3802" y="5125"/>
                    </a:lnTo>
                    <a:lnTo>
                      <a:pt x="3783" y="5128"/>
                    </a:lnTo>
                    <a:moveTo>
                      <a:pt x="3774" y="5052"/>
                    </a:moveTo>
                    <a:lnTo>
                      <a:pt x="3778" y="5090"/>
                    </a:lnTo>
                    <a:lnTo>
                      <a:pt x="3797" y="5088"/>
                    </a:lnTo>
                    <a:lnTo>
                      <a:pt x="3793" y="5050"/>
                    </a:lnTo>
                    <a:lnTo>
                      <a:pt x="3774" y="5052"/>
                    </a:lnTo>
                    <a:moveTo>
                      <a:pt x="3764" y="4976"/>
                    </a:moveTo>
                    <a:lnTo>
                      <a:pt x="3769" y="5014"/>
                    </a:lnTo>
                    <a:lnTo>
                      <a:pt x="3788" y="5012"/>
                    </a:lnTo>
                    <a:lnTo>
                      <a:pt x="3781" y="4974"/>
                    </a:lnTo>
                    <a:lnTo>
                      <a:pt x="3764" y="4976"/>
                    </a:lnTo>
                    <a:moveTo>
                      <a:pt x="3752" y="4903"/>
                    </a:moveTo>
                    <a:lnTo>
                      <a:pt x="3757" y="4941"/>
                    </a:lnTo>
                    <a:lnTo>
                      <a:pt x="3776" y="4939"/>
                    </a:lnTo>
                    <a:lnTo>
                      <a:pt x="3771" y="4901"/>
                    </a:lnTo>
                    <a:lnTo>
                      <a:pt x="3752" y="4903"/>
                    </a:lnTo>
                    <a:moveTo>
                      <a:pt x="3743" y="4828"/>
                    </a:moveTo>
                    <a:lnTo>
                      <a:pt x="3748" y="4865"/>
                    </a:lnTo>
                    <a:lnTo>
                      <a:pt x="3767" y="4863"/>
                    </a:lnTo>
                    <a:lnTo>
                      <a:pt x="3762" y="4825"/>
                    </a:lnTo>
                    <a:lnTo>
                      <a:pt x="3743" y="4828"/>
                    </a:lnTo>
                    <a:moveTo>
                      <a:pt x="3734" y="4752"/>
                    </a:moveTo>
                    <a:lnTo>
                      <a:pt x="3738" y="4790"/>
                    </a:lnTo>
                    <a:lnTo>
                      <a:pt x="3757" y="4787"/>
                    </a:lnTo>
                    <a:lnTo>
                      <a:pt x="3752" y="4749"/>
                    </a:lnTo>
                    <a:lnTo>
                      <a:pt x="3734" y="4752"/>
                    </a:lnTo>
                    <a:moveTo>
                      <a:pt x="3722" y="4679"/>
                    </a:moveTo>
                    <a:lnTo>
                      <a:pt x="3729" y="4716"/>
                    </a:lnTo>
                    <a:lnTo>
                      <a:pt x="3748" y="4712"/>
                    </a:lnTo>
                    <a:lnTo>
                      <a:pt x="3741" y="4676"/>
                    </a:lnTo>
                    <a:lnTo>
                      <a:pt x="3722" y="4679"/>
                    </a:lnTo>
                    <a:moveTo>
                      <a:pt x="3712" y="4603"/>
                    </a:moveTo>
                    <a:lnTo>
                      <a:pt x="3717" y="4641"/>
                    </a:lnTo>
                    <a:lnTo>
                      <a:pt x="3736" y="4638"/>
                    </a:lnTo>
                    <a:lnTo>
                      <a:pt x="3731" y="4601"/>
                    </a:lnTo>
                    <a:lnTo>
                      <a:pt x="3712" y="4603"/>
                    </a:lnTo>
                    <a:moveTo>
                      <a:pt x="3703" y="4527"/>
                    </a:moveTo>
                    <a:lnTo>
                      <a:pt x="3708" y="4565"/>
                    </a:lnTo>
                    <a:lnTo>
                      <a:pt x="3726" y="4563"/>
                    </a:lnTo>
                    <a:lnTo>
                      <a:pt x="3722" y="4525"/>
                    </a:lnTo>
                    <a:lnTo>
                      <a:pt x="3703" y="4527"/>
                    </a:lnTo>
                    <a:moveTo>
                      <a:pt x="3693" y="4454"/>
                    </a:moveTo>
                    <a:lnTo>
                      <a:pt x="3698" y="4489"/>
                    </a:lnTo>
                    <a:lnTo>
                      <a:pt x="3717" y="4487"/>
                    </a:lnTo>
                    <a:lnTo>
                      <a:pt x="3712" y="4449"/>
                    </a:lnTo>
                    <a:lnTo>
                      <a:pt x="3693" y="4454"/>
                    </a:lnTo>
                    <a:moveTo>
                      <a:pt x="3682" y="4378"/>
                    </a:moveTo>
                    <a:lnTo>
                      <a:pt x="3686" y="4416"/>
                    </a:lnTo>
                    <a:lnTo>
                      <a:pt x="3705" y="4414"/>
                    </a:lnTo>
                    <a:lnTo>
                      <a:pt x="3700" y="4376"/>
                    </a:lnTo>
                    <a:lnTo>
                      <a:pt x="3682" y="4378"/>
                    </a:lnTo>
                    <a:moveTo>
                      <a:pt x="3712" y="4307"/>
                    </a:moveTo>
                    <a:lnTo>
                      <a:pt x="3691" y="4336"/>
                    </a:lnTo>
                    <a:lnTo>
                      <a:pt x="3705" y="4348"/>
                    </a:lnTo>
                    <a:lnTo>
                      <a:pt x="3729" y="4317"/>
                    </a:lnTo>
                    <a:lnTo>
                      <a:pt x="3712" y="4307"/>
                    </a:lnTo>
                    <a:moveTo>
                      <a:pt x="3760" y="4246"/>
                    </a:moveTo>
                    <a:lnTo>
                      <a:pt x="3736" y="4277"/>
                    </a:lnTo>
                    <a:lnTo>
                      <a:pt x="3752" y="4288"/>
                    </a:lnTo>
                    <a:lnTo>
                      <a:pt x="3774" y="4258"/>
                    </a:lnTo>
                    <a:lnTo>
                      <a:pt x="3760" y="4246"/>
                    </a:lnTo>
                    <a:moveTo>
                      <a:pt x="3804" y="4184"/>
                    </a:moveTo>
                    <a:lnTo>
                      <a:pt x="3781" y="4215"/>
                    </a:lnTo>
                    <a:lnTo>
                      <a:pt x="3797" y="4227"/>
                    </a:lnTo>
                    <a:lnTo>
                      <a:pt x="3819" y="4196"/>
                    </a:lnTo>
                    <a:lnTo>
                      <a:pt x="3804" y="4184"/>
                    </a:lnTo>
                    <a:moveTo>
                      <a:pt x="3849" y="4125"/>
                    </a:moveTo>
                    <a:lnTo>
                      <a:pt x="3828" y="4156"/>
                    </a:lnTo>
                    <a:lnTo>
                      <a:pt x="3842" y="4168"/>
                    </a:lnTo>
                    <a:lnTo>
                      <a:pt x="3866" y="4137"/>
                    </a:lnTo>
                    <a:lnTo>
                      <a:pt x="3849" y="4125"/>
                    </a:lnTo>
                    <a:moveTo>
                      <a:pt x="3897" y="4064"/>
                    </a:moveTo>
                    <a:lnTo>
                      <a:pt x="3873" y="4095"/>
                    </a:lnTo>
                    <a:lnTo>
                      <a:pt x="3887" y="4106"/>
                    </a:lnTo>
                    <a:lnTo>
                      <a:pt x="3911" y="4076"/>
                    </a:lnTo>
                    <a:lnTo>
                      <a:pt x="3897" y="4064"/>
                    </a:lnTo>
                    <a:moveTo>
                      <a:pt x="3942" y="4005"/>
                    </a:moveTo>
                    <a:lnTo>
                      <a:pt x="3918" y="4035"/>
                    </a:lnTo>
                    <a:lnTo>
                      <a:pt x="3935" y="4045"/>
                    </a:lnTo>
                    <a:lnTo>
                      <a:pt x="3956" y="4017"/>
                    </a:lnTo>
                    <a:lnTo>
                      <a:pt x="3942" y="4005"/>
                    </a:lnTo>
                    <a:moveTo>
                      <a:pt x="3987" y="3943"/>
                    </a:moveTo>
                    <a:lnTo>
                      <a:pt x="3965" y="3974"/>
                    </a:lnTo>
                    <a:lnTo>
                      <a:pt x="3979" y="3986"/>
                    </a:lnTo>
                    <a:lnTo>
                      <a:pt x="4003" y="3955"/>
                    </a:lnTo>
                    <a:lnTo>
                      <a:pt x="3987" y="3943"/>
                    </a:lnTo>
                    <a:moveTo>
                      <a:pt x="4034" y="3884"/>
                    </a:moveTo>
                    <a:lnTo>
                      <a:pt x="4010" y="3915"/>
                    </a:lnTo>
                    <a:lnTo>
                      <a:pt x="4024" y="3924"/>
                    </a:lnTo>
                    <a:lnTo>
                      <a:pt x="4048" y="3896"/>
                    </a:lnTo>
                    <a:lnTo>
                      <a:pt x="4034" y="3884"/>
                    </a:lnTo>
                    <a:moveTo>
                      <a:pt x="4079" y="3823"/>
                    </a:moveTo>
                    <a:lnTo>
                      <a:pt x="4055" y="3853"/>
                    </a:lnTo>
                    <a:lnTo>
                      <a:pt x="4072" y="3865"/>
                    </a:lnTo>
                    <a:lnTo>
                      <a:pt x="4093" y="3835"/>
                    </a:lnTo>
                    <a:lnTo>
                      <a:pt x="4079" y="3823"/>
                    </a:lnTo>
                    <a:moveTo>
                      <a:pt x="4124" y="3764"/>
                    </a:moveTo>
                    <a:lnTo>
                      <a:pt x="4102" y="3794"/>
                    </a:lnTo>
                    <a:lnTo>
                      <a:pt x="4117" y="3804"/>
                    </a:lnTo>
                    <a:lnTo>
                      <a:pt x="4140" y="3775"/>
                    </a:lnTo>
                    <a:lnTo>
                      <a:pt x="4124" y="3764"/>
                    </a:lnTo>
                    <a:moveTo>
                      <a:pt x="4169" y="3702"/>
                    </a:moveTo>
                    <a:lnTo>
                      <a:pt x="4147" y="3733"/>
                    </a:lnTo>
                    <a:lnTo>
                      <a:pt x="4162" y="3745"/>
                    </a:lnTo>
                    <a:lnTo>
                      <a:pt x="4185" y="3714"/>
                    </a:lnTo>
                    <a:lnTo>
                      <a:pt x="4169" y="3702"/>
                    </a:lnTo>
                    <a:moveTo>
                      <a:pt x="4216" y="3643"/>
                    </a:moveTo>
                    <a:lnTo>
                      <a:pt x="4192" y="3674"/>
                    </a:lnTo>
                    <a:lnTo>
                      <a:pt x="4206" y="3683"/>
                    </a:lnTo>
                    <a:lnTo>
                      <a:pt x="4230" y="3655"/>
                    </a:lnTo>
                    <a:lnTo>
                      <a:pt x="4216" y="3643"/>
                    </a:lnTo>
                    <a:moveTo>
                      <a:pt x="4261" y="3582"/>
                    </a:moveTo>
                    <a:lnTo>
                      <a:pt x="4237" y="3612"/>
                    </a:lnTo>
                    <a:lnTo>
                      <a:pt x="4254" y="3624"/>
                    </a:lnTo>
                    <a:lnTo>
                      <a:pt x="4275" y="3593"/>
                    </a:lnTo>
                    <a:lnTo>
                      <a:pt x="4261" y="3582"/>
                    </a:lnTo>
                    <a:moveTo>
                      <a:pt x="4306" y="3522"/>
                    </a:moveTo>
                    <a:lnTo>
                      <a:pt x="4284" y="3551"/>
                    </a:lnTo>
                    <a:lnTo>
                      <a:pt x="4299" y="3563"/>
                    </a:lnTo>
                    <a:lnTo>
                      <a:pt x="4322" y="3534"/>
                    </a:lnTo>
                    <a:lnTo>
                      <a:pt x="4306" y="3522"/>
                    </a:lnTo>
                    <a:moveTo>
                      <a:pt x="4353" y="3461"/>
                    </a:moveTo>
                    <a:lnTo>
                      <a:pt x="4329" y="3492"/>
                    </a:lnTo>
                    <a:lnTo>
                      <a:pt x="4344" y="3504"/>
                    </a:lnTo>
                    <a:lnTo>
                      <a:pt x="4367" y="3473"/>
                    </a:lnTo>
                    <a:lnTo>
                      <a:pt x="4353" y="3461"/>
                    </a:lnTo>
                    <a:moveTo>
                      <a:pt x="4398" y="3402"/>
                    </a:moveTo>
                    <a:lnTo>
                      <a:pt x="4374" y="3430"/>
                    </a:lnTo>
                    <a:lnTo>
                      <a:pt x="4391" y="3442"/>
                    </a:lnTo>
                    <a:lnTo>
                      <a:pt x="4412" y="3411"/>
                    </a:lnTo>
                    <a:lnTo>
                      <a:pt x="4398" y="3402"/>
                    </a:lnTo>
                    <a:moveTo>
                      <a:pt x="4443" y="3340"/>
                    </a:moveTo>
                    <a:lnTo>
                      <a:pt x="4422" y="3371"/>
                    </a:lnTo>
                    <a:lnTo>
                      <a:pt x="4436" y="3383"/>
                    </a:lnTo>
                    <a:lnTo>
                      <a:pt x="4459" y="3352"/>
                    </a:lnTo>
                    <a:lnTo>
                      <a:pt x="4443" y="3340"/>
                    </a:lnTo>
                    <a:moveTo>
                      <a:pt x="4490" y="3281"/>
                    </a:moveTo>
                    <a:lnTo>
                      <a:pt x="4467" y="3310"/>
                    </a:lnTo>
                    <a:lnTo>
                      <a:pt x="4481" y="3321"/>
                    </a:lnTo>
                    <a:lnTo>
                      <a:pt x="4504" y="3291"/>
                    </a:lnTo>
                    <a:lnTo>
                      <a:pt x="4490" y="3281"/>
                    </a:lnTo>
                    <a:moveTo>
                      <a:pt x="4535" y="3220"/>
                    </a:moveTo>
                    <a:lnTo>
                      <a:pt x="4511" y="3251"/>
                    </a:lnTo>
                    <a:lnTo>
                      <a:pt x="4528" y="3262"/>
                    </a:lnTo>
                    <a:lnTo>
                      <a:pt x="4549" y="3232"/>
                    </a:lnTo>
                    <a:lnTo>
                      <a:pt x="4535" y="3220"/>
                    </a:lnTo>
                    <a:moveTo>
                      <a:pt x="4580" y="3161"/>
                    </a:moveTo>
                    <a:lnTo>
                      <a:pt x="4559" y="3189"/>
                    </a:lnTo>
                    <a:lnTo>
                      <a:pt x="4573" y="3201"/>
                    </a:lnTo>
                    <a:lnTo>
                      <a:pt x="4597" y="3170"/>
                    </a:lnTo>
                    <a:lnTo>
                      <a:pt x="4580" y="3161"/>
                    </a:lnTo>
                    <a:moveTo>
                      <a:pt x="4625" y="3099"/>
                    </a:moveTo>
                    <a:lnTo>
                      <a:pt x="4604" y="3130"/>
                    </a:lnTo>
                    <a:lnTo>
                      <a:pt x="4618" y="3142"/>
                    </a:lnTo>
                    <a:lnTo>
                      <a:pt x="4641" y="3111"/>
                    </a:lnTo>
                    <a:lnTo>
                      <a:pt x="4625" y="3099"/>
                    </a:lnTo>
                    <a:moveTo>
                      <a:pt x="4672" y="3038"/>
                    </a:moveTo>
                    <a:lnTo>
                      <a:pt x="4649" y="3069"/>
                    </a:lnTo>
                    <a:lnTo>
                      <a:pt x="4663" y="3080"/>
                    </a:lnTo>
                    <a:lnTo>
                      <a:pt x="4686" y="3050"/>
                    </a:lnTo>
                    <a:lnTo>
                      <a:pt x="4672" y="3038"/>
                    </a:lnTo>
                    <a:moveTo>
                      <a:pt x="4717" y="2979"/>
                    </a:moveTo>
                    <a:lnTo>
                      <a:pt x="4694" y="3009"/>
                    </a:lnTo>
                    <a:lnTo>
                      <a:pt x="4710" y="3021"/>
                    </a:lnTo>
                    <a:lnTo>
                      <a:pt x="4731" y="2990"/>
                    </a:lnTo>
                    <a:lnTo>
                      <a:pt x="4717" y="2979"/>
                    </a:lnTo>
                    <a:moveTo>
                      <a:pt x="4762" y="2917"/>
                    </a:moveTo>
                    <a:lnTo>
                      <a:pt x="4741" y="2948"/>
                    </a:lnTo>
                    <a:lnTo>
                      <a:pt x="4755" y="2960"/>
                    </a:lnTo>
                    <a:lnTo>
                      <a:pt x="4779" y="2929"/>
                    </a:lnTo>
                    <a:lnTo>
                      <a:pt x="4762" y="2917"/>
                    </a:lnTo>
                    <a:moveTo>
                      <a:pt x="4809" y="2858"/>
                    </a:moveTo>
                    <a:lnTo>
                      <a:pt x="4786" y="2889"/>
                    </a:lnTo>
                    <a:lnTo>
                      <a:pt x="4800" y="2901"/>
                    </a:lnTo>
                    <a:lnTo>
                      <a:pt x="4824" y="2870"/>
                    </a:lnTo>
                    <a:lnTo>
                      <a:pt x="4809" y="2858"/>
                    </a:lnTo>
                    <a:moveTo>
                      <a:pt x="4854" y="2797"/>
                    </a:moveTo>
                    <a:lnTo>
                      <a:pt x="4831" y="2827"/>
                    </a:lnTo>
                    <a:lnTo>
                      <a:pt x="4847" y="2839"/>
                    </a:lnTo>
                    <a:lnTo>
                      <a:pt x="4868" y="2808"/>
                    </a:lnTo>
                    <a:lnTo>
                      <a:pt x="4854" y="2797"/>
                    </a:lnTo>
                    <a:moveTo>
                      <a:pt x="4899" y="2738"/>
                    </a:moveTo>
                    <a:lnTo>
                      <a:pt x="4878" y="2768"/>
                    </a:lnTo>
                    <a:lnTo>
                      <a:pt x="4892" y="2778"/>
                    </a:lnTo>
                    <a:lnTo>
                      <a:pt x="4916" y="2749"/>
                    </a:lnTo>
                    <a:lnTo>
                      <a:pt x="4899" y="2738"/>
                    </a:lnTo>
                    <a:moveTo>
                      <a:pt x="4947" y="2676"/>
                    </a:moveTo>
                    <a:lnTo>
                      <a:pt x="4923" y="2707"/>
                    </a:lnTo>
                    <a:lnTo>
                      <a:pt x="4937" y="2719"/>
                    </a:lnTo>
                    <a:lnTo>
                      <a:pt x="4961" y="2688"/>
                    </a:lnTo>
                    <a:lnTo>
                      <a:pt x="4947" y="2676"/>
                    </a:lnTo>
                    <a:moveTo>
                      <a:pt x="4991" y="2617"/>
                    </a:moveTo>
                    <a:lnTo>
                      <a:pt x="4968" y="2648"/>
                    </a:lnTo>
                    <a:lnTo>
                      <a:pt x="4984" y="2657"/>
                    </a:lnTo>
                    <a:lnTo>
                      <a:pt x="5006" y="2629"/>
                    </a:lnTo>
                    <a:lnTo>
                      <a:pt x="4991" y="2617"/>
                    </a:lnTo>
                    <a:moveTo>
                      <a:pt x="5036" y="2555"/>
                    </a:moveTo>
                    <a:lnTo>
                      <a:pt x="5015" y="2586"/>
                    </a:lnTo>
                    <a:lnTo>
                      <a:pt x="5029" y="2598"/>
                    </a:lnTo>
                    <a:lnTo>
                      <a:pt x="5053" y="2567"/>
                    </a:lnTo>
                    <a:lnTo>
                      <a:pt x="5036" y="2555"/>
                    </a:lnTo>
                    <a:moveTo>
                      <a:pt x="5081" y="2496"/>
                    </a:moveTo>
                    <a:lnTo>
                      <a:pt x="5060" y="2527"/>
                    </a:lnTo>
                    <a:lnTo>
                      <a:pt x="5074" y="2537"/>
                    </a:lnTo>
                    <a:lnTo>
                      <a:pt x="5098" y="2508"/>
                    </a:lnTo>
                    <a:lnTo>
                      <a:pt x="5081" y="2496"/>
                    </a:lnTo>
                    <a:moveTo>
                      <a:pt x="5129" y="2435"/>
                    </a:moveTo>
                    <a:lnTo>
                      <a:pt x="5105" y="2466"/>
                    </a:lnTo>
                    <a:lnTo>
                      <a:pt x="5119" y="2477"/>
                    </a:lnTo>
                    <a:lnTo>
                      <a:pt x="5143" y="2447"/>
                    </a:lnTo>
                    <a:lnTo>
                      <a:pt x="5129" y="2435"/>
                    </a:lnTo>
                    <a:moveTo>
                      <a:pt x="5129" y="2381"/>
                    </a:moveTo>
                    <a:lnTo>
                      <a:pt x="5143" y="2414"/>
                    </a:lnTo>
                    <a:lnTo>
                      <a:pt x="5162" y="2407"/>
                    </a:lnTo>
                    <a:lnTo>
                      <a:pt x="5145" y="2371"/>
                    </a:lnTo>
                    <a:lnTo>
                      <a:pt x="5129" y="2381"/>
                    </a:lnTo>
                    <a:moveTo>
                      <a:pt x="5098" y="2310"/>
                    </a:moveTo>
                    <a:lnTo>
                      <a:pt x="5112" y="2345"/>
                    </a:lnTo>
                    <a:lnTo>
                      <a:pt x="5131" y="2338"/>
                    </a:lnTo>
                    <a:lnTo>
                      <a:pt x="5114" y="2302"/>
                    </a:lnTo>
                    <a:lnTo>
                      <a:pt x="5098" y="2310"/>
                    </a:lnTo>
                    <a:moveTo>
                      <a:pt x="5067" y="2241"/>
                    </a:moveTo>
                    <a:lnTo>
                      <a:pt x="5081" y="2276"/>
                    </a:lnTo>
                    <a:lnTo>
                      <a:pt x="5100" y="2267"/>
                    </a:lnTo>
                    <a:lnTo>
                      <a:pt x="5084" y="2234"/>
                    </a:lnTo>
                    <a:lnTo>
                      <a:pt x="5067" y="2241"/>
                    </a:lnTo>
                    <a:moveTo>
                      <a:pt x="5036" y="2172"/>
                    </a:moveTo>
                    <a:lnTo>
                      <a:pt x="5051" y="2206"/>
                    </a:lnTo>
                    <a:lnTo>
                      <a:pt x="5069" y="2198"/>
                    </a:lnTo>
                    <a:lnTo>
                      <a:pt x="5053" y="2165"/>
                    </a:lnTo>
                    <a:lnTo>
                      <a:pt x="5036" y="2172"/>
                    </a:lnTo>
                    <a:moveTo>
                      <a:pt x="5006" y="2104"/>
                    </a:moveTo>
                    <a:lnTo>
                      <a:pt x="5020" y="2137"/>
                    </a:lnTo>
                    <a:lnTo>
                      <a:pt x="5039" y="2130"/>
                    </a:lnTo>
                    <a:lnTo>
                      <a:pt x="5022" y="2094"/>
                    </a:lnTo>
                    <a:lnTo>
                      <a:pt x="5006" y="2104"/>
                    </a:lnTo>
                    <a:moveTo>
                      <a:pt x="4975" y="2033"/>
                    </a:moveTo>
                    <a:lnTo>
                      <a:pt x="4989" y="2068"/>
                    </a:lnTo>
                    <a:lnTo>
                      <a:pt x="5008" y="2061"/>
                    </a:lnTo>
                    <a:lnTo>
                      <a:pt x="4991" y="2026"/>
                    </a:lnTo>
                    <a:lnTo>
                      <a:pt x="4975" y="2033"/>
                    </a:lnTo>
                    <a:moveTo>
                      <a:pt x="4944" y="1964"/>
                    </a:moveTo>
                    <a:lnTo>
                      <a:pt x="4958" y="2000"/>
                    </a:lnTo>
                    <a:lnTo>
                      <a:pt x="4977" y="1993"/>
                    </a:lnTo>
                    <a:lnTo>
                      <a:pt x="4961" y="1957"/>
                    </a:lnTo>
                    <a:lnTo>
                      <a:pt x="4944" y="1964"/>
                    </a:lnTo>
                    <a:moveTo>
                      <a:pt x="4913" y="1896"/>
                    </a:moveTo>
                    <a:lnTo>
                      <a:pt x="4928" y="1931"/>
                    </a:lnTo>
                    <a:lnTo>
                      <a:pt x="4947" y="1922"/>
                    </a:lnTo>
                    <a:lnTo>
                      <a:pt x="4930" y="1889"/>
                    </a:lnTo>
                    <a:lnTo>
                      <a:pt x="4913" y="1896"/>
                    </a:lnTo>
                    <a:moveTo>
                      <a:pt x="4883" y="1827"/>
                    </a:moveTo>
                    <a:lnTo>
                      <a:pt x="4897" y="1860"/>
                    </a:lnTo>
                    <a:lnTo>
                      <a:pt x="4916" y="1853"/>
                    </a:lnTo>
                    <a:lnTo>
                      <a:pt x="4899" y="1818"/>
                    </a:lnTo>
                    <a:lnTo>
                      <a:pt x="4883" y="1827"/>
                    </a:lnTo>
                    <a:moveTo>
                      <a:pt x="4852" y="1756"/>
                    </a:moveTo>
                    <a:lnTo>
                      <a:pt x="4866" y="1792"/>
                    </a:lnTo>
                    <a:lnTo>
                      <a:pt x="4885" y="1785"/>
                    </a:lnTo>
                    <a:lnTo>
                      <a:pt x="4868" y="1749"/>
                    </a:lnTo>
                    <a:lnTo>
                      <a:pt x="4852" y="1756"/>
                    </a:lnTo>
                    <a:moveTo>
                      <a:pt x="4821" y="1688"/>
                    </a:moveTo>
                    <a:lnTo>
                      <a:pt x="4835" y="1723"/>
                    </a:lnTo>
                    <a:lnTo>
                      <a:pt x="4854" y="1716"/>
                    </a:lnTo>
                    <a:lnTo>
                      <a:pt x="4838" y="1681"/>
                    </a:lnTo>
                    <a:lnTo>
                      <a:pt x="4821" y="1688"/>
                    </a:lnTo>
                    <a:moveTo>
                      <a:pt x="4790" y="1619"/>
                    </a:moveTo>
                    <a:lnTo>
                      <a:pt x="4805" y="1655"/>
                    </a:lnTo>
                    <a:lnTo>
                      <a:pt x="4824" y="1645"/>
                    </a:lnTo>
                    <a:lnTo>
                      <a:pt x="4807" y="1612"/>
                    </a:lnTo>
                    <a:lnTo>
                      <a:pt x="4790" y="1619"/>
                    </a:lnTo>
                    <a:moveTo>
                      <a:pt x="4760" y="1551"/>
                    </a:moveTo>
                    <a:lnTo>
                      <a:pt x="4774" y="1584"/>
                    </a:lnTo>
                    <a:lnTo>
                      <a:pt x="4793" y="1577"/>
                    </a:lnTo>
                    <a:lnTo>
                      <a:pt x="4776" y="1541"/>
                    </a:lnTo>
                    <a:lnTo>
                      <a:pt x="4760" y="1551"/>
                    </a:lnTo>
                    <a:moveTo>
                      <a:pt x="4729" y="1480"/>
                    </a:moveTo>
                    <a:lnTo>
                      <a:pt x="4743" y="1515"/>
                    </a:lnTo>
                    <a:lnTo>
                      <a:pt x="4762" y="1508"/>
                    </a:lnTo>
                    <a:lnTo>
                      <a:pt x="4746" y="1473"/>
                    </a:lnTo>
                    <a:lnTo>
                      <a:pt x="4729" y="1480"/>
                    </a:lnTo>
                    <a:moveTo>
                      <a:pt x="4698" y="1411"/>
                    </a:moveTo>
                    <a:lnTo>
                      <a:pt x="4712" y="1447"/>
                    </a:lnTo>
                    <a:lnTo>
                      <a:pt x="4731" y="1440"/>
                    </a:lnTo>
                    <a:lnTo>
                      <a:pt x="4715" y="1404"/>
                    </a:lnTo>
                    <a:lnTo>
                      <a:pt x="4698" y="1411"/>
                    </a:lnTo>
                    <a:moveTo>
                      <a:pt x="4668" y="1343"/>
                    </a:moveTo>
                    <a:lnTo>
                      <a:pt x="4682" y="1378"/>
                    </a:lnTo>
                    <a:lnTo>
                      <a:pt x="4701" y="1369"/>
                    </a:lnTo>
                    <a:lnTo>
                      <a:pt x="4684" y="1336"/>
                    </a:lnTo>
                    <a:lnTo>
                      <a:pt x="4668" y="1343"/>
                    </a:lnTo>
                    <a:moveTo>
                      <a:pt x="4637" y="1274"/>
                    </a:moveTo>
                    <a:lnTo>
                      <a:pt x="4651" y="1307"/>
                    </a:lnTo>
                    <a:lnTo>
                      <a:pt x="4670" y="1300"/>
                    </a:lnTo>
                    <a:lnTo>
                      <a:pt x="4653" y="1267"/>
                    </a:lnTo>
                    <a:lnTo>
                      <a:pt x="4637" y="1274"/>
                    </a:lnTo>
                    <a:moveTo>
                      <a:pt x="4606" y="1205"/>
                    </a:moveTo>
                    <a:lnTo>
                      <a:pt x="4620" y="1239"/>
                    </a:lnTo>
                    <a:lnTo>
                      <a:pt x="4639" y="1231"/>
                    </a:lnTo>
                    <a:lnTo>
                      <a:pt x="4623" y="1196"/>
                    </a:lnTo>
                    <a:lnTo>
                      <a:pt x="4606" y="1205"/>
                    </a:lnTo>
                    <a:moveTo>
                      <a:pt x="4575" y="1135"/>
                    </a:moveTo>
                    <a:lnTo>
                      <a:pt x="4589" y="1170"/>
                    </a:lnTo>
                    <a:lnTo>
                      <a:pt x="4608" y="1163"/>
                    </a:lnTo>
                    <a:lnTo>
                      <a:pt x="4592" y="1127"/>
                    </a:lnTo>
                    <a:lnTo>
                      <a:pt x="4575" y="1135"/>
                    </a:lnTo>
                    <a:moveTo>
                      <a:pt x="4545" y="1066"/>
                    </a:moveTo>
                    <a:lnTo>
                      <a:pt x="4559" y="1101"/>
                    </a:lnTo>
                    <a:lnTo>
                      <a:pt x="4578" y="1092"/>
                    </a:lnTo>
                    <a:lnTo>
                      <a:pt x="4561" y="1059"/>
                    </a:lnTo>
                    <a:lnTo>
                      <a:pt x="4545" y="1066"/>
                    </a:lnTo>
                    <a:moveTo>
                      <a:pt x="4514" y="997"/>
                    </a:moveTo>
                    <a:lnTo>
                      <a:pt x="4528" y="1031"/>
                    </a:lnTo>
                    <a:lnTo>
                      <a:pt x="4547" y="1023"/>
                    </a:lnTo>
                    <a:lnTo>
                      <a:pt x="4530" y="990"/>
                    </a:lnTo>
                    <a:lnTo>
                      <a:pt x="4514" y="997"/>
                    </a:lnTo>
                    <a:moveTo>
                      <a:pt x="4483" y="929"/>
                    </a:moveTo>
                    <a:lnTo>
                      <a:pt x="4497" y="962"/>
                    </a:lnTo>
                    <a:lnTo>
                      <a:pt x="4516" y="955"/>
                    </a:lnTo>
                    <a:lnTo>
                      <a:pt x="4500" y="919"/>
                    </a:lnTo>
                    <a:lnTo>
                      <a:pt x="4483" y="929"/>
                    </a:lnTo>
                    <a:moveTo>
                      <a:pt x="4452" y="858"/>
                    </a:moveTo>
                    <a:lnTo>
                      <a:pt x="4467" y="893"/>
                    </a:lnTo>
                    <a:lnTo>
                      <a:pt x="4485" y="886"/>
                    </a:lnTo>
                    <a:lnTo>
                      <a:pt x="4469" y="851"/>
                    </a:lnTo>
                    <a:lnTo>
                      <a:pt x="4452" y="858"/>
                    </a:lnTo>
                    <a:moveTo>
                      <a:pt x="4422" y="789"/>
                    </a:moveTo>
                    <a:lnTo>
                      <a:pt x="4436" y="825"/>
                    </a:lnTo>
                    <a:lnTo>
                      <a:pt x="4455" y="815"/>
                    </a:lnTo>
                    <a:lnTo>
                      <a:pt x="4438" y="782"/>
                    </a:lnTo>
                    <a:lnTo>
                      <a:pt x="4422" y="789"/>
                    </a:lnTo>
                    <a:moveTo>
                      <a:pt x="4391" y="721"/>
                    </a:moveTo>
                    <a:lnTo>
                      <a:pt x="4405" y="754"/>
                    </a:lnTo>
                    <a:lnTo>
                      <a:pt x="4424" y="747"/>
                    </a:lnTo>
                    <a:lnTo>
                      <a:pt x="4407" y="714"/>
                    </a:lnTo>
                    <a:lnTo>
                      <a:pt x="4391" y="721"/>
                    </a:lnTo>
                    <a:moveTo>
                      <a:pt x="4360" y="652"/>
                    </a:moveTo>
                    <a:lnTo>
                      <a:pt x="4374" y="685"/>
                    </a:lnTo>
                    <a:lnTo>
                      <a:pt x="4393" y="678"/>
                    </a:lnTo>
                    <a:lnTo>
                      <a:pt x="4377" y="643"/>
                    </a:lnTo>
                    <a:lnTo>
                      <a:pt x="4360" y="652"/>
                    </a:lnTo>
                    <a:moveTo>
                      <a:pt x="4329" y="581"/>
                    </a:moveTo>
                    <a:lnTo>
                      <a:pt x="4344" y="617"/>
                    </a:lnTo>
                    <a:lnTo>
                      <a:pt x="4362" y="610"/>
                    </a:lnTo>
                    <a:lnTo>
                      <a:pt x="4346" y="574"/>
                    </a:lnTo>
                    <a:lnTo>
                      <a:pt x="4329" y="581"/>
                    </a:lnTo>
                    <a:moveTo>
                      <a:pt x="4299" y="513"/>
                    </a:moveTo>
                    <a:lnTo>
                      <a:pt x="4313" y="548"/>
                    </a:lnTo>
                    <a:lnTo>
                      <a:pt x="4332" y="539"/>
                    </a:lnTo>
                    <a:lnTo>
                      <a:pt x="4315" y="506"/>
                    </a:lnTo>
                    <a:lnTo>
                      <a:pt x="4299" y="513"/>
                    </a:lnTo>
                    <a:moveTo>
                      <a:pt x="4268" y="444"/>
                    </a:moveTo>
                    <a:lnTo>
                      <a:pt x="4282" y="477"/>
                    </a:lnTo>
                    <a:lnTo>
                      <a:pt x="4301" y="470"/>
                    </a:lnTo>
                    <a:lnTo>
                      <a:pt x="4284" y="437"/>
                    </a:lnTo>
                    <a:lnTo>
                      <a:pt x="4268" y="444"/>
                    </a:lnTo>
                    <a:moveTo>
                      <a:pt x="4230" y="399"/>
                    </a:moveTo>
                    <a:lnTo>
                      <a:pt x="4247" y="399"/>
                    </a:lnTo>
                    <a:lnTo>
                      <a:pt x="4251" y="409"/>
                    </a:lnTo>
                    <a:lnTo>
                      <a:pt x="4270" y="402"/>
                    </a:lnTo>
                    <a:lnTo>
                      <a:pt x="4261" y="383"/>
                    </a:lnTo>
                    <a:lnTo>
                      <a:pt x="4232" y="380"/>
                    </a:lnTo>
                    <a:lnTo>
                      <a:pt x="4230" y="399"/>
                    </a:lnTo>
                    <a:moveTo>
                      <a:pt x="4157" y="390"/>
                    </a:moveTo>
                    <a:lnTo>
                      <a:pt x="4195" y="395"/>
                    </a:lnTo>
                    <a:lnTo>
                      <a:pt x="4195" y="376"/>
                    </a:lnTo>
                    <a:lnTo>
                      <a:pt x="4157" y="371"/>
                    </a:lnTo>
                    <a:lnTo>
                      <a:pt x="4157" y="390"/>
                    </a:lnTo>
                    <a:moveTo>
                      <a:pt x="4081" y="383"/>
                    </a:moveTo>
                    <a:lnTo>
                      <a:pt x="4119" y="387"/>
                    </a:lnTo>
                    <a:lnTo>
                      <a:pt x="4119" y="369"/>
                    </a:lnTo>
                    <a:lnTo>
                      <a:pt x="4083" y="364"/>
                    </a:lnTo>
                    <a:lnTo>
                      <a:pt x="4081" y="383"/>
                    </a:lnTo>
                    <a:moveTo>
                      <a:pt x="4005" y="376"/>
                    </a:moveTo>
                    <a:lnTo>
                      <a:pt x="4043" y="380"/>
                    </a:lnTo>
                    <a:lnTo>
                      <a:pt x="4046" y="361"/>
                    </a:lnTo>
                    <a:lnTo>
                      <a:pt x="4008" y="357"/>
                    </a:lnTo>
                    <a:lnTo>
                      <a:pt x="4005" y="376"/>
                    </a:lnTo>
                    <a:moveTo>
                      <a:pt x="3930" y="369"/>
                    </a:moveTo>
                    <a:lnTo>
                      <a:pt x="3968" y="371"/>
                    </a:lnTo>
                    <a:lnTo>
                      <a:pt x="3970" y="352"/>
                    </a:lnTo>
                    <a:lnTo>
                      <a:pt x="3932" y="350"/>
                    </a:lnTo>
                    <a:lnTo>
                      <a:pt x="3930" y="369"/>
                    </a:lnTo>
                    <a:moveTo>
                      <a:pt x="3854" y="361"/>
                    </a:moveTo>
                    <a:lnTo>
                      <a:pt x="3892" y="364"/>
                    </a:lnTo>
                    <a:lnTo>
                      <a:pt x="3894" y="345"/>
                    </a:lnTo>
                    <a:lnTo>
                      <a:pt x="3857" y="343"/>
                    </a:lnTo>
                    <a:lnTo>
                      <a:pt x="3854" y="361"/>
                    </a:lnTo>
                    <a:moveTo>
                      <a:pt x="3778" y="352"/>
                    </a:moveTo>
                    <a:lnTo>
                      <a:pt x="3816" y="357"/>
                    </a:lnTo>
                    <a:lnTo>
                      <a:pt x="3819" y="338"/>
                    </a:lnTo>
                    <a:lnTo>
                      <a:pt x="3781" y="333"/>
                    </a:lnTo>
                    <a:lnTo>
                      <a:pt x="3778" y="352"/>
                    </a:lnTo>
                    <a:moveTo>
                      <a:pt x="3705" y="345"/>
                    </a:moveTo>
                    <a:lnTo>
                      <a:pt x="3741" y="350"/>
                    </a:lnTo>
                    <a:lnTo>
                      <a:pt x="3743" y="331"/>
                    </a:lnTo>
                    <a:lnTo>
                      <a:pt x="3705" y="326"/>
                    </a:lnTo>
                    <a:lnTo>
                      <a:pt x="3705" y="345"/>
                    </a:lnTo>
                    <a:moveTo>
                      <a:pt x="3630" y="338"/>
                    </a:moveTo>
                    <a:lnTo>
                      <a:pt x="3667" y="343"/>
                    </a:lnTo>
                    <a:lnTo>
                      <a:pt x="3667" y="324"/>
                    </a:lnTo>
                    <a:lnTo>
                      <a:pt x="3632" y="319"/>
                    </a:lnTo>
                    <a:lnTo>
                      <a:pt x="3630" y="338"/>
                    </a:lnTo>
                    <a:moveTo>
                      <a:pt x="3554" y="331"/>
                    </a:moveTo>
                    <a:lnTo>
                      <a:pt x="3592" y="333"/>
                    </a:lnTo>
                    <a:lnTo>
                      <a:pt x="3594" y="314"/>
                    </a:lnTo>
                    <a:lnTo>
                      <a:pt x="3556" y="312"/>
                    </a:lnTo>
                    <a:lnTo>
                      <a:pt x="3554" y="331"/>
                    </a:lnTo>
                    <a:moveTo>
                      <a:pt x="3478" y="324"/>
                    </a:moveTo>
                    <a:lnTo>
                      <a:pt x="3516" y="326"/>
                    </a:lnTo>
                    <a:lnTo>
                      <a:pt x="3518" y="307"/>
                    </a:lnTo>
                    <a:lnTo>
                      <a:pt x="3481" y="305"/>
                    </a:lnTo>
                    <a:lnTo>
                      <a:pt x="3478" y="324"/>
                    </a:lnTo>
                    <a:moveTo>
                      <a:pt x="3403" y="314"/>
                    </a:moveTo>
                    <a:lnTo>
                      <a:pt x="3440" y="319"/>
                    </a:lnTo>
                    <a:lnTo>
                      <a:pt x="3443" y="300"/>
                    </a:lnTo>
                    <a:lnTo>
                      <a:pt x="3405" y="295"/>
                    </a:lnTo>
                    <a:lnTo>
                      <a:pt x="3403" y="314"/>
                    </a:lnTo>
                    <a:moveTo>
                      <a:pt x="3327" y="307"/>
                    </a:moveTo>
                    <a:lnTo>
                      <a:pt x="3365" y="312"/>
                    </a:lnTo>
                    <a:lnTo>
                      <a:pt x="3367" y="293"/>
                    </a:lnTo>
                    <a:lnTo>
                      <a:pt x="3329" y="288"/>
                    </a:lnTo>
                    <a:lnTo>
                      <a:pt x="3327" y="307"/>
                    </a:lnTo>
                    <a:moveTo>
                      <a:pt x="3254" y="300"/>
                    </a:moveTo>
                    <a:lnTo>
                      <a:pt x="3289" y="305"/>
                    </a:lnTo>
                    <a:lnTo>
                      <a:pt x="3291" y="286"/>
                    </a:lnTo>
                    <a:lnTo>
                      <a:pt x="3254" y="281"/>
                    </a:lnTo>
                    <a:lnTo>
                      <a:pt x="3254" y="300"/>
                    </a:lnTo>
                    <a:moveTo>
                      <a:pt x="3178" y="293"/>
                    </a:moveTo>
                    <a:lnTo>
                      <a:pt x="3216" y="295"/>
                    </a:lnTo>
                    <a:lnTo>
                      <a:pt x="3216" y="276"/>
                    </a:lnTo>
                    <a:lnTo>
                      <a:pt x="3180" y="274"/>
                    </a:lnTo>
                    <a:lnTo>
                      <a:pt x="3178" y="293"/>
                    </a:lnTo>
                    <a:moveTo>
                      <a:pt x="3102" y="286"/>
                    </a:moveTo>
                    <a:lnTo>
                      <a:pt x="3140" y="288"/>
                    </a:lnTo>
                    <a:lnTo>
                      <a:pt x="3142" y="269"/>
                    </a:lnTo>
                    <a:lnTo>
                      <a:pt x="3105" y="267"/>
                    </a:lnTo>
                    <a:lnTo>
                      <a:pt x="3102" y="286"/>
                    </a:lnTo>
                    <a:moveTo>
                      <a:pt x="3027" y="276"/>
                    </a:moveTo>
                    <a:lnTo>
                      <a:pt x="3064" y="281"/>
                    </a:lnTo>
                    <a:lnTo>
                      <a:pt x="3067" y="262"/>
                    </a:lnTo>
                    <a:lnTo>
                      <a:pt x="3029" y="257"/>
                    </a:lnTo>
                    <a:lnTo>
                      <a:pt x="3027" y="276"/>
                    </a:lnTo>
                    <a:moveTo>
                      <a:pt x="2951" y="269"/>
                    </a:moveTo>
                    <a:lnTo>
                      <a:pt x="2989" y="274"/>
                    </a:lnTo>
                    <a:lnTo>
                      <a:pt x="2991" y="255"/>
                    </a:lnTo>
                    <a:lnTo>
                      <a:pt x="2953" y="250"/>
                    </a:lnTo>
                    <a:lnTo>
                      <a:pt x="2951" y="269"/>
                    </a:lnTo>
                    <a:moveTo>
                      <a:pt x="2875" y="262"/>
                    </a:moveTo>
                    <a:lnTo>
                      <a:pt x="2913" y="267"/>
                    </a:lnTo>
                    <a:lnTo>
                      <a:pt x="2915" y="248"/>
                    </a:lnTo>
                    <a:lnTo>
                      <a:pt x="2878" y="243"/>
                    </a:lnTo>
                    <a:lnTo>
                      <a:pt x="2875" y="262"/>
                    </a:lnTo>
                    <a:moveTo>
                      <a:pt x="2802" y="255"/>
                    </a:moveTo>
                    <a:lnTo>
                      <a:pt x="2837" y="257"/>
                    </a:lnTo>
                    <a:lnTo>
                      <a:pt x="2840" y="239"/>
                    </a:lnTo>
                    <a:lnTo>
                      <a:pt x="2802" y="236"/>
                    </a:lnTo>
                    <a:lnTo>
                      <a:pt x="2802" y="255"/>
                    </a:lnTo>
                    <a:moveTo>
                      <a:pt x="2726" y="248"/>
                    </a:moveTo>
                    <a:lnTo>
                      <a:pt x="2764" y="250"/>
                    </a:lnTo>
                    <a:lnTo>
                      <a:pt x="2764" y="231"/>
                    </a:lnTo>
                    <a:lnTo>
                      <a:pt x="2726" y="229"/>
                    </a:lnTo>
                    <a:lnTo>
                      <a:pt x="2726" y="248"/>
                    </a:lnTo>
                    <a:moveTo>
                      <a:pt x="2651" y="239"/>
                    </a:moveTo>
                    <a:lnTo>
                      <a:pt x="2689" y="243"/>
                    </a:lnTo>
                    <a:lnTo>
                      <a:pt x="2691" y="224"/>
                    </a:lnTo>
                    <a:lnTo>
                      <a:pt x="2653" y="220"/>
                    </a:lnTo>
                    <a:lnTo>
                      <a:pt x="2651" y="239"/>
                    </a:lnTo>
                    <a:moveTo>
                      <a:pt x="2575" y="231"/>
                    </a:moveTo>
                    <a:lnTo>
                      <a:pt x="2613" y="236"/>
                    </a:lnTo>
                    <a:lnTo>
                      <a:pt x="2615" y="217"/>
                    </a:lnTo>
                    <a:lnTo>
                      <a:pt x="2577" y="213"/>
                    </a:lnTo>
                    <a:lnTo>
                      <a:pt x="2575" y="231"/>
                    </a:lnTo>
                    <a:moveTo>
                      <a:pt x="2499" y="224"/>
                    </a:moveTo>
                    <a:lnTo>
                      <a:pt x="2537" y="229"/>
                    </a:lnTo>
                    <a:lnTo>
                      <a:pt x="2540" y="210"/>
                    </a:lnTo>
                    <a:lnTo>
                      <a:pt x="2502" y="205"/>
                    </a:lnTo>
                    <a:lnTo>
                      <a:pt x="2499" y="224"/>
                    </a:lnTo>
                    <a:moveTo>
                      <a:pt x="2424" y="217"/>
                    </a:moveTo>
                    <a:lnTo>
                      <a:pt x="2462" y="220"/>
                    </a:lnTo>
                    <a:lnTo>
                      <a:pt x="2464" y="201"/>
                    </a:lnTo>
                    <a:lnTo>
                      <a:pt x="2426" y="198"/>
                    </a:lnTo>
                    <a:lnTo>
                      <a:pt x="2424" y="217"/>
                    </a:lnTo>
                    <a:moveTo>
                      <a:pt x="2348" y="210"/>
                    </a:moveTo>
                    <a:lnTo>
                      <a:pt x="2386" y="213"/>
                    </a:lnTo>
                    <a:lnTo>
                      <a:pt x="2388" y="194"/>
                    </a:lnTo>
                    <a:lnTo>
                      <a:pt x="2350" y="191"/>
                    </a:lnTo>
                    <a:lnTo>
                      <a:pt x="2348" y="210"/>
                    </a:lnTo>
                    <a:moveTo>
                      <a:pt x="2275" y="201"/>
                    </a:moveTo>
                    <a:lnTo>
                      <a:pt x="2313" y="205"/>
                    </a:lnTo>
                    <a:lnTo>
                      <a:pt x="2313" y="186"/>
                    </a:lnTo>
                    <a:lnTo>
                      <a:pt x="2275" y="182"/>
                    </a:lnTo>
                    <a:lnTo>
                      <a:pt x="2275" y="201"/>
                    </a:lnTo>
                    <a:moveTo>
                      <a:pt x="2199" y="194"/>
                    </a:moveTo>
                    <a:lnTo>
                      <a:pt x="2237" y="198"/>
                    </a:lnTo>
                    <a:lnTo>
                      <a:pt x="2239" y="179"/>
                    </a:lnTo>
                    <a:lnTo>
                      <a:pt x="2201" y="175"/>
                    </a:lnTo>
                    <a:lnTo>
                      <a:pt x="2199" y="194"/>
                    </a:lnTo>
                    <a:moveTo>
                      <a:pt x="2123" y="186"/>
                    </a:moveTo>
                    <a:lnTo>
                      <a:pt x="2161" y="191"/>
                    </a:lnTo>
                    <a:lnTo>
                      <a:pt x="2164" y="172"/>
                    </a:lnTo>
                    <a:lnTo>
                      <a:pt x="2126" y="168"/>
                    </a:lnTo>
                    <a:lnTo>
                      <a:pt x="2123" y="186"/>
                    </a:lnTo>
                    <a:moveTo>
                      <a:pt x="2048" y="179"/>
                    </a:moveTo>
                    <a:lnTo>
                      <a:pt x="2086" y="182"/>
                    </a:lnTo>
                    <a:lnTo>
                      <a:pt x="2088" y="163"/>
                    </a:lnTo>
                    <a:lnTo>
                      <a:pt x="2050" y="160"/>
                    </a:lnTo>
                    <a:lnTo>
                      <a:pt x="2048" y="179"/>
                    </a:lnTo>
                    <a:moveTo>
                      <a:pt x="1972" y="170"/>
                    </a:moveTo>
                    <a:lnTo>
                      <a:pt x="2010" y="175"/>
                    </a:lnTo>
                    <a:lnTo>
                      <a:pt x="2012" y="156"/>
                    </a:lnTo>
                    <a:lnTo>
                      <a:pt x="1974" y="153"/>
                    </a:lnTo>
                    <a:lnTo>
                      <a:pt x="1972" y="170"/>
                    </a:lnTo>
                    <a:moveTo>
                      <a:pt x="1896" y="163"/>
                    </a:moveTo>
                    <a:lnTo>
                      <a:pt x="1934" y="168"/>
                    </a:lnTo>
                    <a:lnTo>
                      <a:pt x="1937" y="149"/>
                    </a:lnTo>
                    <a:lnTo>
                      <a:pt x="1899" y="144"/>
                    </a:lnTo>
                    <a:lnTo>
                      <a:pt x="1896" y="163"/>
                    </a:lnTo>
                    <a:moveTo>
                      <a:pt x="1823" y="156"/>
                    </a:moveTo>
                    <a:lnTo>
                      <a:pt x="1861" y="160"/>
                    </a:lnTo>
                    <a:lnTo>
                      <a:pt x="1861" y="142"/>
                    </a:lnTo>
                    <a:lnTo>
                      <a:pt x="1823" y="137"/>
                    </a:lnTo>
                    <a:lnTo>
                      <a:pt x="1823" y="156"/>
                    </a:lnTo>
                    <a:moveTo>
                      <a:pt x="1747" y="149"/>
                    </a:moveTo>
                    <a:lnTo>
                      <a:pt x="1785" y="151"/>
                    </a:lnTo>
                    <a:lnTo>
                      <a:pt x="1785" y="134"/>
                    </a:lnTo>
                    <a:lnTo>
                      <a:pt x="1750" y="130"/>
                    </a:lnTo>
                    <a:lnTo>
                      <a:pt x="1747" y="149"/>
                    </a:lnTo>
                    <a:moveTo>
                      <a:pt x="1672" y="142"/>
                    </a:moveTo>
                    <a:lnTo>
                      <a:pt x="1710" y="144"/>
                    </a:lnTo>
                    <a:lnTo>
                      <a:pt x="1712" y="125"/>
                    </a:lnTo>
                    <a:lnTo>
                      <a:pt x="1674" y="123"/>
                    </a:lnTo>
                    <a:lnTo>
                      <a:pt x="1672" y="142"/>
                    </a:lnTo>
                    <a:moveTo>
                      <a:pt x="1596" y="132"/>
                    </a:moveTo>
                    <a:lnTo>
                      <a:pt x="1634" y="137"/>
                    </a:lnTo>
                    <a:lnTo>
                      <a:pt x="1636" y="118"/>
                    </a:lnTo>
                    <a:lnTo>
                      <a:pt x="1599" y="116"/>
                    </a:lnTo>
                    <a:lnTo>
                      <a:pt x="1596" y="132"/>
                    </a:lnTo>
                    <a:moveTo>
                      <a:pt x="1520" y="125"/>
                    </a:moveTo>
                    <a:lnTo>
                      <a:pt x="1558" y="130"/>
                    </a:lnTo>
                    <a:lnTo>
                      <a:pt x="1561" y="111"/>
                    </a:lnTo>
                    <a:lnTo>
                      <a:pt x="1523" y="106"/>
                    </a:lnTo>
                    <a:lnTo>
                      <a:pt x="1520" y="125"/>
                    </a:lnTo>
                    <a:moveTo>
                      <a:pt x="1445" y="118"/>
                    </a:moveTo>
                    <a:lnTo>
                      <a:pt x="1483" y="123"/>
                    </a:lnTo>
                    <a:lnTo>
                      <a:pt x="1485" y="104"/>
                    </a:lnTo>
                    <a:lnTo>
                      <a:pt x="1447" y="99"/>
                    </a:lnTo>
                    <a:lnTo>
                      <a:pt x="1445" y="118"/>
                    </a:lnTo>
                    <a:moveTo>
                      <a:pt x="1372" y="111"/>
                    </a:moveTo>
                    <a:lnTo>
                      <a:pt x="1407" y="113"/>
                    </a:lnTo>
                    <a:lnTo>
                      <a:pt x="1409" y="94"/>
                    </a:lnTo>
                    <a:lnTo>
                      <a:pt x="1372" y="92"/>
                    </a:lnTo>
                    <a:lnTo>
                      <a:pt x="1372" y="111"/>
                    </a:lnTo>
                    <a:moveTo>
                      <a:pt x="1296" y="104"/>
                    </a:moveTo>
                    <a:lnTo>
                      <a:pt x="1334" y="106"/>
                    </a:lnTo>
                    <a:lnTo>
                      <a:pt x="1334" y="87"/>
                    </a:lnTo>
                    <a:lnTo>
                      <a:pt x="1298" y="85"/>
                    </a:lnTo>
                    <a:lnTo>
                      <a:pt x="1296" y="104"/>
                    </a:lnTo>
                    <a:moveTo>
                      <a:pt x="1220" y="94"/>
                    </a:moveTo>
                    <a:lnTo>
                      <a:pt x="1258" y="99"/>
                    </a:lnTo>
                    <a:lnTo>
                      <a:pt x="1260" y="80"/>
                    </a:lnTo>
                    <a:lnTo>
                      <a:pt x="1223" y="75"/>
                    </a:lnTo>
                    <a:lnTo>
                      <a:pt x="1220" y="94"/>
                    </a:lnTo>
                    <a:moveTo>
                      <a:pt x="1145" y="87"/>
                    </a:moveTo>
                    <a:lnTo>
                      <a:pt x="1182" y="92"/>
                    </a:lnTo>
                    <a:lnTo>
                      <a:pt x="1185" y="73"/>
                    </a:lnTo>
                    <a:lnTo>
                      <a:pt x="1147" y="68"/>
                    </a:lnTo>
                    <a:lnTo>
                      <a:pt x="1145" y="87"/>
                    </a:lnTo>
                    <a:moveTo>
                      <a:pt x="1069" y="80"/>
                    </a:moveTo>
                    <a:lnTo>
                      <a:pt x="1107" y="85"/>
                    </a:lnTo>
                    <a:lnTo>
                      <a:pt x="1109" y="66"/>
                    </a:lnTo>
                    <a:lnTo>
                      <a:pt x="1071" y="61"/>
                    </a:lnTo>
                    <a:lnTo>
                      <a:pt x="1069" y="80"/>
                    </a:lnTo>
                    <a:moveTo>
                      <a:pt x="993" y="73"/>
                    </a:moveTo>
                    <a:lnTo>
                      <a:pt x="1031" y="75"/>
                    </a:lnTo>
                    <a:lnTo>
                      <a:pt x="1033" y="56"/>
                    </a:lnTo>
                    <a:lnTo>
                      <a:pt x="996" y="54"/>
                    </a:lnTo>
                    <a:lnTo>
                      <a:pt x="993" y="73"/>
                    </a:lnTo>
                    <a:moveTo>
                      <a:pt x="920" y="66"/>
                    </a:moveTo>
                    <a:lnTo>
                      <a:pt x="955" y="68"/>
                    </a:lnTo>
                    <a:lnTo>
                      <a:pt x="958" y="49"/>
                    </a:lnTo>
                    <a:lnTo>
                      <a:pt x="920" y="47"/>
                    </a:lnTo>
                    <a:lnTo>
                      <a:pt x="920" y="66"/>
                    </a:lnTo>
                    <a:moveTo>
                      <a:pt x="844" y="56"/>
                    </a:moveTo>
                    <a:lnTo>
                      <a:pt x="882" y="61"/>
                    </a:lnTo>
                    <a:lnTo>
                      <a:pt x="882" y="42"/>
                    </a:lnTo>
                    <a:lnTo>
                      <a:pt x="844" y="38"/>
                    </a:lnTo>
                    <a:lnTo>
                      <a:pt x="844" y="56"/>
                    </a:lnTo>
                    <a:moveTo>
                      <a:pt x="769" y="49"/>
                    </a:moveTo>
                    <a:lnTo>
                      <a:pt x="806" y="54"/>
                    </a:lnTo>
                    <a:lnTo>
                      <a:pt x="809" y="35"/>
                    </a:lnTo>
                    <a:lnTo>
                      <a:pt x="771" y="30"/>
                    </a:lnTo>
                    <a:lnTo>
                      <a:pt x="769" y="49"/>
                    </a:lnTo>
                    <a:moveTo>
                      <a:pt x="693" y="42"/>
                    </a:moveTo>
                    <a:lnTo>
                      <a:pt x="731" y="47"/>
                    </a:lnTo>
                    <a:lnTo>
                      <a:pt x="733" y="28"/>
                    </a:lnTo>
                    <a:lnTo>
                      <a:pt x="695" y="23"/>
                    </a:lnTo>
                    <a:lnTo>
                      <a:pt x="693" y="42"/>
                    </a:lnTo>
                    <a:moveTo>
                      <a:pt x="617" y="35"/>
                    </a:moveTo>
                    <a:lnTo>
                      <a:pt x="655" y="38"/>
                    </a:lnTo>
                    <a:lnTo>
                      <a:pt x="657" y="19"/>
                    </a:lnTo>
                    <a:lnTo>
                      <a:pt x="620" y="16"/>
                    </a:lnTo>
                    <a:lnTo>
                      <a:pt x="617" y="35"/>
                    </a:lnTo>
                    <a:moveTo>
                      <a:pt x="542" y="28"/>
                    </a:moveTo>
                    <a:lnTo>
                      <a:pt x="579" y="30"/>
                    </a:lnTo>
                    <a:lnTo>
                      <a:pt x="582" y="12"/>
                    </a:lnTo>
                    <a:lnTo>
                      <a:pt x="544" y="9"/>
                    </a:lnTo>
                    <a:lnTo>
                      <a:pt x="542" y="28"/>
                    </a:lnTo>
                    <a:moveTo>
                      <a:pt x="466" y="19"/>
                    </a:moveTo>
                    <a:lnTo>
                      <a:pt x="504" y="23"/>
                    </a:lnTo>
                    <a:lnTo>
                      <a:pt x="506" y="4"/>
                    </a:lnTo>
                    <a:lnTo>
                      <a:pt x="468" y="0"/>
                    </a:lnTo>
                    <a:lnTo>
                      <a:pt x="466" y="19"/>
                    </a:lnTo>
                    <a:moveTo>
                      <a:pt x="442" y="68"/>
                    </a:moveTo>
                    <a:lnTo>
                      <a:pt x="454" y="33"/>
                    </a:lnTo>
                    <a:lnTo>
                      <a:pt x="435" y="26"/>
                    </a:lnTo>
                    <a:lnTo>
                      <a:pt x="423" y="61"/>
                    </a:lnTo>
                    <a:lnTo>
                      <a:pt x="442" y="68"/>
                    </a:lnTo>
                    <a:moveTo>
                      <a:pt x="419" y="139"/>
                    </a:moveTo>
                    <a:lnTo>
                      <a:pt x="430" y="104"/>
                    </a:lnTo>
                    <a:lnTo>
                      <a:pt x="412" y="99"/>
                    </a:lnTo>
                    <a:lnTo>
                      <a:pt x="400" y="134"/>
                    </a:lnTo>
                    <a:lnTo>
                      <a:pt x="419" y="139"/>
                    </a:lnTo>
                    <a:moveTo>
                      <a:pt x="395" y="213"/>
                    </a:moveTo>
                    <a:lnTo>
                      <a:pt x="407" y="175"/>
                    </a:lnTo>
                    <a:lnTo>
                      <a:pt x="388" y="170"/>
                    </a:lnTo>
                    <a:lnTo>
                      <a:pt x="376" y="205"/>
                    </a:lnTo>
                    <a:lnTo>
                      <a:pt x="395" y="213"/>
                    </a:lnTo>
                    <a:moveTo>
                      <a:pt x="371" y="283"/>
                    </a:moveTo>
                    <a:lnTo>
                      <a:pt x="383" y="248"/>
                    </a:lnTo>
                    <a:lnTo>
                      <a:pt x="364" y="241"/>
                    </a:lnTo>
                    <a:lnTo>
                      <a:pt x="352" y="279"/>
                    </a:lnTo>
                    <a:lnTo>
                      <a:pt x="371" y="283"/>
                    </a:lnTo>
                    <a:moveTo>
                      <a:pt x="348" y="354"/>
                    </a:moveTo>
                    <a:lnTo>
                      <a:pt x="360" y="319"/>
                    </a:lnTo>
                    <a:lnTo>
                      <a:pt x="341" y="314"/>
                    </a:lnTo>
                    <a:lnTo>
                      <a:pt x="329" y="350"/>
                    </a:lnTo>
                    <a:lnTo>
                      <a:pt x="348" y="354"/>
                    </a:lnTo>
                    <a:moveTo>
                      <a:pt x="324" y="428"/>
                    </a:moveTo>
                    <a:lnTo>
                      <a:pt x="336" y="392"/>
                    </a:lnTo>
                    <a:lnTo>
                      <a:pt x="317" y="385"/>
                    </a:lnTo>
                    <a:lnTo>
                      <a:pt x="305" y="421"/>
                    </a:lnTo>
                    <a:lnTo>
                      <a:pt x="324" y="428"/>
                    </a:lnTo>
                    <a:moveTo>
                      <a:pt x="300" y="499"/>
                    </a:moveTo>
                    <a:lnTo>
                      <a:pt x="312" y="463"/>
                    </a:lnTo>
                    <a:lnTo>
                      <a:pt x="293" y="458"/>
                    </a:lnTo>
                    <a:lnTo>
                      <a:pt x="282" y="494"/>
                    </a:lnTo>
                    <a:lnTo>
                      <a:pt x="300" y="499"/>
                    </a:lnTo>
                    <a:moveTo>
                      <a:pt x="277" y="572"/>
                    </a:moveTo>
                    <a:lnTo>
                      <a:pt x="289" y="534"/>
                    </a:lnTo>
                    <a:lnTo>
                      <a:pt x="270" y="529"/>
                    </a:lnTo>
                    <a:lnTo>
                      <a:pt x="258" y="565"/>
                    </a:lnTo>
                    <a:lnTo>
                      <a:pt x="277" y="572"/>
                    </a:lnTo>
                    <a:moveTo>
                      <a:pt x="253" y="643"/>
                    </a:moveTo>
                    <a:lnTo>
                      <a:pt x="265" y="607"/>
                    </a:lnTo>
                    <a:lnTo>
                      <a:pt x="246" y="600"/>
                    </a:lnTo>
                    <a:lnTo>
                      <a:pt x="234" y="638"/>
                    </a:lnTo>
                    <a:lnTo>
                      <a:pt x="253" y="643"/>
                    </a:lnTo>
                    <a:moveTo>
                      <a:pt x="230" y="714"/>
                    </a:moveTo>
                    <a:lnTo>
                      <a:pt x="241" y="678"/>
                    </a:lnTo>
                    <a:lnTo>
                      <a:pt x="222" y="674"/>
                    </a:lnTo>
                    <a:lnTo>
                      <a:pt x="211" y="709"/>
                    </a:lnTo>
                    <a:lnTo>
                      <a:pt x="230" y="714"/>
                    </a:lnTo>
                    <a:moveTo>
                      <a:pt x="206" y="787"/>
                    </a:moveTo>
                    <a:lnTo>
                      <a:pt x="218" y="752"/>
                    </a:lnTo>
                    <a:lnTo>
                      <a:pt x="199" y="744"/>
                    </a:lnTo>
                    <a:lnTo>
                      <a:pt x="187" y="780"/>
                    </a:lnTo>
                    <a:lnTo>
                      <a:pt x="206" y="787"/>
                    </a:lnTo>
                    <a:moveTo>
                      <a:pt x="182" y="858"/>
                    </a:moveTo>
                    <a:lnTo>
                      <a:pt x="194" y="822"/>
                    </a:lnTo>
                    <a:lnTo>
                      <a:pt x="175" y="818"/>
                    </a:lnTo>
                    <a:lnTo>
                      <a:pt x="166" y="853"/>
                    </a:lnTo>
                    <a:lnTo>
                      <a:pt x="182" y="858"/>
                    </a:lnTo>
                    <a:moveTo>
                      <a:pt x="159" y="931"/>
                    </a:moveTo>
                    <a:lnTo>
                      <a:pt x="170" y="893"/>
                    </a:lnTo>
                    <a:lnTo>
                      <a:pt x="154" y="889"/>
                    </a:lnTo>
                    <a:lnTo>
                      <a:pt x="142" y="924"/>
                    </a:lnTo>
                    <a:lnTo>
                      <a:pt x="159" y="931"/>
                    </a:lnTo>
                    <a:moveTo>
                      <a:pt x="135" y="1002"/>
                    </a:moveTo>
                    <a:lnTo>
                      <a:pt x="147" y="967"/>
                    </a:lnTo>
                    <a:lnTo>
                      <a:pt x="130" y="960"/>
                    </a:lnTo>
                    <a:lnTo>
                      <a:pt x="118" y="997"/>
                    </a:lnTo>
                    <a:lnTo>
                      <a:pt x="135" y="1002"/>
                    </a:lnTo>
                    <a:moveTo>
                      <a:pt x="111" y="1073"/>
                    </a:moveTo>
                    <a:lnTo>
                      <a:pt x="123" y="1038"/>
                    </a:lnTo>
                    <a:lnTo>
                      <a:pt x="107" y="1033"/>
                    </a:lnTo>
                    <a:lnTo>
                      <a:pt x="95" y="1068"/>
                    </a:lnTo>
                    <a:lnTo>
                      <a:pt x="111" y="1073"/>
                    </a:lnTo>
                    <a:moveTo>
                      <a:pt x="88" y="1146"/>
                    </a:moveTo>
                    <a:lnTo>
                      <a:pt x="99" y="1111"/>
                    </a:lnTo>
                    <a:lnTo>
                      <a:pt x="83" y="1104"/>
                    </a:lnTo>
                    <a:lnTo>
                      <a:pt x="71" y="1139"/>
                    </a:lnTo>
                    <a:lnTo>
                      <a:pt x="88" y="1146"/>
                    </a:lnTo>
                    <a:moveTo>
                      <a:pt x="64" y="1217"/>
                    </a:moveTo>
                    <a:lnTo>
                      <a:pt x="76" y="1182"/>
                    </a:lnTo>
                    <a:lnTo>
                      <a:pt x="59" y="1177"/>
                    </a:lnTo>
                    <a:lnTo>
                      <a:pt x="47" y="1213"/>
                    </a:lnTo>
                    <a:lnTo>
                      <a:pt x="64" y="1217"/>
                    </a:lnTo>
                    <a:moveTo>
                      <a:pt x="40" y="1291"/>
                    </a:moveTo>
                    <a:lnTo>
                      <a:pt x="52" y="1253"/>
                    </a:lnTo>
                    <a:lnTo>
                      <a:pt x="36" y="1248"/>
                    </a:lnTo>
                    <a:lnTo>
                      <a:pt x="24" y="1284"/>
                    </a:lnTo>
                    <a:lnTo>
                      <a:pt x="40" y="1291"/>
                    </a:lnTo>
                    <a:moveTo>
                      <a:pt x="17" y="1362"/>
                    </a:moveTo>
                    <a:lnTo>
                      <a:pt x="29" y="1326"/>
                    </a:lnTo>
                    <a:lnTo>
                      <a:pt x="12" y="1319"/>
                    </a:lnTo>
                    <a:lnTo>
                      <a:pt x="0" y="1357"/>
                    </a:lnTo>
                    <a:lnTo>
                      <a:pt x="17" y="13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24"/>
              <p:cNvSpPr>
                <a:spLocks/>
              </p:cNvSpPr>
              <p:nvPr/>
            </p:nvSpPr>
            <p:spPr bwMode="auto">
              <a:xfrm>
                <a:off x="1046815" y="4042655"/>
                <a:ext cx="1801020" cy="1634544"/>
              </a:xfrm>
              <a:custGeom>
                <a:avLst/>
                <a:gdLst>
                  <a:gd name="T0" fmla="*/ 2165 w 2165"/>
                  <a:gd name="T1" fmla="*/ 1284 h 1967"/>
                  <a:gd name="T2" fmla="*/ 539 w 2165"/>
                  <a:gd name="T3" fmla="*/ 1967 h 1967"/>
                  <a:gd name="T4" fmla="*/ 0 w 2165"/>
                  <a:gd name="T5" fmla="*/ 684 h 1967"/>
                  <a:gd name="T6" fmla="*/ 1624 w 2165"/>
                  <a:gd name="T7" fmla="*/ 0 h 1967"/>
                  <a:gd name="T8" fmla="*/ 2165 w 2165"/>
                  <a:gd name="T9" fmla="*/ 1284 h 1967"/>
                </a:gdLst>
                <a:ahLst/>
                <a:cxnLst>
                  <a:cxn ang="0">
                    <a:pos x="T0" y="T1"/>
                  </a:cxn>
                  <a:cxn ang="0">
                    <a:pos x="T2" y="T3"/>
                  </a:cxn>
                  <a:cxn ang="0">
                    <a:pos x="T4" y="T5"/>
                  </a:cxn>
                  <a:cxn ang="0">
                    <a:pos x="T6" y="T7"/>
                  </a:cxn>
                  <a:cxn ang="0">
                    <a:pos x="T8" y="T9"/>
                  </a:cxn>
                </a:cxnLst>
                <a:rect l="0" t="0" r="r" b="b"/>
                <a:pathLst>
                  <a:path w="2165" h="1967">
                    <a:moveTo>
                      <a:pt x="2165" y="1284"/>
                    </a:moveTo>
                    <a:lnTo>
                      <a:pt x="539" y="1967"/>
                    </a:lnTo>
                    <a:lnTo>
                      <a:pt x="0" y="684"/>
                    </a:lnTo>
                    <a:lnTo>
                      <a:pt x="1624" y="0"/>
                    </a:lnTo>
                    <a:lnTo>
                      <a:pt x="2165" y="1284"/>
                    </a:lnTo>
                    <a:close/>
                  </a:path>
                </a:pathLst>
              </a:custGeom>
              <a:solidFill>
                <a:srgbClr val="4BC9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45" name="Freeform 25"/>
              <p:cNvSpPr>
                <a:spLocks/>
              </p:cNvSpPr>
              <p:nvPr/>
            </p:nvSpPr>
            <p:spPr bwMode="auto">
              <a:xfrm>
                <a:off x="2420432" y="3986850"/>
                <a:ext cx="661032" cy="1069292"/>
              </a:xfrm>
              <a:custGeom>
                <a:avLst/>
                <a:gdLst>
                  <a:gd name="T0" fmla="*/ 661032 w 795"/>
                  <a:gd name="T1" fmla="*/ 961199 h 1286"/>
                  <a:gd name="T2" fmla="*/ 403271 w 795"/>
                  <a:gd name="T3" fmla="*/ 1069292 h 1286"/>
                  <a:gd name="T4" fmla="*/ 0 w 795"/>
                  <a:gd name="T5" fmla="*/ 108093 h 1286"/>
                  <a:gd name="T6" fmla="*/ 256098 w 795"/>
                  <a:gd name="T7" fmla="*/ 0 h 1286"/>
                  <a:gd name="T8" fmla="*/ 661032 w 795"/>
                  <a:gd name="T9" fmla="*/ 961199 h 1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5" h="1286">
                    <a:moveTo>
                      <a:pt x="795" y="1156"/>
                    </a:moveTo>
                    <a:lnTo>
                      <a:pt x="485" y="1286"/>
                    </a:lnTo>
                    <a:lnTo>
                      <a:pt x="0" y="130"/>
                    </a:lnTo>
                    <a:lnTo>
                      <a:pt x="308" y="0"/>
                    </a:lnTo>
                    <a:lnTo>
                      <a:pt x="795" y="1156"/>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26"/>
              <p:cNvSpPr>
                <a:spLocks/>
              </p:cNvSpPr>
              <p:nvPr/>
            </p:nvSpPr>
            <p:spPr bwMode="auto">
              <a:xfrm>
                <a:off x="2685676" y="3544499"/>
                <a:ext cx="572063" cy="528826"/>
              </a:xfrm>
              <a:custGeom>
                <a:avLst/>
                <a:gdLst>
                  <a:gd name="T0" fmla="*/ 0 w 291"/>
                  <a:gd name="T1" fmla="*/ 465917 h 269"/>
                  <a:gd name="T2" fmla="*/ 342058 w 291"/>
                  <a:gd name="T3" fmla="*/ 139579 h 269"/>
                  <a:gd name="T4" fmla="*/ 572063 w 291"/>
                  <a:gd name="T5" fmla="*/ 139579 h 269"/>
                  <a:gd name="T6" fmla="*/ 418727 w 291"/>
                  <a:gd name="T7" fmla="*/ 444292 h 269"/>
                  <a:gd name="T8" fmla="*/ 161200 w 291"/>
                  <a:gd name="T9" fmla="*/ 528826 h 269"/>
                  <a:gd name="T10" fmla="*/ 0 w 291"/>
                  <a:gd name="T11" fmla="*/ 465917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1" h="269">
                    <a:moveTo>
                      <a:pt x="0" y="237"/>
                    </a:moveTo>
                    <a:cubicBezTo>
                      <a:pt x="0" y="237"/>
                      <a:pt x="147" y="142"/>
                      <a:pt x="174" y="71"/>
                    </a:cubicBezTo>
                    <a:cubicBezTo>
                      <a:pt x="201" y="0"/>
                      <a:pt x="291" y="55"/>
                      <a:pt x="291" y="71"/>
                    </a:cubicBezTo>
                    <a:cubicBezTo>
                      <a:pt x="291" y="87"/>
                      <a:pt x="235" y="206"/>
                      <a:pt x="213" y="226"/>
                    </a:cubicBezTo>
                    <a:cubicBezTo>
                      <a:pt x="191" y="245"/>
                      <a:pt x="82" y="269"/>
                      <a:pt x="82" y="269"/>
                    </a:cubicBezTo>
                    <a:lnTo>
                      <a:pt x="0" y="237"/>
                    </a:lnTo>
                    <a:close/>
                  </a:path>
                </a:pathLst>
              </a:custGeom>
              <a:solidFill>
                <a:srgbClr val="F3D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27"/>
              <p:cNvSpPr>
                <a:spLocks/>
              </p:cNvSpPr>
              <p:nvPr/>
            </p:nvSpPr>
            <p:spPr bwMode="auto">
              <a:xfrm>
                <a:off x="2685676" y="3047270"/>
                <a:ext cx="2188474" cy="1877498"/>
              </a:xfrm>
              <a:custGeom>
                <a:avLst/>
                <a:gdLst>
                  <a:gd name="T0" fmla="*/ 2139317 w 1113"/>
                  <a:gd name="T1" fmla="*/ 1034098 h 955"/>
                  <a:gd name="T2" fmla="*/ 1793251 w 1113"/>
                  <a:gd name="T3" fmla="*/ 210358 h 955"/>
                  <a:gd name="T4" fmla="*/ 314605 w 1113"/>
                  <a:gd name="T5" fmla="*/ 831604 h 955"/>
                  <a:gd name="T6" fmla="*/ 0 w 1113"/>
                  <a:gd name="T7" fmla="*/ 963324 h 955"/>
                  <a:gd name="T8" fmla="*/ 385392 w 1113"/>
                  <a:gd name="T9" fmla="*/ 1877498 h 955"/>
                  <a:gd name="T10" fmla="*/ 699997 w 1113"/>
                  <a:gd name="T11" fmla="*/ 1745778 h 955"/>
                  <a:gd name="T12" fmla="*/ 1791285 w 1113"/>
                  <a:gd name="T13" fmla="*/ 1464645 h 955"/>
                  <a:gd name="T14" fmla="*/ 2139317 w 1113"/>
                  <a:gd name="T15" fmla="*/ 1034098 h 95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13" h="955">
                    <a:moveTo>
                      <a:pt x="1088" y="526"/>
                    </a:moveTo>
                    <a:cubicBezTo>
                      <a:pt x="912" y="107"/>
                      <a:pt x="912" y="107"/>
                      <a:pt x="912" y="107"/>
                    </a:cubicBezTo>
                    <a:cubicBezTo>
                      <a:pt x="912" y="107"/>
                      <a:pt x="521" y="0"/>
                      <a:pt x="160" y="423"/>
                    </a:cubicBezTo>
                    <a:cubicBezTo>
                      <a:pt x="0" y="490"/>
                      <a:pt x="0" y="490"/>
                      <a:pt x="0" y="490"/>
                    </a:cubicBezTo>
                    <a:cubicBezTo>
                      <a:pt x="196" y="955"/>
                      <a:pt x="196" y="955"/>
                      <a:pt x="196" y="955"/>
                    </a:cubicBezTo>
                    <a:cubicBezTo>
                      <a:pt x="356" y="888"/>
                      <a:pt x="356" y="888"/>
                      <a:pt x="356" y="888"/>
                    </a:cubicBezTo>
                    <a:cubicBezTo>
                      <a:pt x="356" y="888"/>
                      <a:pt x="709" y="886"/>
                      <a:pt x="911" y="745"/>
                    </a:cubicBezTo>
                    <a:cubicBezTo>
                      <a:pt x="1113" y="603"/>
                      <a:pt x="1088" y="526"/>
                      <a:pt x="1088" y="526"/>
                    </a:cubicBezTo>
                  </a:path>
                </a:pathLst>
              </a:custGeom>
              <a:solidFill>
                <a:srgbClr val="F3D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28"/>
              <p:cNvSpPr>
                <a:spLocks/>
              </p:cNvSpPr>
              <p:nvPr/>
            </p:nvSpPr>
            <p:spPr bwMode="auto">
              <a:xfrm>
                <a:off x="3830634" y="3230197"/>
                <a:ext cx="809868" cy="532983"/>
              </a:xfrm>
              <a:custGeom>
                <a:avLst/>
                <a:gdLst>
                  <a:gd name="T0" fmla="*/ 699789 w 412"/>
                  <a:gd name="T1" fmla="*/ 302876 h 271"/>
                  <a:gd name="T2" fmla="*/ 226055 w 412"/>
                  <a:gd name="T3" fmla="*/ 501515 h 271"/>
                  <a:gd name="T4" fmla="*/ 31451 w 412"/>
                  <a:gd name="T5" fmla="*/ 422846 h 271"/>
                  <a:gd name="T6" fmla="*/ 112045 w 412"/>
                  <a:gd name="T7" fmla="*/ 230107 h 271"/>
                  <a:gd name="T8" fmla="*/ 583813 w 412"/>
                  <a:gd name="T9" fmla="*/ 31468 h 271"/>
                  <a:gd name="T10" fmla="*/ 778417 w 412"/>
                  <a:gd name="T11" fmla="*/ 110137 h 271"/>
                  <a:gd name="T12" fmla="*/ 699789 w 412"/>
                  <a:gd name="T13" fmla="*/ 302876 h 2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2" h="271">
                    <a:moveTo>
                      <a:pt x="356" y="154"/>
                    </a:moveTo>
                    <a:cubicBezTo>
                      <a:pt x="115" y="255"/>
                      <a:pt x="115" y="255"/>
                      <a:pt x="115" y="255"/>
                    </a:cubicBezTo>
                    <a:cubicBezTo>
                      <a:pt x="77" y="271"/>
                      <a:pt x="32" y="253"/>
                      <a:pt x="16" y="215"/>
                    </a:cubicBezTo>
                    <a:cubicBezTo>
                      <a:pt x="0" y="177"/>
                      <a:pt x="19" y="133"/>
                      <a:pt x="57" y="117"/>
                    </a:cubicBezTo>
                    <a:cubicBezTo>
                      <a:pt x="297" y="16"/>
                      <a:pt x="297" y="16"/>
                      <a:pt x="297" y="16"/>
                    </a:cubicBezTo>
                    <a:cubicBezTo>
                      <a:pt x="335" y="0"/>
                      <a:pt x="380" y="18"/>
                      <a:pt x="396" y="56"/>
                    </a:cubicBezTo>
                    <a:cubicBezTo>
                      <a:pt x="412" y="94"/>
                      <a:pt x="394" y="138"/>
                      <a:pt x="356" y="154"/>
                    </a:cubicBezTo>
                    <a:close/>
                  </a:path>
                </a:pathLst>
              </a:custGeom>
              <a:solidFill>
                <a:srgbClr val="F3D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29"/>
              <p:cNvSpPr>
                <a:spLocks/>
              </p:cNvSpPr>
              <p:nvPr/>
            </p:nvSpPr>
            <p:spPr bwMode="auto">
              <a:xfrm>
                <a:off x="3934570" y="3473822"/>
                <a:ext cx="808205" cy="534646"/>
              </a:xfrm>
              <a:custGeom>
                <a:avLst/>
                <a:gdLst>
                  <a:gd name="T0" fmla="*/ 698085 w 411"/>
                  <a:gd name="T1" fmla="*/ 304670 h 272"/>
                  <a:gd name="T2" fmla="*/ 224174 w 411"/>
                  <a:gd name="T3" fmla="*/ 503196 h 272"/>
                  <a:gd name="T4" fmla="*/ 31463 w 411"/>
                  <a:gd name="T5" fmla="*/ 424572 h 272"/>
                  <a:gd name="T6" fmla="*/ 110120 w 411"/>
                  <a:gd name="T7" fmla="*/ 231942 h 272"/>
                  <a:gd name="T8" fmla="*/ 584031 w 411"/>
                  <a:gd name="T9" fmla="*/ 31450 h 272"/>
                  <a:gd name="T10" fmla="*/ 776742 w 411"/>
                  <a:gd name="T11" fmla="*/ 110074 h 272"/>
                  <a:gd name="T12" fmla="*/ 698085 w 411"/>
                  <a:gd name="T13" fmla="*/ 304670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1" h="272">
                    <a:moveTo>
                      <a:pt x="355" y="155"/>
                    </a:moveTo>
                    <a:cubicBezTo>
                      <a:pt x="114" y="256"/>
                      <a:pt x="114" y="256"/>
                      <a:pt x="114" y="256"/>
                    </a:cubicBezTo>
                    <a:cubicBezTo>
                      <a:pt x="76" y="272"/>
                      <a:pt x="32" y="254"/>
                      <a:pt x="16" y="216"/>
                    </a:cubicBezTo>
                    <a:cubicBezTo>
                      <a:pt x="0" y="178"/>
                      <a:pt x="18" y="134"/>
                      <a:pt x="56" y="118"/>
                    </a:cubicBezTo>
                    <a:cubicBezTo>
                      <a:pt x="297" y="16"/>
                      <a:pt x="297" y="16"/>
                      <a:pt x="297" y="16"/>
                    </a:cubicBezTo>
                    <a:cubicBezTo>
                      <a:pt x="335" y="0"/>
                      <a:pt x="379" y="18"/>
                      <a:pt x="395" y="56"/>
                    </a:cubicBezTo>
                    <a:cubicBezTo>
                      <a:pt x="411" y="94"/>
                      <a:pt x="393" y="139"/>
                      <a:pt x="355" y="155"/>
                    </a:cubicBezTo>
                    <a:close/>
                  </a:path>
                </a:pathLst>
              </a:custGeom>
              <a:solidFill>
                <a:srgbClr val="F3D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30"/>
              <p:cNvSpPr>
                <a:spLocks/>
              </p:cNvSpPr>
              <p:nvPr/>
            </p:nvSpPr>
            <p:spPr bwMode="auto">
              <a:xfrm>
                <a:off x="4032685" y="3705807"/>
                <a:ext cx="808205" cy="534646"/>
              </a:xfrm>
              <a:custGeom>
                <a:avLst/>
                <a:gdLst>
                  <a:gd name="T0" fmla="*/ 698085 w 411"/>
                  <a:gd name="T1" fmla="*/ 302704 h 272"/>
                  <a:gd name="T2" fmla="*/ 224174 w 411"/>
                  <a:gd name="T3" fmla="*/ 503196 h 272"/>
                  <a:gd name="T4" fmla="*/ 31463 w 411"/>
                  <a:gd name="T5" fmla="*/ 424572 h 272"/>
                  <a:gd name="T6" fmla="*/ 110120 w 411"/>
                  <a:gd name="T7" fmla="*/ 229976 h 272"/>
                  <a:gd name="T8" fmla="*/ 582065 w 411"/>
                  <a:gd name="T9" fmla="*/ 31450 h 272"/>
                  <a:gd name="T10" fmla="*/ 776742 w 411"/>
                  <a:gd name="T11" fmla="*/ 110074 h 272"/>
                  <a:gd name="T12" fmla="*/ 698085 w 411"/>
                  <a:gd name="T13" fmla="*/ 302704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1" h="272">
                    <a:moveTo>
                      <a:pt x="355" y="154"/>
                    </a:moveTo>
                    <a:cubicBezTo>
                      <a:pt x="114" y="256"/>
                      <a:pt x="114" y="256"/>
                      <a:pt x="114" y="256"/>
                    </a:cubicBezTo>
                    <a:cubicBezTo>
                      <a:pt x="76" y="272"/>
                      <a:pt x="32" y="254"/>
                      <a:pt x="16" y="216"/>
                    </a:cubicBezTo>
                    <a:cubicBezTo>
                      <a:pt x="0" y="178"/>
                      <a:pt x="18" y="133"/>
                      <a:pt x="56" y="117"/>
                    </a:cubicBezTo>
                    <a:cubicBezTo>
                      <a:pt x="296" y="16"/>
                      <a:pt x="296" y="16"/>
                      <a:pt x="296" y="16"/>
                    </a:cubicBezTo>
                    <a:cubicBezTo>
                      <a:pt x="334" y="0"/>
                      <a:pt x="379" y="18"/>
                      <a:pt x="395" y="56"/>
                    </a:cubicBezTo>
                    <a:cubicBezTo>
                      <a:pt x="411" y="94"/>
                      <a:pt x="393" y="138"/>
                      <a:pt x="355" y="154"/>
                    </a:cubicBezTo>
                    <a:close/>
                  </a:path>
                </a:pathLst>
              </a:custGeom>
              <a:solidFill>
                <a:srgbClr val="F3D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31"/>
              <p:cNvSpPr>
                <a:spLocks/>
              </p:cNvSpPr>
              <p:nvPr/>
            </p:nvSpPr>
            <p:spPr bwMode="auto">
              <a:xfrm>
                <a:off x="4129138" y="3937792"/>
                <a:ext cx="808205" cy="534646"/>
              </a:xfrm>
              <a:custGeom>
                <a:avLst/>
                <a:gdLst>
                  <a:gd name="T0" fmla="*/ 698085 w 411"/>
                  <a:gd name="T1" fmla="*/ 302704 h 272"/>
                  <a:gd name="T2" fmla="*/ 224174 w 411"/>
                  <a:gd name="T3" fmla="*/ 503196 h 272"/>
                  <a:gd name="T4" fmla="*/ 31463 w 411"/>
                  <a:gd name="T5" fmla="*/ 422606 h 272"/>
                  <a:gd name="T6" fmla="*/ 110120 w 411"/>
                  <a:gd name="T7" fmla="*/ 229976 h 272"/>
                  <a:gd name="T8" fmla="*/ 584031 w 411"/>
                  <a:gd name="T9" fmla="*/ 31450 h 272"/>
                  <a:gd name="T10" fmla="*/ 776742 w 411"/>
                  <a:gd name="T11" fmla="*/ 110074 h 272"/>
                  <a:gd name="T12" fmla="*/ 698085 w 411"/>
                  <a:gd name="T13" fmla="*/ 302704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1" h="272">
                    <a:moveTo>
                      <a:pt x="355" y="154"/>
                    </a:moveTo>
                    <a:cubicBezTo>
                      <a:pt x="114" y="256"/>
                      <a:pt x="114" y="256"/>
                      <a:pt x="114" y="256"/>
                    </a:cubicBezTo>
                    <a:cubicBezTo>
                      <a:pt x="76" y="272"/>
                      <a:pt x="32" y="254"/>
                      <a:pt x="16" y="215"/>
                    </a:cubicBezTo>
                    <a:cubicBezTo>
                      <a:pt x="0" y="177"/>
                      <a:pt x="18" y="133"/>
                      <a:pt x="56" y="117"/>
                    </a:cubicBezTo>
                    <a:cubicBezTo>
                      <a:pt x="297" y="16"/>
                      <a:pt x="297" y="16"/>
                      <a:pt x="297" y="16"/>
                    </a:cubicBezTo>
                    <a:cubicBezTo>
                      <a:pt x="335" y="0"/>
                      <a:pt x="379" y="18"/>
                      <a:pt x="395" y="56"/>
                    </a:cubicBezTo>
                    <a:cubicBezTo>
                      <a:pt x="411" y="94"/>
                      <a:pt x="393" y="138"/>
                      <a:pt x="355" y="154"/>
                    </a:cubicBezTo>
                    <a:close/>
                  </a:path>
                </a:pathLst>
              </a:custGeom>
              <a:solidFill>
                <a:srgbClr val="F3D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32"/>
              <p:cNvSpPr>
                <a:spLocks/>
              </p:cNvSpPr>
              <p:nvPr/>
            </p:nvSpPr>
            <p:spPr bwMode="auto">
              <a:xfrm>
                <a:off x="3413227" y="4028424"/>
                <a:ext cx="253604" cy="321785"/>
              </a:xfrm>
              <a:custGeom>
                <a:avLst/>
                <a:gdLst>
                  <a:gd name="T0" fmla="*/ 200524 w 129"/>
                  <a:gd name="T1" fmla="*/ 0 h 164"/>
                  <a:gd name="T2" fmla="*/ 0 w 129"/>
                  <a:gd name="T3" fmla="*/ 321785 h 164"/>
                  <a:gd name="T4" fmla="*/ 253604 w 129"/>
                  <a:gd name="T5" fmla="*/ 96143 h 164"/>
                  <a:gd name="T6" fmla="*/ 200524 w 129"/>
                  <a:gd name="T7" fmla="*/ 0 h 1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9" h="164">
                    <a:moveTo>
                      <a:pt x="102" y="0"/>
                    </a:moveTo>
                    <a:cubicBezTo>
                      <a:pt x="102" y="0"/>
                      <a:pt x="107" y="116"/>
                      <a:pt x="0" y="164"/>
                    </a:cubicBezTo>
                    <a:cubicBezTo>
                      <a:pt x="0" y="164"/>
                      <a:pt x="89" y="157"/>
                      <a:pt x="129" y="49"/>
                    </a:cubicBezTo>
                    <a:cubicBezTo>
                      <a:pt x="102" y="0"/>
                      <a:pt x="102" y="0"/>
                      <a:pt x="102" y="0"/>
                    </a:cubicBezTo>
                  </a:path>
                </a:pathLst>
              </a:custGeom>
              <a:solidFill>
                <a:srgbClr val="DDB6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33"/>
              <p:cNvSpPr>
                <a:spLocks/>
              </p:cNvSpPr>
              <p:nvPr/>
            </p:nvSpPr>
            <p:spPr bwMode="auto">
              <a:xfrm>
                <a:off x="3651033" y="4093280"/>
                <a:ext cx="680156" cy="536309"/>
              </a:xfrm>
              <a:custGeom>
                <a:avLst/>
                <a:gdLst>
                  <a:gd name="T0" fmla="*/ 0 w 346"/>
                  <a:gd name="T1" fmla="*/ 68758 h 273"/>
                  <a:gd name="T2" fmla="*/ 601525 w 346"/>
                  <a:gd name="T3" fmla="*/ 536309 h 273"/>
                  <a:gd name="T4" fmla="*/ 646738 w 346"/>
                  <a:gd name="T5" fmla="*/ 516664 h 273"/>
                  <a:gd name="T6" fmla="*/ 0 w 346"/>
                  <a:gd name="T7" fmla="*/ 0 h 273"/>
                  <a:gd name="T8" fmla="*/ 0 w 346"/>
                  <a:gd name="T9" fmla="*/ 68758 h 2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6" h="273">
                    <a:moveTo>
                      <a:pt x="0" y="35"/>
                    </a:moveTo>
                    <a:cubicBezTo>
                      <a:pt x="0" y="35"/>
                      <a:pt x="99" y="223"/>
                      <a:pt x="306" y="273"/>
                    </a:cubicBezTo>
                    <a:cubicBezTo>
                      <a:pt x="306" y="273"/>
                      <a:pt x="312" y="271"/>
                      <a:pt x="329" y="263"/>
                    </a:cubicBezTo>
                    <a:cubicBezTo>
                      <a:pt x="346" y="256"/>
                      <a:pt x="0" y="0"/>
                      <a:pt x="0" y="0"/>
                    </a:cubicBezTo>
                    <a:lnTo>
                      <a:pt x="0" y="35"/>
                    </a:lnTo>
                    <a:close/>
                  </a:path>
                </a:pathLst>
              </a:custGeom>
              <a:solidFill>
                <a:srgbClr val="DDB6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34"/>
              <p:cNvSpPr>
                <a:spLocks/>
              </p:cNvSpPr>
              <p:nvPr/>
            </p:nvSpPr>
            <p:spPr bwMode="auto">
              <a:xfrm>
                <a:off x="3388283" y="2296437"/>
                <a:ext cx="1493351" cy="2333153"/>
              </a:xfrm>
              <a:custGeom>
                <a:avLst/>
                <a:gdLst>
                  <a:gd name="T0" fmla="*/ 1489421 w 760"/>
                  <a:gd name="T1" fmla="*/ 141522 h 1187"/>
                  <a:gd name="T2" fmla="*/ 139510 w 760"/>
                  <a:gd name="T3" fmla="*/ 982794 h 1187"/>
                  <a:gd name="T4" fmla="*/ 982468 w 760"/>
                  <a:gd name="T5" fmla="*/ 2333153 h 1187"/>
                  <a:gd name="T6" fmla="*/ 986398 w 760"/>
                  <a:gd name="T7" fmla="*/ 2333153 h 1187"/>
                  <a:gd name="T8" fmla="*/ 1493351 w 760"/>
                  <a:gd name="T9" fmla="*/ 141522 h 1187"/>
                  <a:gd name="T10" fmla="*/ 1489421 w 760"/>
                  <a:gd name="T11" fmla="*/ 141522 h 11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0" h="1187">
                    <a:moveTo>
                      <a:pt x="758" y="72"/>
                    </a:moveTo>
                    <a:cubicBezTo>
                      <a:pt x="450" y="0"/>
                      <a:pt x="142" y="192"/>
                      <a:pt x="71" y="500"/>
                    </a:cubicBezTo>
                    <a:cubicBezTo>
                      <a:pt x="0" y="808"/>
                      <a:pt x="192" y="1116"/>
                      <a:pt x="500" y="1187"/>
                    </a:cubicBezTo>
                    <a:cubicBezTo>
                      <a:pt x="501" y="1187"/>
                      <a:pt x="501" y="1187"/>
                      <a:pt x="502" y="1187"/>
                    </a:cubicBezTo>
                    <a:cubicBezTo>
                      <a:pt x="760" y="72"/>
                      <a:pt x="760" y="72"/>
                      <a:pt x="760" y="72"/>
                    </a:cubicBezTo>
                    <a:cubicBezTo>
                      <a:pt x="759" y="72"/>
                      <a:pt x="759" y="72"/>
                      <a:pt x="75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35"/>
              <p:cNvSpPr>
                <a:spLocks/>
              </p:cNvSpPr>
              <p:nvPr/>
            </p:nvSpPr>
            <p:spPr bwMode="auto">
              <a:xfrm>
                <a:off x="4374426" y="2437790"/>
                <a:ext cx="1486699" cy="2329827"/>
              </a:xfrm>
              <a:custGeom>
                <a:avLst/>
                <a:gdLst>
                  <a:gd name="T0" fmla="*/ 1347075 w 756"/>
                  <a:gd name="T1" fmla="*/ 1348744 h 1185"/>
                  <a:gd name="T2" fmla="*/ 507366 w 756"/>
                  <a:gd name="T3" fmla="*/ 0 h 1185"/>
                  <a:gd name="T4" fmla="*/ 0 w 756"/>
                  <a:gd name="T5" fmla="*/ 2192200 h 1185"/>
                  <a:gd name="T6" fmla="*/ 1347075 w 756"/>
                  <a:gd name="T7" fmla="*/ 1348744 h 11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56" h="1185">
                    <a:moveTo>
                      <a:pt x="685" y="686"/>
                    </a:moveTo>
                    <a:cubicBezTo>
                      <a:pt x="756" y="379"/>
                      <a:pt x="565" y="72"/>
                      <a:pt x="258" y="0"/>
                    </a:cubicBezTo>
                    <a:cubicBezTo>
                      <a:pt x="0" y="1115"/>
                      <a:pt x="0" y="1115"/>
                      <a:pt x="0" y="1115"/>
                    </a:cubicBezTo>
                    <a:cubicBezTo>
                      <a:pt x="308" y="1185"/>
                      <a:pt x="614" y="994"/>
                      <a:pt x="685" y="6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Rectangle 36"/>
              <p:cNvSpPr>
                <a:spLocks noChangeArrowheads="1"/>
              </p:cNvSpPr>
              <p:nvPr/>
            </p:nvSpPr>
            <p:spPr bwMode="auto">
              <a:xfrm>
                <a:off x="4498318" y="4093280"/>
                <a:ext cx="831" cy="831"/>
              </a:xfrm>
              <a:prstGeom prst="rect">
                <a:avLst/>
              </a:prstGeom>
              <a:solidFill>
                <a:srgbClr val="0343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eaLnBrk="1" hangingPunct="1"/>
                <a:endParaRPr lang="zh-CN" altLang="zh-CN"/>
              </a:p>
            </p:txBody>
          </p:sp>
          <p:sp>
            <p:nvSpPr>
              <p:cNvPr id="57" name="Freeform 37"/>
              <p:cNvSpPr>
                <a:spLocks noEditPoints="1"/>
              </p:cNvSpPr>
              <p:nvPr/>
            </p:nvSpPr>
            <p:spPr bwMode="auto">
              <a:xfrm>
                <a:off x="3387347" y="2378357"/>
                <a:ext cx="2364333" cy="2332796"/>
              </a:xfrm>
              <a:custGeom>
                <a:avLst/>
                <a:gdLst>
                  <a:gd name="T0" fmla="*/ 1128 w 1202"/>
                  <a:gd name="T1" fmla="*/ 488 h 1186"/>
                  <a:gd name="T2" fmla="*/ 1072 w 1202"/>
                  <a:gd name="T3" fmla="*/ 424 h 1186"/>
                  <a:gd name="T4" fmla="*/ 1063 w 1202"/>
                  <a:gd name="T5" fmla="*/ 469 h 1186"/>
                  <a:gd name="T6" fmla="*/ 1026 w 1202"/>
                  <a:gd name="T7" fmla="*/ 415 h 1186"/>
                  <a:gd name="T8" fmla="*/ 907 w 1202"/>
                  <a:gd name="T9" fmla="*/ 430 h 1186"/>
                  <a:gd name="T10" fmla="*/ 969 w 1202"/>
                  <a:gd name="T11" fmla="*/ 377 h 1186"/>
                  <a:gd name="T12" fmla="*/ 1083 w 1202"/>
                  <a:gd name="T13" fmla="*/ 342 h 1186"/>
                  <a:gd name="T14" fmla="*/ 1058 w 1202"/>
                  <a:gd name="T15" fmla="*/ 268 h 1186"/>
                  <a:gd name="T16" fmla="*/ 434 w 1202"/>
                  <a:gd name="T17" fmla="*/ 66 h 1186"/>
                  <a:gd name="T18" fmla="*/ 469 w 1202"/>
                  <a:gd name="T19" fmla="*/ 84 h 1186"/>
                  <a:gd name="T20" fmla="*/ 528 w 1202"/>
                  <a:gd name="T21" fmla="*/ 76 h 1186"/>
                  <a:gd name="T22" fmla="*/ 526 w 1202"/>
                  <a:gd name="T23" fmla="*/ 110 h 1186"/>
                  <a:gd name="T24" fmla="*/ 591 w 1202"/>
                  <a:gd name="T25" fmla="*/ 82 h 1186"/>
                  <a:gd name="T26" fmla="*/ 639 w 1202"/>
                  <a:gd name="T27" fmla="*/ 103 h 1186"/>
                  <a:gd name="T28" fmla="*/ 758 w 1202"/>
                  <a:gd name="T29" fmla="*/ 164 h 1186"/>
                  <a:gd name="T30" fmla="*/ 707 w 1202"/>
                  <a:gd name="T31" fmla="*/ 151 h 1186"/>
                  <a:gd name="T32" fmla="*/ 639 w 1202"/>
                  <a:gd name="T33" fmla="*/ 141 h 1186"/>
                  <a:gd name="T34" fmla="*/ 607 w 1202"/>
                  <a:gd name="T35" fmla="*/ 161 h 1186"/>
                  <a:gd name="T36" fmla="*/ 525 w 1202"/>
                  <a:gd name="T37" fmla="*/ 195 h 1186"/>
                  <a:gd name="T38" fmla="*/ 616 w 1202"/>
                  <a:gd name="T39" fmla="*/ 176 h 1186"/>
                  <a:gd name="T40" fmla="*/ 702 w 1202"/>
                  <a:gd name="T41" fmla="*/ 238 h 1186"/>
                  <a:gd name="T42" fmla="*/ 714 w 1202"/>
                  <a:gd name="T43" fmla="*/ 302 h 1186"/>
                  <a:gd name="T44" fmla="*/ 676 w 1202"/>
                  <a:gd name="T45" fmla="*/ 286 h 1186"/>
                  <a:gd name="T46" fmla="*/ 657 w 1202"/>
                  <a:gd name="T47" fmla="*/ 275 h 1186"/>
                  <a:gd name="T48" fmla="*/ 629 w 1202"/>
                  <a:gd name="T49" fmla="*/ 257 h 1186"/>
                  <a:gd name="T50" fmla="*/ 626 w 1202"/>
                  <a:gd name="T51" fmla="*/ 289 h 1186"/>
                  <a:gd name="T52" fmla="*/ 503 w 1202"/>
                  <a:gd name="T53" fmla="*/ 339 h 1186"/>
                  <a:gd name="T54" fmla="*/ 414 w 1202"/>
                  <a:gd name="T55" fmla="*/ 380 h 1186"/>
                  <a:gd name="T56" fmla="*/ 308 w 1202"/>
                  <a:gd name="T57" fmla="*/ 451 h 1186"/>
                  <a:gd name="T58" fmla="*/ 405 w 1202"/>
                  <a:gd name="T59" fmla="*/ 551 h 1186"/>
                  <a:gd name="T60" fmla="*/ 535 w 1202"/>
                  <a:gd name="T61" fmla="*/ 569 h 1186"/>
                  <a:gd name="T62" fmla="*/ 622 w 1202"/>
                  <a:gd name="T63" fmla="*/ 692 h 1186"/>
                  <a:gd name="T64" fmla="*/ 638 w 1202"/>
                  <a:gd name="T65" fmla="*/ 852 h 1186"/>
                  <a:gd name="T66" fmla="*/ 555 w 1202"/>
                  <a:gd name="T67" fmla="*/ 917 h 1186"/>
                  <a:gd name="T68" fmla="*/ 456 w 1202"/>
                  <a:gd name="T69" fmla="*/ 986 h 1186"/>
                  <a:gd name="T70" fmla="*/ 446 w 1202"/>
                  <a:gd name="T71" fmla="*/ 1047 h 1186"/>
                  <a:gd name="T72" fmla="*/ 382 w 1202"/>
                  <a:gd name="T73" fmla="*/ 996 h 1186"/>
                  <a:gd name="T74" fmla="*/ 382 w 1202"/>
                  <a:gd name="T75" fmla="*/ 747 h 1186"/>
                  <a:gd name="T76" fmla="*/ 388 w 1202"/>
                  <a:gd name="T77" fmla="*/ 594 h 1186"/>
                  <a:gd name="T78" fmla="*/ 294 w 1202"/>
                  <a:gd name="T79" fmla="*/ 468 h 1186"/>
                  <a:gd name="T80" fmla="*/ 205 w 1202"/>
                  <a:gd name="T81" fmla="*/ 346 h 1186"/>
                  <a:gd name="T82" fmla="*/ 183 w 1202"/>
                  <a:gd name="T83" fmla="*/ 385 h 1186"/>
                  <a:gd name="T84" fmla="*/ 501 w 1202"/>
                  <a:gd name="T85" fmla="*/ 1146 h 1186"/>
                  <a:gd name="T86" fmla="*/ 968 w 1202"/>
                  <a:gd name="T87" fmla="*/ 920 h 1186"/>
                  <a:gd name="T88" fmla="*/ 946 w 1202"/>
                  <a:gd name="T89" fmla="*/ 710 h 1186"/>
                  <a:gd name="T90" fmla="*/ 830 w 1202"/>
                  <a:gd name="T91" fmla="*/ 685 h 1186"/>
                  <a:gd name="T92" fmla="*/ 806 w 1202"/>
                  <a:gd name="T93" fmla="*/ 523 h 1186"/>
                  <a:gd name="T94" fmla="*/ 978 w 1202"/>
                  <a:gd name="T95" fmla="*/ 455 h 1186"/>
                  <a:gd name="T96" fmla="*/ 1102 w 1202"/>
                  <a:gd name="T97" fmla="*/ 515 h 1186"/>
                  <a:gd name="T98" fmla="*/ 970 w 1202"/>
                  <a:gd name="T99" fmla="*/ 286 h 1186"/>
                  <a:gd name="T100" fmla="*/ 1018 w 1202"/>
                  <a:gd name="T101" fmla="*/ 337 h 1186"/>
                  <a:gd name="T102" fmla="*/ 986 w 1202"/>
                  <a:gd name="T103" fmla="*/ 313 h 1186"/>
                  <a:gd name="T104" fmla="*/ 963 w 1202"/>
                  <a:gd name="T105" fmla="*/ 298 h 1186"/>
                  <a:gd name="T106" fmla="*/ 627 w 1202"/>
                  <a:gd name="T107" fmla="*/ 301 h 1186"/>
                  <a:gd name="T108" fmla="*/ 649 w 1202"/>
                  <a:gd name="T109" fmla="*/ 306 h 1186"/>
                  <a:gd name="T110" fmla="*/ 627 w 1202"/>
                  <a:gd name="T111" fmla="*/ 301 h 1186"/>
                  <a:gd name="T112" fmla="*/ 601 w 1202"/>
                  <a:gd name="T113" fmla="*/ 31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02" h="1186">
                    <a:moveTo>
                      <a:pt x="1197" y="506"/>
                    </a:moveTo>
                    <a:cubicBezTo>
                      <a:pt x="1168" y="499"/>
                      <a:pt x="1168" y="499"/>
                      <a:pt x="1168" y="499"/>
                    </a:cubicBezTo>
                    <a:cubicBezTo>
                      <a:pt x="1157" y="480"/>
                      <a:pt x="1157" y="480"/>
                      <a:pt x="1157" y="480"/>
                    </a:cubicBezTo>
                    <a:cubicBezTo>
                      <a:pt x="1160" y="454"/>
                      <a:pt x="1160" y="454"/>
                      <a:pt x="1160" y="454"/>
                    </a:cubicBezTo>
                    <a:cubicBezTo>
                      <a:pt x="1144" y="458"/>
                      <a:pt x="1144" y="458"/>
                      <a:pt x="1144" y="458"/>
                    </a:cubicBezTo>
                    <a:cubicBezTo>
                      <a:pt x="1128" y="488"/>
                      <a:pt x="1128" y="488"/>
                      <a:pt x="1128" y="488"/>
                    </a:cubicBezTo>
                    <a:cubicBezTo>
                      <a:pt x="1112" y="460"/>
                      <a:pt x="1112" y="460"/>
                      <a:pt x="1112" y="460"/>
                    </a:cubicBezTo>
                    <a:cubicBezTo>
                      <a:pt x="1116" y="438"/>
                      <a:pt x="1116" y="438"/>
                      <a:pt x="1116" y="438"/>
                    </a:cubicBezTo>
                    <a:cubicBezTo>
                      <a:pt x="1099" y="415"/>
                      <a:pt x="1099" y="415"/>
                      <a:pt x="1099" y="415"/>
                    </a:cubicBezTo>
                    <a:cubicBezTo>
                      <a:pt x="1093" y="406"/>
                      <a:pt x="1093" y="406"/>
                      <a:pt x="1093" y="406"/>
                    </a:cubicBezTo>
                    <a:cubicBezTo>
                      <a:pt x="1069" y="400"/>
                      <a:pt x="1069" y="400"/>
                      <a:pt x="1069" y="400"/>
                    </a:cubicBezTo>
                    <a:cubicBezTo>
                      <a:pt x="1072" y="424"/>
                      <a:pt x="1072" y="424"/>
                      <a:pt x="1072" y="424"/>
                    </a:cubicBezTo>
                    <a:cubicBezTo>
                      <a:pt x="1097" y="446"/>
                      <a:pt x="1097" y="446"/>
                      <a:pt x="1097" y="446"/>
                    </a:cubicBezTo>
                    <a:cubicBezTo>
                      <a:pt x="1101" y="453"/>
                      <a:pt x="1101" y="453"/>
                      <a:pt x="1101" y="453"/>
                    </a:cubicBezTo>
                    <a:cubicBezTo>
                      <a:pt x="1094" y="455"/>
                      <a:pt x="1094" y="455"/>
                      <a:pt x="1094" y="455"/>
                    </a:cubicBezTo>
                    <a:cubicBezTo>
                      <a:pt x="1090" y="472"/>
                      <a:pt x="1090" y="472"/>
                      <a:pt x="1090" y="472"/>
                    </a:cubicBezTo>
                    <a:cubicBezTo>
                      <a:pt x="1075" y="474"/>
                      <a:pt x="1075" y="474"/>
                      <a:pt x="1075" y="474"/>
                    </a:cubicBezTo>
                    <a:cubicBezTo>
                      <a:pt x="1063" y="469"/>
                      <a:pt x="1063" y="469"/>
                      <a:pt x="1063" y="469"/>
                    </a:cubicBezTo>
                    <a:cubicBezTo>
                      <a:pt x="1058" y="457"/>
                      <a:pt x="1058" y="457"/>
                      <a:pt x="1058" y="457"/>
                    </a:cubicBezTo>
                    <a:cubicBezTo>
                      <a:pt x="1078" y="462"/>
                      <a:pt x="1078" y="462"/>
                      <a:pt x="1078" y="462"/>
                    </a:cubicBezTo>
                    <a:cubicBezTo>
                      <a:pt x="1085" y="456"/>
                      <a:pt x="1085" y="456"/>
                      <a:pt x="1085" y="456"/>
                    </a:cubicBezTo>
                    <a:cubicBezTo>
                      <a:pt x="1048" y="417"/>
                      <a:pt x="1048" y="417"/>
                      <a:pt x="1048" y="417"/>
                    </a:cubicBezTo>
                    <a:cubicBezTo>
                      <a:pt x="1047" y="403"/>
                      <a:pt x="1047" y="403"/>
                      <a:pt x="1047" y="403"/>
                    </a:cubicBezTo>
                    <a:cubicBezTo>
                      <a:pt x="1026" y="415"/>
                      <a:pt x="1026" y="415"/>
                      <a:pt x="1026" y="415"/>
                    </a:cubicBezTo>
                    <a:cubicBezTo>
                      <a:pt x="1009" y="407"/>
                      <a:pt x="1009" y="407"/>
                      <a:pt x="1009" y="407"/>
                    </a:cubicBezTo>
                    <a:cubicBezTo>
                      <a:pt x="973" y="437"/>
                      <a:pt x="973" y="437"/>
                      <a:pt x="973" y="437"/>
                    </a:cubicBezTo>
                    <a:cubicBezTo>
                      <a:pt x="965" y="449"/>
                      <a:pt x="965" y="449"/>
                      <a:pt x="965" y="449"/>
                    </a:cubicBezTo>
                    <a:cubicBezTo>
                      <a:pt x="947" y="447"/>
                      <a:pt x="947" y="447"/>
                      <a:pt x="947" y="447"/>
                    </a:cubicBezTo>
                    <a:cubicBezTo>
                      <a:pt x="921" y="441"/>
                      <a:pt x="921" y="441"/>
                      <a:pt x="921" y="441"/>
                    </a:cubicBezTo>
                    <a:cubicBezTo>
                      <a:pt x="907" y="430"/>
                      <a:pt x="907" y="430"/>
                      <a:pt x="907" y="430"/>
                    </a:cubicBezTo>
                    <a:cubicBezTo>
                      <a:pt x="910" y="399"/>
                      <a:pt x="910" y="399"/>
                      <a:pt x="910" y="399"/>
                    </a:cubicBezTo>
                    <a:cubicBezTo>
                      <a:pt x="919" y="385"/>
                      <a:pt x="919" y="385"/>
                      <a:pt x="919" y="385"/>
                    </a:cubicBezTo>
                    <a:cubicBezTo>
                      <a:pt x="946" y="385"/>
                      <a:pt x="946" y="385"/>
                      <a:pt x="946" y="385"/>
                    </a:cubicBezTo>
                    <a:cubicBezTo>
                      <a:pt x="974" y="398"/>
                      <a:pt x="974" y="398"/>
                      <a:pt x="974" y="398"/>
                    </a:cubicBezTo>
                    <a:cubicBezTo>
                      <a:pt x="981" y="383"/>
                      <a:pt x="981" y="383"/>
                      <a:pt x="981" y="383"/>
                    </a:cubicBezTo>
                    <a:cubicBezTo>
                      <a:pt x="969" y="377"/>
                      <a:pt x="969" y="377"/>
                      <a:pt x="969" y="377"/>
                    </a:cubicBezTo>
                    <a:cubicBezTo>
                      <a:pt x="979" y="353"/>
                      <a:pt x="979" y="353"/>
                      <a:pt x="979" y="353"/>
                    </a:cubicBezTo>
                    <a:cubicBezTo>
                      <a:pt x="1009" y="355"/>
                      <a:pt x="1009" y="355"/>
                      <a:pt x="1009" y="355"/>
                    </a:cubicBezTo>
                    <a:cubicBezTo>
                      <a:pt x="1036" y="332"/>
                      <a:pt x="1036" y="332"/>
                      <a:pt x="1036" y="332"/>
                    </a:cubicBezTo>
                    <a:cubicBezTo>
                      <a:pt x="1058" y="333"/>
                      <a:pt x="1058" y="333"/>
                      <a:pt x="1058" y="333"/>
                    </a:cubicBezTo>
                    <a:cubicBezTo>
                      <a:pt x="1076" y="340"/>
                      <a:pt x="1076" y="340"/>
                      <a:pt x="1076" y="340"/>
                    </a:cubicBezTo>
                    <a:cubicBezTo>
                      <a:pt x="1083" y="342"/>
                      <a:pt x="1083" y="342"/>
                      <a:pt x="1083" y="342"/>
                    </a:cubicBezTo>
                    <a:cubicBezTo>
                      <a:pt x="1085" y="314"/>
                      <a:pt x="1085" y="314"/>
                      <a:pt x="1085" y="314"/>
                    </a:cubicBezTo>
                    <a:cubicBezTo>
                      <a:pt x="1060" y="318"/>
                      <a:pt x="1060" y="318"/>
                      <a:pt x="1060" y="318"/>
                    </a:cubicBezTo>
                    <a:cubicBezTo>
                      <a:pt x="1057" y="296"/>
                      <a:pt x="1057" y="296"/>
                      <a:pt x="1057" y="296"/>
                    </a:cubicBezTo>
                    <a:cubicBezTo>
                      <a:pt x="1044" y="291"/>
                      <a:pt x="1044" y="291"/>
                      <a:pt x="1044" y="291"/>
                    </a:cubicBezTo>
                    <a:cubicBezTo>
                      <a:pt x="1045" y="277"/>
                      <a:pt x="1045" y="277"/>
                      <a:pt x="1045" y="277"/>
                    </a:cubicBezTo>
                    <a:cubicBezTo>
                      <a:pt x="1058" y="268"/>
                      <a:pt x="1058" y="268"/>
                      <a:pt x="1058" y="268"/>
                    </a:cubicBezTo>
                    <a:cubicBezTo>
                      <a:pt x="1086" y="263"/>
                      <a:pt x="1086" y="263"/>
                      <a:pt x="1086" y="263"/>
                    </a:cubicBezTo>
                    <a:cubicBezTo>
                      <a:pt x="1096" y="253"/>
                      <a:pt x="1096" y="253"/>
                      <a:pt x="1096" y="253"/>
                    </a:cubicBezTo>
                    <a:cubicBezTo>
                      <a:pt x="1017" y="144"/>
                      <a:pt x="901" y="61"/>
                      <a:pt x="760" y="28"/>
                    </a:cubicBezTo>
                    <a:cubicBezTo>
                      <a:pt x="760" y="28"/>
                      <a:pt x="759" y="28"/>
                      <a:pt x="759" y="28"/>
                    </a:cubicBezTo>
                    <a:cubicBezTo>
                      <a:pt x="636" y="0"/>
                      <a:pt x="514" y="13"/>
                      <a:pt x="406" y="59"/>
                    </a:cubicBezTo>
                    <a:cubicBezTo>
                      <a:pt x="434" y="66"/>
                      <a:pt x="434" y="66"/>
                      <a:pt x="434" y="66"/>
                    </a:cubicBezTo>
                    <a:cubicBezTo>
                      <a:pt x="445" y="75"/>
                      <a:pt x="445" y="75"/>
                      <a:pt x="445" y="75"/>
                    </a:cubicBezTo>
                    <a:cubicBezTo>
                      <a:pt x="468" y="86"/>
                      <a:pt x="468" y="86"/>
                      <a:pt x="468" y="86"/>
                    </a:cubicBezTo>
                    <a:cubicBezTo>
                      <a:pt x="467" y="96"/>
                      <a:pt x="467" y="96"/>
                      <a:pt x="467" y="96"/>
                    </a:cubicBezTo>
                    <a:cubicBezTo>
                      <a:pt x="505" y="106"/>
                      <a:pt x="505" y="106"/>
                      <a:pt x="505" y="106"/>
                    </a:cubicBezTo>
                    <a:cubicBezTo>
                      <a:pt x="502" y="93"/>
                      <a:pt x="502" y="93"/>
                      <a:pt x="502" y="93"/>
                    </a:cubicBezTo>
                    <a:cubicBezTo>
                      <a:pt x="469" y="84"/>
                      <a:pt x="469" y="84"/>
                      <a:pt x="469" y="84"/>
                    </a:cubicBezTo>
                    <a:cubicBezTo>
                      <a:pt x="479" y="78"/>
                      <a:pt x="479" y="78"/>
                      <a:pt x="479" y="78"/>
                    </a:cubicBezTo>
                    <a:cubicBezTo>
                      <a:pt x="478" y="69"/>
                      <a:pt x="478" y="69"/>
                      <a:pt x="478" y="69"/>
                    </a:cubicBezTo>
                    <a:cubicBezTo>
                      <a:pt x="448" y="62"/>
                      <a:pt x="448" y="62"/>
                      <a:pt x="448" y="62"/>
                    </a:cubicBezTo>
                    <a:cubicBezTo>
                      <a:pt x="486" y="45"/>
                      <a:pt x="486" y="45"/>
                      <a:pt x="486" y="45"/>
                    </a:cubicBezTo>
                    <a:cubicBezTo>
                      <a:pt x="518" y="52"/>
                      <a:pt x="518" y="52"/>
                      <a:pt x="518" y="52"/>
                    </a:cubicBezTo>
                    <a:cubicBezTo>
                      <a:pt x="528" y="76"/>
                      <a:pt x="528" y="76"/>
                      <a:pt x="528" y="76"/>
                    </a:cubicBezTo>
                    <a:cubicBezTo>
                      <a:pt x="553" y="83"/>
                      <a:pt x="553" y="83"/>
                      <a:pt x="553" y="83"/>
                    </a:cubicBezTo>
                    <a:cubicBezTo>
                      <a:pt x="571" y="72"/>
                      <a:pt x="571" y="72"/>
                      <a:pt x="571" y="72"/>
                    </a:cubicBezTo>
                    <a:cubicBezTo>
                      <a:pt x="581" y="80"/>
                      <a:pt x="581" y="80"/>
                      <a:pt x="581" y="80"/>
                    </a:cubicBezTo>
                    <a:cubicBezTo>
                      <a:pt x="555" y="96"/>
                      <a:pt x="555" y="96"/>
                      <a:pt x="555" y="96"/>
                    </a:cubicBezTo>
                    <a:cubicBezTo>
                      <a:pt x="555" y="96"/>
                      <a:pt x="527" y="89"/>
                      <a:pt x="528" y="90"/>
                    </a:cubicBezTo>
                    <a:cubicBezTo>
                      <a:pt x="530" y="90"/>
                      <a:pt x="526" y="110"/>
                      <a:pt x="526" y="110"/>
                    </a:cubicBezTo>
                    <a:cubicBezTo>
                      <a:pt x="561" y="117"/>
                      <a:pt x="561" y="117"/>
                      <a:pt x="561" y="117"/>
                    </a:cubicBezTo>
                    <a:cubicBezTo>
                      <a:pt x="567" y="108"/>
                      <a:pt x="567" y="108"/>
                      <a:pt x="567" y="108"/>
                    </a:cubicBezTo>
                    <a:cubicBezTo>
                      <a:pt x="591" y="112"/>
                      <a:pt x="591" y="112"/>
                      <a:pt x="591" y="112"/>
                    </a:cubicBezTo>
                    <a:cubicBezTo>
                      <a:pt x="597" y="99"/>
                      <a:pt x="597" y="99"/>
                      <a:pt x="597" y="99"/>
                    </a:cubicBezTo>
                    <a:cubicBezTo>
                      <a:pt x="583" y="94"/>
                      <a:pt x="583" y="94"/>
                      <a:pt x="583" y="94"/>
                    </a:cubicBezTo>
                    <a:cubicBezTo>
                      <a:pt x="591" y="82"/>
                      <a:pt x="591" y="82"/>
                      <a:pt x="591" y="82"/>
                    </a:cubicBezTo>
                    <a:cubicBezTo>
                      <a:pt x="602" y="81"/>
                      <a:pt x="602" y="81"/>
                      <a:pt x="602" y="81"/>
                    </a:cubicBezTo>
                    <a:cubicBezTo>
                      <a:pt x="639" y="92"/>
                      <a:pt x="639" y="92"/>
                      <a:pt x="639" y="92"/>
                    </a:cubicBezTo>
                    <a:cubicBezTo>
                      <a:pt x="614" y="106"/>
                      <a:pt x="614" y="106"/>
                      <a:pt x="614" y="106"/>
                    </a:cubicBezTo>
                    <a:cubicBezTo>
                      <a:pt x="614" y="121"/>
                      <a:pt x="614" y="121"/>
                      <a:pt x="614" y="121"/>
                    </a:cubicBezTo>
                    <a:cubicBezTo>
                      <a:pt x="635" y="129"/>
                      <a:pt x="635" y="129"/>
                      <a:pt x="635" y="129"/>
                    </a:cubicBezTo>
                    <a:cubicBezTo>
                      <a:pt x="639" y="103"/>
                      <a:pt x="639" y="103"/>
                      <a:pt x="639" y="103"/>
                    </a:cubicBezTo>
                    <a:cubicBezTo>
                      <a:pt x="662" y="97"/>
                      <a:pt x="662" y="97"/>
                      <a:pt x="662" y="97"/>
                    </a:cubicBezTo>
                    <a:cubicBezTo>
                      <a:pt x="700" y="101"/>
                      <a:pt x="700" y="101"/>
                      <a:pt x="700" y="101"/>
                    </a:cubicBezTo>
                    <a:cubicBezTo>
                      <a:pt x="737" y="129"/>
                      <a:pt x="737" y="129"/>
                      <a:pt x="737" y="129"/>
                    </a:cubicBezTo>
                    <a:cubicBezTo>
                      <a:pt x="747" y="136"/>
                      <a:pt x="747" y="136"/>
                      <a:pt x="747" y="136"/>
                    </a:cubicBezTo>
                    <a:cubicBezTo>
                      <a:pt x="742" y="156"/>
                      <a:pt x="742" y="156"/>
                      <a:pt x="742" y="156"/>
                    </a:cubicBezTo>
                    <a:cubicBezTo>
                      <a:pt x="758" y="164"/>
                      <a:pt x="758" y="164"/>
                      <a:pt x="758" y="164"/>
                    </a:cubicBezTo>
                    <a:cubicBezTo>
                      <a:pt x="746" y="178"/>
                      <a:pt x="746" y="178"/>
                      <a:pt x="746" y="178"/>
                    </a:cubicBezTo>
                    <a:cubicBezTo>
                      <a:pt x="727" y="174"/>
                      <a:pt x="727" y="174"/>
                      <a:pt x="727" y="174"/>
                    </a:cubicBezTo>
                    <a:cubicBezTo>
                      <a:pt x="722" y="173"/>
                      <a:pt x="722" y="173"/>
                      <a:pt x="722" y="173"/>
                    </a:cubicBezTo>
                    <a:cubicBezTo>
                      <a:pt x="711" y="189"/>
                      <a:pt x="711" y="189"/>
                      <a:pt x="711" y="189"/>
                    </a:cubicBezTo>
                    <a:cubicBezTo>
                      <a:pt x="660" y="164"/>
                      <a:pt x="660" y="164"/>
                      <a:pt x="660" y="164"/>
                    </a:cubicBezTo>
                    <a:cubicBezTo>
                      <a:pt x="707" y="151"/>
                      <a:pt x="707" y="151"/>
                      <a:pt x="707" y="151"/>
                    </a:cubicBezTo>
                    <a:cubicBezTo>
                      <a:pt x="694" y="134"/>
                      <a:pt x="694" y="134"/>
                      <a:pt x="694" y="134"/>
                    </a:cubicBezTo>
                    <a:cubicBezTo>
                      <a:pt x="657" y="130"/>
                      <a:pt x="657" y="130"/>
                      <a:pt x="657" y="130"/>
                    </a:cubicBezTo>
                    <a:cubicBezTo>
                      <a:pt x="653" y="132"/>
                      <a:pt x="653" y="132"/>
                      <a:pt x="653" y="132"/>
                    </a:cubicBezTo>
                    <a:cubicBezTo>
                      <a:pt x="653" y="132"/>
                      <a:pt x="653" y="132"/>
                      <a:pt x="653" y="132"/>
                    </a:cubicBezTo>
                    <a:cubicBezTo>
                      <a:pt x="652" y="133"/>
                      <a:pt x="652" y="133"/>
                      <a:pt x="652" y="133"/>
                    </a:cubicBezTo>
                    <a:cubicBezTo>
                      <a:pt x="639" y="141"/>
                      <a:pt x="639" y="141"/>
                      <a:pt x="639" y="141"/>
                    </a:cubicBezTo>
                    <a:cubicBezTo>
                      <a:pt x="621" y="139"/>
                      <a:pt x="621" y="139"/>
                      <a:pt x="621" y="139"/>
                    </a:cubicBezTo>
                    <a:cubicBezTo>
                      <a:pt x="620" y="148"/>
                      <a:pt x="620" y="148"/>
                      <a:pt x="620" y="148"/>
                    </a:cubicBezTo>
                    <a:cubicBezTo>
                      <a:pt x="626" y="152"/>
                      <a:pt x="626" y="152"/>
                      <a:pt x="626" y="152"/>
                    </a:cubicBezTo>
                    <a:cubicBezTo>
                      <a:pt x="625" y="155"/>
                      <a:pt x="625" y="155"/>
                      <a:pt x="625" y="155"/>
                    </a:cubicBezTo>
                    <a:cubicBezTo>
                      <a:pt x="610" y="153"/>
                      <a:pt x="610" y="153"/>
                      <a:pt x="610" y="153"/>
                    </a:cubicBezTo>
                    <a:cubicBezTo>
                      <a:pt x="607" y="161"/>
                      <a:pt x="607" y="161"/>
                      <a:pt x="607" y="161"/>
                    </a:cubicBezTo>
                    <a:cubicBezTo>
                      <a:pt x="594" y="159"/>
                      <a:pt x="594" y="159"/>
                      <a:pt x="594" y="159"/>
                    </a:cubicBezTo>
                    <a:cubicBezTo>
                      <a:pt x="595" y="142"/>
                      <a:pt x="595" y="142"/>
                      <a:pt x="595" y="142"/>
                    </a:cubicBezTo>
                    <a:cubicBezTo>
                      <a:pt x="569" y="144"/>
                      <a:pt x="569" y="144"/>
                      <a:pt x="569" y="144"/>
                    </a:cubicBezTo>
                    <a:cubicBezTo>
                      <a:pt x="512" y="161"/>
                      <a:pt x="512" y="161"/>
                      <a:pt x="512" y="161"/>
                    </a:cubicBezTo>
                    <a:cubicBezTo>
                      <a:pt x="513" y="183"/>
                      <a:pt x="513" y="183"/>
                      <a:pt x="513" y="183"/>
                    </a:cubicBezTo>
                    <a:cubicBezTo>
                      <a:pt x="525" y="195"/>
                      <a:pt x="525" y="195"/>
                      <a:pt x="525" y="195"/>
                    </a:cubicBezTo>
                    <a:cubicBezTo>
                      <a:pt x="552" y="206"/>
                      <a:pt x="552" y="206"/>
                      <a:pt x="552" y="206"/>
                    </a:cubicBezTo>
                    <a:cubicBezTo>
                      <a:pt x="545" y="237"/>
                      <a:pt x="545" y="237"/>
                      <a:pt x="545" y="237"/>
                    </a:cubicBezTo>
                    <a:cubicBezTo>
                      <a:pt x="558" y="238"/>
                      <a:pt x="558" y="238"/>
                      <a:pt x="558" y="238"/>
                    </a:cubicBezTo>
                    <a:cubicBezTo>
                      <a:pt x="576" y="216"/>
                      <a:pt x="576" y="216"/>
                      <a:pt x="576" y="216"/>
                    </a:cubicBezTo>
                    <a:cubicBezTo>
                      <a:pt x="607" y="214"/>
                      <a:pt x="607" y="214"/>
                      <a:pt x="607" y="214"/>
                    </a:cubicBezTo>
                    <a:cubicBezTo>
                      <a:pt x="616" y="176"/>
                      <a:pt x="616" y="176"/>
                      <a:pt x="616" y="176"/>
                    </a:cubicBezTo>
                    <a:cubicBezTo>
                      <a:pt x="635" y="167"/>
                      <a:pt x="635" y="167"/>
                      <a:pt x="635" y="167"/>
                    </a:cubicBezTo>
                    <a:cubicBezTo>
                      <a:pt x="673" y="186"/>
                      <a:pt x="673" y="186"/>
                      <a:pt x="673" y="186"/>
                    </a:cubicBezTo>
                    <a:cubicBezTo>
                      <a:pt x="664" y="210"/>
                      <a:pt x="664" y="210"/>
                      <a:pt x="664" y="210"/>
                    </a:cubicBezTo>
                    <a:cubicBezTo>
                      <a:pt x="675" y="213"/>
                      <a:pt x="675" y="213"/>
                      <a:pt x="675" y="213"/>
                    </a:cubicBezTo>
                    <a:cubicBezTo>
                      <a:pt x="708" y="205"/>
                      <a:pt x="708" y="205"/>
                      <a:pt x="708" y="205"/>
                    </a:cubicBezTo>
                    <a:cubicBezTo>
                      <a:pt x="702" y="238"/>
                      <a:pt x="702" y="238"/>
                      <a:pt x="702" y="238"/>
                    </a:cubicBezTo>
                    <a:cubicBezTo>
                      <a:pt x="710" y="247"/>
                      <a:pt x="710" y="247"/>
                      <a:pt x="710" y="247"/>
                    </a:cubicBezTo>
                    <a:cubicBezTo>
                      <a:pt x="720" y="256"/>
                      <a:pt x="720" y="256"/>
                      <a:pt x="720" y="256"/>
                    </a:cubicBezTo>
                    <a:cubicBezTo>
                      <a:pt x="714" y="276"/>
                      <a:pt x="714" y="276"/>
                      <a:pt x="714" y="276"/>
                    </a:cubicBezTo>
                    <a:cubicBezTo>
                      <a:pt x="703" y="277"/>
                      <a:pt x="703" y="277"/>
                      <a:pt x="703" y="277"/>
                    </a:cubicBezTo>
                    <a:cubicBezTo>
                      <a:pt x="700" y="290"/>
                      <a:pt x="700" y="290"/>
                      <a:pt x="700" y="290"/>
                    </a:cubicBezTo>
                    <a:cubicBezTo>
                      <a:pt x="714" y="302"/>
                      <a:pt x="714" y="302"/>
                      <a:pt x="714" y="302"/>
                    </a:cubicBezTo>
                    <a:cubicBezTo>
                      <a:pt x="711" y="315"/>
                      <a:pt x="711" y="315"/>
                      <a:pt x="711" y="315"/>
                    </a:cubicBezTo>
                    <a:cubicBezTo>
                      <a:pt x="703" y="314"/>
                      <a:pt x="703" y="314"/>
                      <a:pt x="703" y="314"/>
                    </a:cubicBezTo>
                    <a:cubicBezTo>
                      <a:pt x="703" y="313"/>
                      <a:pt x="703" y="313"/>
                      <a:pt x="703" y="313"/>
                    </a:cubicBezTo>
                    <a:cubicBezTo>
                      <a:pt x="695" y="309"/>
                      <a:pt x="695" y="309"/>
                      <a:pt x="695" y="309"/>
                    </a:cubicBezTo>
                    <a:cubicBezTo>
                      <a:pt x="675" y="297"/>
                      <a:pt x="675" y="297"/>
                      <a:pt x="675" y="297"/>
                    </a:cubicBezTo>
                    <a:cubicBezTo>
                      <a:pt x="676" y="286"/>
                      <a:pt x="676" y="286"/>
                      <a:pt x="676" y="286"/>
                    </a:cubicBezTo>
                    <a:cubicBezTo>
                      <a:pt x="676" y="286"/>
                      <a:pt x="676" y="286"/>
                      <a:pt x="676" y="286"/>
                    </a:cubicBezTo>
                    <a:cubicBezTo>
                      <a:pt x="686" y="282"/>
                      <a:pt x="686" y="282"/>
                      <a:pt x="686" y="282"/>
                    </a:cubicBezTo>
                    <a:cubicBezTo>
                      <a:pt x="688" y="273"/>
                      <a:pt x="688" y="273"/>
                      <a:pt x="688" y="273"/>
                    </a:cubicBezTo>
                    <a:cubicBezTo>
                      <a:pt x="679" y="268"/>
                      <a:pt x="679" y="268"/>
                      <a:pt x="679" y="268"/>
                    </a:cubicBezTo>
                    <a:cubicBezTo>
                      <a:pt x="675" y="276"/>
                      <a:pt x="675" y="276"/>
                      <a:pt x="675" y="276"/>
                    </a:cubicBezTo>
                    <a:cubicBezTo>
                      <a:pt x="657" y="275"/>
                      <a:pt x="657" y="275"/>
                      <a:pt x="657" y="275"/>
                    </a:cubicBezTo>
                    <a:cubicBezTo>
                      <a:pt x="655" y="274"/>
                      <a:pt x="655" y="274"/>
                      <a:pt x="655" y="274"/>
                    </a:cubicBezTo>
                    <a:cubicBezTo>
                      <a:pt x="655" y="275"/>
                      <a:pt x="655" y="275"/>
                      <a:pt x="655" y="275"/>
                    </a:cubicBezTo>
                    <a:cubicBezTo>
                      <a:pt x="649" y="274"/>
                      <a:pt x="649" y="274"/>
                      <a:pt x="649" y="274"/>
                    </a:cubicBezTo>
                    <a:cubicBezTo>
                      <a:pt x="646" y="264"/>
                      <a:pt x="646" y="264"/>
                      <a:pt x="646" y="264"/>
                    </a:cubicBezTo>
                    <a:cubicBezTo>
                      <a:pt x="641" y="260"/>
                      <a:pt x="641" y="260"/>
                      <a:pt x="641" y="260"/>
                    </a:cubicBezTo>
                    <a:cubicBezTo>
                      <a:pt x="629" y="257"/>
                      <a:pt x="629" y="257"/>
                      <a:pt x="629" y="257"/>
                    </a:cubicBezTo>
                    <a:cubicBezTo>
                      <a:pt x="623" y="260"/>
                      <a:pt x="623" y="260"/>
                      <a:pt x="623" y="260"/>
                    </a:cubicBezTo>
                    <a:cubicBezTo>
                      <a:pt x="620" y="270"/>
                      <a:pt x="620" y="270"/>
                      <a:pt x="620" y="270"/>
                    </a:cubicBezTo>
                    <a:cubicBezTo>
                      <a:pt x="630" y="276"/>
                      <a:pt x="630" y="276"/>
                      <a:pt x="630" y="276"/>
                    </a:cubicBezTo>
                    <a:cubicBezTo>
                      <a:pt x="640" y="280"/>
                      <a:pt x="640" y="280"/>
                      <a:pt x="640" y="280"/>
                    </a:cubicBezTo>
                    <a:cubicBezTo>
                      <a:pt x="637" y="281"/>
                      <a:pt x="637" y="281"/>
                      <a:pt x="637" y="281"/>
                    </a:cubicBezTo>
                    <a:cubicBezTo>
                      <a:pt x="626" y="289"/>
                      <a:pt x="626" y="289"/>
                      <a:pt x="626" y="289"/>
                    </a:cubicBezTo>
                    <a:cubicBezTo>
                      <a:pt x="623" y="283"/>
                      <a:pt x="623" y="283"/>
                      <a:pt x="623" y="283"/>
                    </a:cubicBezTo>
                    <a:cubicBezTo>
                      <a:pt x="614" y="278"/>
                      <a:pt x="614" y="278"/>
                      <a:pt x="614" y="278"/>
                    </a:cubicBezTo>
                    <a:cubicBezTo>
                      <a:pt x="584" y="296"/>
                      <a:pt x="584" y="296"/>
                      <a:pt x="584" y="296"/>
                    </a:cubicBezTo>
                    <a:cubicBezTo>
                      <a:pt x="587" y="299"/>
                      <a:pt x="587" y="299"/>
                      <a:pt x="587" y="299"/>
                    </a:cubicBezTo>
                    <a:cubicBezTo>
                      <a:pt x="545" y="311"/>
                      <a:pt x="545" y="311"/>
                      <a:pt x="545" y="311"/>
                    </a:cubicBezTo>
                    <a:cubicBezTo>
                      <a:pt x="503" y="339"/>
                      <a:pt x="503" y="339"/>
                      <a:pt x="503" y="339"/>
                    </a:cubicBezTo>
                    <a:cubicBezTo>
                      <a:pt x="497" y="354"/>
                      <a:pt x="497" y="354"/>
                      <a:pt x="497" y="354"/>
                    </a:cubicBezTo>
                    <a:cubicBezTo>
                      <a:pt x="457" y="369"/>
                      <a:pt x="457" y="369"/>
                      <a:pt x="457" y="369"/>
                    </a:cubicBezTo>
                    <a:cubicBezTo>
                      <a:pt x="436" y="382"/>
                      <a:pt x="436" y="382"/>
                      <a:pt x="436" y="382"/>
                    </a:cubicBezTo>
                    <a:cubicBezTo>
                      <a:pt x="430" y="417"/>
                      <a:pt x="430" y="417"/>
                      <a:pt x="430" y="417"/>
                    </a:cubicBezTo>
                    <a:cubicBezTo>
                      <a:pt x="409" y="400"/>
                      <a:pt x="409" y="400"/>
                      <a:pt x="409" y="400"/>
                    </a:cubicBezTo>
                    <a:cubicBezTo>
                      <a:pt x="414" y="380"/>
                      <a:pt x="414" y="380"/>
                      <a:pt x="414" y="380"/>
                    </a:cubicBezTo>
                    <a:cubicBezTo>
                      <a:pt x="348" y="365"/>
                      <a:pt x="348" y="365"/>
                      <a:pt x="348" y="365"/>
                    </a:cubicBezTo>
                    <a:cubicBezTo>
                      <a:pt x="310" y="374"/>
                      <a:pt x="310" y="374"/>
                      <a:pt x="310" y="374"/>
                    </a:cubicBezTo>
                    <a:cubicBezTo>
                      <a:pt x="288" y="398"/>
                      <a:pt x="288" y="398"/>
                      <a:pt x="288" y="398"/>
                    </a:cubicBezTo>
                    <a:cubicBezTo>
                      <a:pt x="278" y="419"/>
                      <a:pt x="278" y="419"/>
                      <a:pt x="278" y="419"/>
                    </a:cubicBezTo>
                    <a:cubicBezTo>
                      <a:pt x="282" y="442"/>
                      <a:pt x="282" y="442"/>
                      <a:pt x="282" y="442"/>
                    </a:cubicBezTo>
                    <a:cubicBezTo>
                      <a:pt x="308" y="451"/>
                      <a:pt x="308" y="451"/>
                      <a:pt x="308" y="451"/>
                    </a:cubicBezTo>
                    <a:cubicBezTo>
                      <a:pt x="358" y="433"/>
                      <a:pt x="358" y="433"/>
                      <a:pt x="358" y="433"/>
                    </a:cubicBezTo>
                    <a:cubicBezTo>
                      <a:pt x="358" y="448"/>
                      <a:pt x="358" y="448"/>
                      <a:pt x="358" y="448"/>
                    </a:cubicBezTo>
                    <a:cubicBezTo>
                      <a:pt x="339" y="469"/>
                      <a:pt x="339" y="469"/>
                      <a:pt x="339" y="469"/>
                    </a:cubicBezTo>
                    <a:cubicBezTo>
                      <a:pt x="371" y="482"/>
                      <a:pt x="371" y="482"/>
                      <a:pt x="371" y="482"/>
                    </a:cubicBezTo>
                    <a:cubicBezTo>
                      <a:pt x="362" y="533"/>
                      <a:pt x="362" y="533"/>
                      <a:pt x="362" y="533"/>
                    </a:cubicBezTo>
                    <a:cubicBezTo>
                      <a:pt x="405" y="551"/>
                      <a:pt x="405" y="551"/>
                      <a:pt x="405" y="551"/>
                    </a:cubicBezTo>
                    <a:cubicBezTo>
                      <a:pt x="441" y="525"/>
                      <a:pt x="441" y="525"/>
                      <a:pt x="441" y="525"/>
                    </a:cubicBezTo>
                    <a:cubicBezTo>
                      <a:pt x="474" y="540"/>
                      <a:pt x="474" y="540"/>
                      <a:pt x="474" y="540"/>
                    </a:cubicBezTo>
                    <a:cubicBezTo>
                      <a:pt x="482" y="559"/>
                      <a:pt x="482" y="559"/>
                      <a:pt x="482" y="559"/>
                    </a:cubicBezTo>
                    <a:cubicBezTo>
                      <a:pt x="515" y="565"/>
                      <a:pt x="515" y="565"/>
                      <a:pt x="515" y="565"/>
                    </a:cubicBezTo>
                    <a:cubicBezTo>
                      <a:pt x="519" y="556"/>
                      <a:pt x="519" y="556"/>
                      <a:pt x="519" y="556"/>
                    </a:cubicBezTo>
                    <a:cubicBezTo>
                      <a:pt x="535" y="569"/>
                      <a:pt x="535" y="569"/>
                      <a:pt x="535" y="569"/>
                    </a:cubicBezTo>
                    <a:cubicBezTo>
                      <a:pt x="548" y="605"/>
                      <a:pt x="548" y="605"/>
                      <a:pt x="548" y="605"/>
                    </a:cubicBezTo>
                    <a:cubicBezTo>
                      <a:pt x="583" y="614"/>
                      <a:pt x="583" y="614"/>
                      <a:pt x="583" y="614"/>
                    </a:cubicBezTo>
                    <a:cubicBezTo>
                      <a:pt x="591" y="640"/>
                      <a:pt x="591" y="640"/>
                      <a:pt x="591" y="640"/>
                    </a:cubicBezTo>
                    <a:cubicBezTo>
                      <a:pt x="586" y="668"/>
                      <a:pt x="586" y="668"/>
                      <a:pt x="586" y="668"/>
                    </a:cubicBezTo>
                    <a:cubicBezTo>
                      <a:pt x="609" y="683"/>
                      <a:pt x="609" y="683"/>
                      <a:pt x="609" y="683"/>
                    </a:cubicBezTo>
                    <a:cubicBezTo>
                      <a:pt x="622" y="692"/>
                      <a:pt x="622" y="692"/>
                      <a:pt x="622" y="692"/>
                    </a:cubicBezTo>
                    <a:cubicBezTo>
                      <a:pt x="671" y="704"/>
                      <a:pt x="671" y="704"/>
                      <a:pt x="671" y="704"/>
                    </a:cubicBezTo>
                    <a:cubicBezTo>
                      <a:pt x="680" y="731"/>
                      <a:pt x="680" y="731"/>
                      <a:pt x="680" y="731"/>
                    </a:cubicBezTo>
                    <a:cubicBezTo>
                      <a:pt x="700" y="743"/>
                      <a:pt x="700" y="743"/>
                      <a:pt x="700" y="743"/>
                    </a:cubicBezTo>
                    <a:cubicBezTo>
                      <a:pt x="691" y="761"/>
                      <a:pt x="691" y="761"/>
                      <a:pt x="691" y="761"/>
                    </a:cubicBezTo>
                    <a:cubicBezTo>
                      <a:pt x="660" y="786"/>
                      <a:pt x="660" y="786"/>
                      <a:pt x="660" y="786"/>
                    </a:cubicBezTo>
                    <a:cubicBezTo>
                      <a:pt x="638" y="852"/>
                      <a:pt x="638" y="852"/>
                      <a:pt x="638" y="852"/>
                    </a:cubicBezTo>
                    <a:cubicBezTo>
                      <a:pt x="612" y="864"/>
                      <a:pt x="612" y="864"/>
                      <a:pt x="612" y="864"/>
                    </a:cubicBezTo>
                    <a:cubicBezTo>
                      <a:pt x="580" y="855"/>
                      <a:pt x="580" y="855"/>
                      <a:pt x="580" y="855"/>
                    </a:cubicBezTo>
                    <a:cubicBezTo>
                      <a:pt x="565" y="872"/>
                      <a:pt x="565" y="872"/>
                      <a:pt x="565" y="872"/>
                    </a:cubicBezTo>
                    <a:cubicBezTo>
                      <a:pt x="565" y="872"/>
                      <a:pt x="565" y="872"/>
                      <a:pt x="565" y="872"/>
                    </a:cubicBezTo>
                    <a:cubicBezTo>
                      <a:pt x="565" y="908"/>
                      <a:pt x="565" y="908"/>
                      <a:pt x="565" y="908"/>
                    </a:cubicBezTo>
                    <a:cubicBezTo>
                      <a:pt x="555" y="917"/>
                      <a:pt x="555" y="917"/>
                      <a:pt x="555" y="917"/>
                    </a:cubicBezTo>
                    <a:cubicBezTo>
                      <a:pt x="520" y="945"/>
                      <a:pt x="520" y="945"/>
                      <a:pt x="520" y="945"/>
                    </a:cubicBezTo>
                    <a:cubicBezTo>
                      <a:pt x="504" y="963"/>
                      <a:pt x="504" y="963"/>
                      <a:pt x="504" y="963"/>
                    </a:cubicBezTo>
                    <a:cubicBezTo>
                      <a:pt x="467" y="971"/>
                      <a:pt x="467" y="971"/>
                      <a:pt x="467" y="971"/>
                    </a:cubicBezTo>
                    <a:cubicBezTo>
                      <a:pt x="445" y="969"/>
                      <a:pt x="445" y="969"/>
                      <a:pt x="445" y="969"/>
                    </a:cubicBezTo>
                    <a:cubicBezTo>
                      <a:pt x="442" y="978"/>
                      <a:pt x="442" y="978"/>
                      <a:pt x="442" y="978"/>
                    </a:cubicBezTo>
                    <a:cubicBezTo>
                      <a:pt x="456" y="986"/>
                      <a:pt x="456" y="986"/>
                      <a:pt x="456" y="986"/>
                    </a:cubicBezTo>
                    <a:cubicBezTo>
                      <a:pt x="452" y="996"/>
                      <a:pt x="452" y="996"/>
                      <a:pt x="452" y="996"/>
                    </a:cubicBezTo>
                    <a:cubicBezTo>
                      <a:pt x="435" y="1006"/>
                      <a:pt x="435" y="1006"/>
                      <a:pt x="435" y="1006"/>
                    </a:cubicBezTo>
                    <a:cubicBezTo>
                      <a:pt x="441" y="1018"/>
                      <a:pt x="441" y="1018"/>
                      <a:pt x="441" y="1018"/>
                    </a:cubicBezTo>
                    <a:cubicBezTo>
                      <a:pt x="457" y="1022"/>
                      <a:pt x="457" y="1022"/>
                      <a:pt x="457" y="1022"/>
                    </a:cubicBezTo>
                    <a:cubicBezTo>
                      <a:pt x="453" y="1035"/>
                      <a:pt x="453" y="1035"/>
                      <a:pt x="453" y="1035"/>
                    </a:cubicBezTo>
                    <a:cubicBezTo>
                      <a:pt x="446" y="1047"/>
                      <a:pt x="446" y="1047"/>
                      <a:pt x="446" y="1047"/>
                    </a:cubicBezTo>
                    <a:cubicBezTo>
                      <a:pt x="442" y="1056"/>
                      <a:pt x="442" y="1056"/>
                      <a:pt x="442" y="1056"/>
                    </a:cubicBezTo>
                    <a:cubicBezTo>
                      <a:pt x="462" y="1083"/>
                      <a:pt x="462" y="1083"/>
                      <a:pt x="462" y="1083"/>
                    </a:cubicBezTo>
                    <a:cubicBezTo>
                      <a:pt x="456" y="1093"/>
                      <a:pt x="456" y="1093"/>
                      <a:pt x="456" y="1093"/>
                    </a:cubicBezTo>
                    <a:cubicBezTo>
                      <a:pt x="423" y="1084"/>
                      <a:pt x="423" y="1084"/>
                      <a:pt x="423" y="1084"/>
                    </a:cubicBezTo>
                    <a:cubicBezTo>
                      <a:pt x="397" y="1048"/>
                      <a:pt x="397" y="1048"/>
                      <a:pt x="397" y="1048"/>
                    </a:cubicBezTo>
                    <a:cubicBezTo>
                      <a:pt x="382" y="996"/>
                      <a:pt x="382" y="996"/>
                      <a:pt x="382" y="996"/>
                    </a:cubicBezTo>
                    <a:cubicBezTo>
                      <a:pt x="395" y="954"/>
                      <a:pt x="395" y="954"/>
                      <a:pt x="395" y="954"/>
                    </a:cubicBezTo>
                    <a:cubicBezTo>
                      <a:pt x="382" y="923"/>
                      <a:pt x="382" y="923"/>
                      <a:pt x="382" y="923"/>
                    </a:cubicBezTo>
                    <a:cubicBezTo>
                      <a:pt x="400" y="881"/>
                      <a:pt x="400" y="881"/>
                      <a:pt x="400" y="881"/>
                    </a:cubicBezTo>
                    <a:cubicBezTo>
                      <a:pt x="389" y="875"/>
                      <a:pt x="389" y="875"/>
                      <a:pt x="389" y="875"/>
                    </a:cubicBezTo>
                    <a:cubicBezTo>
                      <a:pt x="411" y="779"/>
                      <a:pt x="411" y="779"/>
                      <a:pt x="411" y="779"/>
                    </a:cubicBezTo>
                    <a:cubicBezTo>
                      <a:pt x="411" y="779"/>
                      <a:pt x="384" y="747"/>
                      <a:pt x="382" y="747"/>
                    </a:cubicBezTo>
                    <a:cubicBezTo>
                      <a:pt x="381" y="746"/>
                      <a:pt x="366" y="739"/>
                      <a:pt x="366" y="739"/>
                    </a:cubicBezTo>
                    <a:cubicBezTo>
                      <a:pt x="367" y="720"/>
                      <a:pt x="367" y="720"/>
                      <a:pt x="367" y="720"/>
                    </a:cubicBezTo>
                    <a:cubicBezTo>
                      <a:pt x="337" y="657"/>
                      <a:pt x="337" y="657"/>
                      <a:pt x="337" y="657"/>
                    </a:cubicBezTo>
                    <a:cubicBezTo>
                      <a:pt x="346" y="639"/>
                      <a:pt x="346" y="639"/>
                      <a:pt x="346" y="639"/>
                    </a:cubicBezTo>
                    <a:cubicBezTo>
                      <a:pt x="354" y="608"/>
                      <a:pt x="354" y="608"/>
                      <a:pt x="354" y="608"/>
                    </a:cubicBezTo>
                    <a:cubicBezTo>
                      <a:pt x="388" y="594"/>
                      <a:pt x="388" y="594"/>
                      <a:pt x="388" y="594"/>
                    </a:cubicBezTo>
                    <a:cubicBezTo>
                      <a:pt x="392" y="559"/>
                      <a:pt x="392" y="559"/>
                      <a:pt x="392" y="559"/>
                    </a:cubicBezTo>
                    <a:cubicBezTo>
                      <a:pt x="350" y="546"/>
                      <a:pt x="350" y="546"/>
                      <a:pt x="350" y="546"/>
                    </a:cubicBezTo>
                    <a:cubicBezTo>
                      <a:pt x="326" y="500"/>
                      <a:pt x="326" y="500"/>
                      <a:pt x="326" y="500"/>
                    </a:cubicBezTo>
                    <a:cubicBezTo>
                      <a:pt x="303" y="488"/>
                      <a:pt x="303" y="488"/>
                      <a:pt x="303" y="488"/>
                    </a:cubicBezTo>
                    <a:cubicBezTo>
                      <a:pt x="289" y="481"/>
                      <a:pt x="289" y="481"/>
                      <a:pt x="289" y="481"/>
                    </a:cubicBezTo>
                    <a:cubicBezTo>
                      <a:pt x="294" y="468"/>
                      <a:pt x="294" y="468"/>
                      <a:pt x="294" y="468"/>
                    </a:cubicBezTo>
                    <a:cubicBezTo>
                      <a:pt x="275" y="461"/>
                      <a:pt x="275" y="461"/>
                      <a:pt x="275" y="461"/>
                    </a:cubicBezTo>
                    <a:cubicBezTo>
                      <a:pt x="273" y="469"/>
                      <a:pt x="273" y="469"/>
                      <a:pt x="273" y="469"/>
                    </a:cubicBezTo>
                    <a:cubicBezTo>
                      <a:pt x="227" y="445"/>
                      <a:pt x="227" y="445"/>
                      <a:pt x="227" y="445"/>
                    </a:cubicBezTo>
                    <a:cubicBezTo>
                      <a:pt x="214" y="411"/>
                      <a:pt x="214" y="411"/>
                      <a:pt x="214" y="411"/>
                    </a:cubicBezTo>
                    <a:cubicBezTo>
                      <a:pt x="226" y="398"/>
                      <a:pt x="226" y="398"/>
                      <a:pt x="226" y="398"/>
                    </a:cubicBezTo>
                    <a:cubicBezTo>
                      <a:pt x="205" y="346"/>
                      <a:pt x="205" y="346"/>
                      <a:pt x="205" y="346"/>
                    </a:cubicBezTo>
                    <a:cubicBezTo>
                      <a:pt x="208" y="312"/>
                      <a:pt x="208" y="312"/>
                      <a:pt x="208" y="312"/>
                    </a:cubicBezTo>
                    <a:cubicBezTo>
                      <a:pt x="195" y="309"/>
                      <a:pt x="195" y="309"/>
                      <a:pt x="195" y="309"/>
                    </a:cubicBezTo>
                    <a:cubicBezTo>
                      <a:pt x="192" y="342"/>
                      <a:pt x="192" y="342"/>
                      <a:pt x="192" y="342"/>
                    </a:cubicBezTo>
                    <a:cubicBezTo>
                      <a:pt x="206" y="380"/>
                      <a:pt x="206" y="380"/>
                      <a:pt x="206" y="380"/>
                    </a:cubicBezTo>
                    <a:cubicBezTo>
                      <a:pt x="200" y="392"/>
                      <a:pt x="200" y="392"/>
                      <a:pt x="200" y="392"/>
                    </a:cubicBezTo>
                    <a:cubicBezTo>
                      <a:pt x="183" y="385"/>
                      <a:pt x="183" y="385"/>
                      <a:pt x="183" y="385"/>
                    </a:cubicBezTo>
                    <a:cubicBezTo>
                      <a:pt x="169" y="342"/>
                      <a:pt x="169" y="342"/>
                      <a:pt x="169" y="342"/>
                    </a:cubicBezTo>
                    <a:cubicBezTo>
                      <a:pt x="180" y="298"/>
                      <a:pt x="180" y="298"/>
                      <a:pt x="180" y="298"/>
                    </a:cubicBezTo>
                    <a:cubicBezTo>
                      <a:pt x="159" y="281"/>
                      <a:pt x="159" y="281"/>
                      <a:pt x="159" y="281"/>
                    </a:cubicBezTo>
                    <a:cubicBezTo>
                      <a:pt x="166" y="249"/>
                      <a:pt x="166" y="249"/>
                      <a:pt x="166" y="249"/>
                    </a:cubicBezTo>
                    <a:cubicBezTo>
                      <a:pt x="122" y="310"/>
                      <a:pt x="89" y="380"/>
                      <a:pt x="71" y="458"/>
                    </a:cubicBezTo>
                    <a:cubicBezTo>
                      <a:pt x="0" y="766"/>
                      <a:pt x="193" y="1074"/>
                      <a:pt x="501" y="1146"/>
                    </a:cubicBezTo>
                    <a:cubicBezTo>
                      <a:pt x="501" y="1146"/>
                      <a:pt x="502" y="1146"/>
                      <a:pt x="502" y="1146"/>
                    </a:cubicBezTo>
                    <a:cubicBezTo>
                      <a:pt x="676" y="1186"/>
                      <a:pt x="850" y="1141"/>
                      <a:pt x="982" y="1039"/>
                    </a:cubicBezTo>
                    <a:cubicBezTo>
                      <a:pt x="963" y="1035"/>
                      <a:pt x="963" y="1035"/>
                      <a:pt x="963" y="1035"/>
                    </a:cubicBezTo>
                    <a:cubicBezTo>
                      <a:pt x="972" y="998"/>
                      <a:pt x="972" y="998"/>
                      <a:pt x="972" y="998"/>
                    </a:cubicBezTo>
                    <a:cubicBezTo>
                      <a:pt x="957" y="964"/>
                      <a:pt x="957" y="964"/>
                      <a:pt x="957" y="964"/>
                    </a:cubicBezTo>
                    <a:cubicBezTo>
                      <a:pt x="968" y="920"/>
                      <a:pt x="968" y="920"/>
                      <a:pt x="968" y="920"/>
                    </a:cubicBezTo>
                    <a:cubicBezTo>
                      <a:pt x="955" y="900"/>
                      <a:pt x="955" y="900"/>
                      <a:pt x="955" y="900"/>
                    </a:cubicBezTo>
                    <a:cubicBezTo>
                      <a:pt x="958" y="881"/>
                      <a:pt x="958" y="881"/>
                      <a:pt x="958" y="881"/>
                    </a:cubicBezTo>
                    <a:cubicBezTo>
                      <a:pt x="988" y="846"/>
                      <a:pt x="988" y="846"/>
                      <a:pt x="988" y="846"/>
                    </a:cubicBezTo>
                    <a:cubicBezTo>
                      <a:pt x="965" y="768"/>
                      <a:pt x="965" y="768"/>
                      <a:pt x="965" y="768"/>
                    </a:cubicBezTo>
                    <a:cubicBezTo>
                      <a:pt x="980" y="722"/>
                      <a:pt x="980" y="722"/>
                      <a:pt x="980" y="722"/>
                    </a:cubicBezTo>
                    <a:cubicBezTo>
                      <a:pt x="946" y="710"/>
                      <a:pt x="946" y="710"/>
                      <a:pt x="946" y="710"/>
                    </a:cubicBezTo>
                    <a:cubicBezTo>
                      <a:pt x="936" y="694"/>
                      <a:pt x="936" y="694"/>
                      <a:pt x="936" y="694"/>
                    </a:cubicBezTo>
                    <a:cubicBezTo>
                      <a:pt x="912" y="689"/>
                      <a:pt x="912" y="689"/>
                      <a:pt x="912" y="689"/>
                    </a:cubicBezTo>
                    <a:cubicBezTo>
                      <a:pt x="897" y="697"/>
                      <a:pt x="897" y="697"/>
                      <a:pt x="897" y="697"/>
                    </a:cubicBezTo>
                    <a:cubicBezTo>
                      <a:pt x="855" y="687"/>
                      <a:pt x="855" y="687"/>
                      <a:pt x="855" y="687"/>
                    </a:cubicBezTo>
                    <a:cubicBezTo>
                      <a:pt x="853" y="691"/>
                      <a:pt x="853" y="691"/>
                      <a:pt x="853" y="691"/>
                    </a:cubicBezTo>
                    <a:cubicBezTo>
                      <a:pt x="830" y="685"/>
                      <a:pt x="830" y="685"/>
                      <a:pt x="830" y="685"/>
                    </a:cubicBezTo>
                    <a:cubicBezTo>
                      <a:pt x="791" y="612"/>
                      <a:pt x="791" y="612"/>
                      <a:pt x="791" y="612"/>
                    </a:cubicBezTo>
                    <a:cubicBezTo>
                      <a:pt x="802" y="565"/>
                      <a:pt x="802" y="565"/>
                      <a:pt x="802" y="565"/>
                    </a:cubicBezTo>
                    <a:cubicBezTo>
                      <a:pt x="812" y="564"/>
                      <a:pt x="812" y="564"/>
                      <a:pt x="812" y="564"/>
                    </a:cubicBezTo>
                    <a:cubicBezTo>
                      <a:pt x="819" y="546"/>
                      <a:pt x="819" y="546"/>
                      <a:pt x="819" y="546"/>
                    </a:cubicBezTo>
                    <a:cubicBezTo>
                      <a:pt x="807" y="543"/>
                      <a:pt x="807" y="543"/>
                      <a:pt x="807" y="543"/>
                    </a:cubicBezTo>
                    <a:cubicBezTo>
                      <a:pt x="806" y="523"/>
                      <a:pt x="806" y="523"/>
                      <a:pt x="806" y="523"/>
                    </a:cubicBezTo>
                    <a:cubicBezTo>
                      <a:pt x="878" y="493"/>
                      <a:pt x="878" y="493"/>
                      <a:pt x="878" y="493"/>
                    </a:cubicBezTo>
                    <a:cubicBezTo>
                      <a:pt x="885" y="461"/>
                      <a:pt x="885" y="461"/>
                      <a:pt x="885" y="461"/>
                    </a:cubicBezTo>
                    <a:cubicBezTo>
                      <a:pt x="919" y="452"/>
                      <a:pt x="919" y="452"/>
                      <a:pt x="919" y="452"/>
                    </a:cubicBezTo>
                    <a:cubicBezTo>
                      <a:pt x="931" y="456"/>
                      <a:pt x="931" y="456"/>
                      <a:pt x="931" y="456"/>
                    </a:cubicBezTo>
                    <a:cubicBezTo>
                      <a:pt x="956" y="461"/>
                      <a:pt x="956" y="461"/>
                      <a:pt x="956" y="461"/>
                    </a:cubicBezTo>
                    <a:cubicBezTo>
                      <a:pt x="978" y="455"/>
                      <a:pt x="978" y="455"/>
                      <a:pt x="978" y="455"/>
                    </a:cubicBezTo>
                    <a:cubicBezTo>
                      <a:pt x="1042" y="465"/>
                      <a:pt x="1042" y="465"/>
                      <a:pt x="1042" y="465"/>
                    </a:cubicBezTo>
                    <a:cubicBezTo>
                      <a:pt x="1034" y="497"/>
                      <a:pt x="1034" y="497"/>
                      <a:pt x="1034" y="497"/>
                    </a:cubicBezTo>
                    <a:cubicBezTo>
                      <a:pt x="1081" y="521"/>
                      <a:pt x="1081" y="521"/>
                      <a:pt x="1081" y="521"/>
                    </a:cubicBezTo>
                    <a:cubicBezTo>
                      <a:pt x="1089" y="530"/>
                      <a:pt x="1089" y="530"/>
                      <a:pt x="1089" y="530"/>
                    </a:cubicBezTo>
                    <a:cubicBezTo>
                      <a:pt x="1098" y="532"/>
                      <a:pt x="1098" y="532"/>
                      <a:pt x="1098" y="532"/>
                    </a:cubicBezTo>
                    <a:cubicBezTo>
                      <a:pt x="1102" y="515"/>
                      <a:pt x="1102" y="515"/>
                      <a:pt x="1102" y="515"/>
                    </a:cubicBezTo>
                    <a:cubicBezTo>
                      <a:pt x="1131" y="519"/>
                      <a:pt x="1131" y="519"/>
                      <a:pt x="1131" y="519"/>
                    </a:cubicBezTo>
                    <a:cubicBezTo>
                      <a:pt x="1154" y="545"/>
                      <a:pt x="1154" y="545"/>
                      <a:pt x="1154" y="545"/>
                    </a:cubicBezTo>
                    <a:cubicBezTo>
                      <a:pt x="1198" y="556"/>
                      <a:pt x="1198" y="556"/>
                      <a:pt x="1198" y="556"/>
                    </a:cubicBezTo>
                    <a:cubicBezTo>
                      <a:pt x="1202" y="553"/>
                      <a:pt x="1202" y="553"/>
                      <a:pt x="1202" y="553"/>
                    </a:cubicBezTo>
                    <a:cubicBezTo>
                      <a:pt x="1201" y="537"/>
                      <a:pt x="1200" y="521"/>
                      <a:pt x="1197" y="506"/>
                    </a:cubicBezTo>
                    <a:moveTo>
                      <a:pt x="970" y="286"/>
                    </a:moveTo>
                    <a:cubicBezTo>
                      <a:pt x="977" y="279"/>
                      <a:pt x="977" y="279"/>
                      <a:pt x="977" y="279"/>
                    </a:cubicBezTo>
                    <a:cubicBezTo>
                      <a:pt x="996" y="279"/>
                      <a:pt x="996" y="279"/>
                      <a:pt x="996" y="279"/>
                    </a:cubicBezTo>
                    <a:cubicBezTo>
                      <a:pt x="996" y="303"/>
                      <a:pt x="996" y="303"/>
                      <a:pt x="996" y="303"/>
                    </a:cubicBezTo>
                    <a:cubicBezTo>
                      <a:pt x="1002" y="321"/>
                      <a:pt x="1002" y="321"/>
                      <a:pt x="1002" y="321"/>
                    </a:cubicBezTo>
                    <a:cubicBezTo>
                      <a:pt x="1007" y="330"/>
                      <a:pt x="1007" y="330"/>
                      <a:pt x="1007" y="330"/>
                    </a:cubicBezTo>
                    <a:cubicBezTo>
                      <a:pt x="1018" y="337"/>
                      <a:pt x="1018" y="337"/>
                      <a:pt x="1018" y="337"/>
                    </a:cubicBezTo>
                    <a:cubicBezTo>
                      <a:pt x="1003" y="348"/>
                      <a:pt x="1003" y="348"/>
                      <a:pt x="1003" y="348"/>
                    </a:cubicBezTo>
                    <a:cubicBezTo>
                      <a:pt x="981" y="345"/>
                      <a:pt x="981" y="345"/>
                      <a:pt x="981" y="345"/>
                    </a:cubicBezTo>
                    <a:cubicBezTo>
                      <a:pt x="965" y="341"/>
                      <a:pt x="965" y="341"/>
                      <a:pt x="965" y="341"/>
                    </a:cubicBezTo>
                    <a:cubicBezTo>
                      <a:pt x="971" y="322"/>
                      <a:pt x="971" y="322"/>
                      <a:pt x="971" y="322"/>
                    </a:cubicBezTo>
                    <a:cubicBezTo>
                      <a:pt x="986" y="323"/>
                      <a:pt x="986" y="323"/>
                      <a:pt x="986" y="323"/>
                    </a:cubicBezTo>
                    <a:cubicBezTo>
                      <a:pt x="986" y="313"/>
                      <a:pt x="986" y="313"/>
                      <a:pt x="986" y="313"/>
                    </a:cubicBezTo>
                    <a:cubicBezTo>
                      <a:pt x="976" y="303"/>
                      <a:pt x="976" y="303"/>
                      <a:pt x="976" y="303"/>
                    </a:cubicBezTo>
                    <a:cubicBezTo>
                      <a:pt x="968" y="294"/>
                      <a:pt x="968" y="294"/>
                      <a:pt x="968" y="294"/>
                    </a:cubicBezTo>
                    <a:cubicBezTo>
                      <a:pt x="970" y="286"/>
                      <a:pt x="970" y="286"/>
                      <a:pt x="970" y="286"/>
                    </a:cubicBezTo>
                    <a:moveTo>
                      <a:pt x="932" y="313"/>
                    </a:moveTo>
                    <a:cubicBezTo>
                      <a:pt x="947" y="298"/>
                      <a:pt x="947" y="298"/>
                      <a:pt x="947" y="298"/>
                    </a:cubicBezTo>
                    <a:cubicBezTo>
                      <a:pt x="963" y="298"/>
                      <a:pt x="963" y="298"/>
                      <a:pt x="963" y="298"/>
                    </a:cubicBezTo>
                    <a:cubicBezTo>
                      <a:pt x="973" y="305"/>
                      <a:pt x="973" y="305"/>
                      <a:pt x="973" y="305"/>
                    </a:cubicBezTo>
                    <a:cubicBezTo>
                      <a:pt x="969" y="317"/>
                      <a:pt x="969" y="317"/>
                      <a:pt x="969" y="317"/>
                    </a:cubicBezTo>
                    <a:cubicBezTo>
                      <a:pt x="942" y="328"/>
                      <a:pt x="942" y="328"/>
                      <a:pt x="942" y="328"/>
                    </a:cubicBezTo>
                    <a:cubicBezTo>
                      <a:pt x="929" y="325"/>
                      <a:pt x="929" y="325"/>
                      <a:pt x="929" y="325"/>
                    </a:cubicBezTo>
                    <a:cubicBezTo>
                      <a:pt x="932" y="313"/>
                      <a:pt x="932" y="313"/>
                      <a:pt x="932" y="313"/>
                    </a:cubicBezTo>
                    <a:moveTo>
                      <a:pt x="627" y="301"/>
                    </a:moveTo>
                    <a:cubicBezTo>
                      <a:pt x="643" y="305"/>
                      <a:pt x="643" y="305"/>
                      <a:pt x="643" y="305"/>
                    </a:cubicBezTo>
                    <a:cubicBezTo>
                      <a:pt x="648" y="297"/>
                      <a:pt x="648" y="297"/>
                      <a:pt x="648" y="297"/>
                    </a:cubicBezTo>
                    <a:cubicBezTo>
                      <a:pt x="654" y="298"/>
                      <a:pt x="654" y="298"/>
                      <a:pt x="654" y="298"/>
                    </a:cubicBezTo>
                    <a:cubicBezTo>
                      <a:pt x="661" y="301"/>
                      <a:pt x="661" y="301"/>
                      <a:pt x="661" y="301"/>
                    </a:cubicBezTo>
                    <a:cubicBezTo>
                      <a:pt x="657" y="307"/>
                      <a:pt x="657" y="307"/>
                      <a:pt x="657" y="307"/>
                    </a:cubicBezTo>
                    <a:cubicBezTo>
                      <a:pt x="649" y="306"/>
                      <a:pt x="649" y="306"/>
                      <a:pt x="649" y="306"/>
                    </a:cubicBezTo>
                    <a:cubicBezTo>
                      <a:pt x="645" y="313"/>
                      <a:pt x="645" y="313"/>
                      <a:pt x="645" y="313"/>
                    </a:cubicBezTo>
                    <a:cubicBezTo>
                      <a:pt x="638" y="316"/>
                      <a:pt x="638" y="316"/>
                      <a:pt x="638" y="316"/>
                    </a:cubicBezTo>
                    <a:cubicBezTo>
                      <a:pt x="628" y="314"/>
                      <a:pt x="628" y="314"/>
                      <a:pt x="628" y="314"/>
                    </a:cubicBezTo>
                    <a:cubicBezTo>
                      <a:pt x="628" y="312"/>
                      <a:pt x="629" y="310"/>
                      <a:pt x="629" y="310"/>
                    </a:cubicBezTo>
                    <a:cubicBezTo>
                      <a:pt x="625" y="309"/>
                      <a:pt x="625" y="309"/>
                      <a:pt x="625" y="309"/>
                    </a:cubicBezTo>
                    <a:cubicBezTo>
                      <a:pt x="627" y="301"/>
                      <a:pt x="627" y="301"/>
                      <a:pt x="627" y="301"/>
                    </a:cubicBezTo>
                    <a:moveTo>
                      <a:pt x="601" y="310"/>
                    </a:moveTo>
                    <a:cubicBezTo>
                      <a:pt x="603" y="302"/>
                      <a:pt x="603" y="302"/>
                      <a:pt x="603" y="302"/>
                    </a:cubicBezTo>
                    <a:cubicBezTo>
                      <a:pt x="610" y="297"/>
                      <a:pt x="610" y="297"/>
                      <a:pt x="610" y="297"/>
                    </a:cubicBezTo>
                    <a:cubicBezTo>
                      <a:pt x="616" y="304"/>
                      <a:pt x="616" y="304"/>
                      <a:pt x="616" y="304"/>
                    </a:cubicBezTo>
                    <a:cubicBezTo>
                      <a:pt x="613" y="312"/>
                      <a:pt x="613" y="312"/>
                      <a:pt x="613" y="312"/>
                    </a:cubicBezTo>
                    <a:cubicBezTo>
                      <a:pt x="601" y="310"/>
                      <a:pt x="601" y="310"/>
                      <a:pt x="601" y="31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58" name="Freeform 38"/>
              <p:cNvSpPr>
                <a:spLocks/>
              </p:cNvSpPr>
              <p:nvPr/>
            </p:nvSpPr>
            <p:spPr bwMode="auto">
              <a:xfrm>
                <a:off x="4748596" y="2923378"/>
                <a:ext cx="21619" cy="25776"/>
              </a:xfrm>
              <a:custGeom>
                <a:avLst/>
                <a:gdLst>
                  <a:gd name="T0" fmla="*/ 0 w 26"/>
                  <a:gd name="T1" fmla="*/ 1663 h 31"/>
                  <a:gd name="T2" fmla="*/ 0 w 26"/>
                  <a:gd name="T3" fmla="*/ 15798 h 31"/>
                  <a:gd name="T4" fmla="*/ 15799 w 26"/>
                  <a:gd name="T5" fmla="*/ 25776 h 31"/>
                  <a:gd name="T6" fmla="*/ 21619 w 26"/>
                  <a:gd name="T7" fmla="*/ 0 h 31"/>
                  <a:gd name="T8" fmla="*/ 0 w 26"/>
                  <a:gd name="T9" fmla="*/ 1663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31">
                    <a:moveTo>
                      <a:pt x="0" y="2"/>
                    </a:moveTo>
                    <a:lnTo>
                      <a:pt x="0" y="19"/>
                    </a:lnTo>
                    <a:lnTo>
                      <a:pt x="19" y="31"/>
                    </a:lnTo>
                    <a:lnTo>
                      <a:pt x="26" y="0"/>
                    </a:lnTo>
                    <a:lnTo>
                      <a:pt x="0" y="2"/>
                    </a:lnTo>
                    <a:close/>
                  </a:path>
                </a:pathLst>
              </a:custGeom>
              <a:solidFill>
                <a:srgbClr val="17B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39"/>
              <p:cNvSpPr>
                <a:spLocks noEditPoints="1"/>
              </p:cNvSpPr>
              <p:nvPr/>
            </p:nvSpPr>
            <p:spPr bwMode="auto">
              <a:xfrm>
                <a:off x="3476420" y="2740451"/>
                <a:ext cx="340078" cy="723394"/>
              </a:xfrm>
              <a:custGeom>
                <a:avLst/>
                <a:gdLst>
                  <a:gd name="T0" fmla="*/ 29487 w 173"/>
                  <a:gd name="T1" fmla="*/ 656559 h 368"/>
                  <a:gd name="T2" fmla="*/ 0 w 173"/>
                  <a:gd name="T3" fmla="*/ 723394 h 368"/>
                  <a:gd name="T4" fmla="*/ 25555 w 173"/>
                  <a:gd name="T5" fmla="*/ 707668 h 368"/>
                  <a:gd name="T6" fmla="*/ 29487 w 173"/>
                  <a:gd name="T7" fmla="*/ 656559 h 368"/>
                  <a:gd name="T8" fmla="*/ 322386 w 173"/>
                  <a:gd name="T9" fmla="*/ 0 h 368"/>
                  <a:gd name="T10" fmla="*/ 300763 w 173"/>
                  <a:gd name="T11" fmla="*/ 51109 h 368"/>
                  <a:gd name="T12" fmla="*/ 340078 w 173"/>
                  <a:gd name="T13" fmla="*/ 7863 h 368"/>
                  <a:gd name="T14" fmla="*/ 322386 w 173"/>
                  <a:gd name="T15" fmla="*/ 0 h 3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3" h="368">
                    <a:moveTo>
                      <a:pt x="15" y="334"/>
                    </a:moveTo>
                    <a:cubicBezTo>
                      <a:pt x="0" y="368"/>
                      <a:pt x="0" y="368"/>
                      <a:pt x="0" y="368"/>
                    </a:cubicBezTo>
                    <a:cubicBezTo>
                      <a:pt x="4" y="365"/>
                      <a:pt x="8" y="363"/>
                      <a:pt x="13" y="360"/>
                    </a:cubicBezTo>
                    <a:cubicBezTo>
                      <a:pt x="13" y="351"/>
                      <a:pt x="14" y="343"/>
                      <a:pt x="15" y="334"/>
                    </a:cubicBezTo>
                    <a:moveTo>
                      <a:pt x="164" y="0"/>
                    </a:moveTo>
                    <a:cubicBezTo>
                      <a:pt x="153" y="26"/>
                      <a:pt x="153" y="26"/>
                      <a:pt x="153" y="26"/>
                    </a:cubicBezTo>
                    <a:cubicBezTo>
                      <a:pt x="159" y="19"/>
                      <a:pt x="166" y="12"/>
                      <a:pt x="173" y="4"/>
                    </a:cubicBezTo>
                    <a:cubicBezTo>
                      <a:pt x="168" y="2"/>
                      <a:pt x="164" y="0"/>
                      <a:pt x="164"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40"/>
              <p:cNvSpPr>
                <a:spLocks/>
              </p:cNvSpPr>
              <p:nvPr/>
            </p:nvSpPr>
            <p:spPr bwMode="auto">
              <a:xfrm>
                <a:off x="3462285" y="3448046"/>
                <a:ext cx="39911" cy="184590"/>
              </a:xfrm>
              <a:custGeom>
                <a:avLst/>
                <a:gdLst>
                  <a:gd name="T0" fmla="*/ 39911 w 20"/>
                  <a:gd name="T1" fmla="*/ 0 h 94"/>
                  <a:gd name="T2" fmla="*/ 13969 w 20"/>
                  <a:gd name="T3" fmla="*/ 15710 h 94"/>
                  <a:gd name="T4" fmla="*/ 0 w 20"/>
                  <a:gd name="T5" fmla="*/ 45166 h 94"/>
                  <a:gd name="T6" fmla="*/ 39911 w 20"/>
                  <a:gd name="T7" fmla="*/ 184590 h 94"/>
                  <a:gd name="T8" fmla="*/ 39911 w 20"/>
                  <a:gd name="T9" fmla="*/ 0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94">
                    <a:moveTo>
                      <a:pt x="20" y="0"/>
                    </a:moveTo>
                    <a:cubicBezTo>
                      <a:pt x="15" y="3"/>
                      <a:pt x="11" y="5"/>
                      <a:pt x="7" y="8"/>
                    </a:cubicBezTo>
                    <a:cubicBezTo>
                      <a:pt x="0" y="23"/>
                      <a:pt x="0" y="23"/>
                      <a:pt x="0" y="23"/>
                    </a:cubicBezTo>
                    <a:cubicBezTo>
                      <a:pt x="20" y="94"/>
                      <a:pt x="20" y="94"/>
                      <a:pt x="20" y="94"/>
                    </a:cubicBezTo>
                    <a:cubicBezTo>
                      <a:pt x="17" y="63"/>
                      <a:pt x="17" y="32"/>
                      <a:pt x="20" y="0"/>
                    </a:cubicBezTo>
                  </a:path>
                </a:pathLst>
              </a:custGeom>
              <a:solidFill>
                <a:srgbClr val="C2A9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41"/>
              <p:cNvSpPr>
                <a:spLocks noEditPoints="1"/>
              </p:cNvSpPr>
              <p:nvPr/>
            </p:nvSpPr>
            <p:spPr bwMode="auto">
              <a:xfrm>
                <a:off x="3496376" y="2748766"/>
                <a:ext cx="481431" cy="890523"/>
              </a:xfrm>
              <a:custGeom>
                <a:avLst/>
                <a:gdLst>
                  <a:gd name="T0" fmla="*/ 11790 w 245"/>
                  <a:gd name="T1" fmla="*/ 646760 h 453"/>
                  <a:gd name="T2" fmla="*/ 9825 w 245"/>
                  <a:gd name="T3" fmla="*/ 648725 h 453"/>
                  <a:gd name="T4" fmla="*/ 5895 w 245"/>
                  <a:gd name="T5" fmla="*/ 699837 h 453"/>
                  <a:gd name="T6" fmla="*/ 5895 w 245"/>
                  <a:gd name="T7" fmla="*/ 884625 h 453"/>
                  <a:gd name="T8" fmla="*/ 7860 w 245"/>
                  <a:gd name="T9" fmla="*/ 890523 h 453"/>
                  <a:gd name="T10" fmla="*/ 11790 w 245"/>
                  <a:gd name="T11" fmla="*/ 646760 h 453"/>
                  <a:gd name="T12" fmla="*/ 320299 w 245"/>
                  <a:gd name="T13" fmla="*/ 0 h 453"/>
                  <a:gd name="T14" fmla="*/ 280999 w 245"/>
                  <a:gd name="T15" fmla="*/ 43248 h 453"/>
                  <a:gd name="T16" fmla="*/ 214188 w 245"/>
                  <a:gd name="T17" fmla="*/ 190686 h 453"/>
                  <a:gd name="T18" fmla="*/ 245628 w 245"/>
                  <a:gd name="T19" fmla="*/ 216242 h 453"/>
                  <a:gd name="T20" fmla="*/ 224013 w 245"/>
                  <a:gd name="T21" fmla="*/ 302739 h 453"/>
                  <a:gd name="T22" fmla="*/ 251523 w 245"/>
                  <a:gd name="T23" fmla="*/ 387269 h 453"/>
                  <a:gd name="T24" fmla="*/ 284929 w 245"/>
                  <a:gd name="T25" fmla="*/ 401030 h 453"/>
                  <a:gd name="T26" fmla="*/ 296719 w 245"/>
                  <a:gd name="T27" fmla="*/ 377440 h 453"/>
                  <a:gd name="T28" fmla="*/ 269208 w 245"/>
                  <a:gd name="T29" fmla="*/ 302739 h 453"/>
                  <a:gd name="T30" fmla="*/ 275103 w 245"/>
                  <a:gd name="T31" fmla="*/ 237866 h 453"/>
                  <a:gd name="T32" fmla="*/ 300649 w 245"/>
                  <a:gd name="T33" fmla="*/ 243763 h 453"/>
                  <a:gd name="T34" fmla="*/ 294754 w 245"/>
                  <a:gd name="T35" fmla="*/ 310602 h 453"/>
                  <a:gd name="T36" fmla="*/ 336019 w 245"/>
                  <a:gd name="T37" fmla="*/ 412825 h 453"/>
                  <a:gd name="T38" fmla="*/ 312439 w 245"/>
                  <a:gd name="T39" fmla="*/ 438381 h 453"/>
                  <a:gd name="T40" fmla="*/ 328159 w 245"/>
                  <a:gd name="T41" fmla="*/ 475732 h 453"/>
                  <a:gd name="T42" fmla="*/ 391040 w 245"/>
                  <a:gd name="T43" fmla="*/ 338124 h 453"/>
                  <a:gd name="T44" fmla="*/ 320299 w 245"/>
                  <a:gd name="T45" fmla="*/ 0 h 45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45" h="453">
                    <a:moveTo>
                      <a:pt x="6" y="329"/>
                    </a:moveTo>
                    <a:cubicBezTo>
                      <a:pt x="5" y="330"/>
                      <a:pt x="5" y="330"/>
                      <a:pt x="5" y="330"/>
                    </a:cubicBezTo>
                    <a:cubicBezTo>
                      <a:pt x="4" y="339"/>
                      <a:pt x="3" y="347"/>
                      <a:pt x="3" y="356"/>
                    </a:cubicBezTo>
                    <a:cubicBezTo>
                      <a:pt x="0" y="388"/>
                      <a:pt x="0" y="419"/>
                      <a:pt x="3" y="450"/>
                    </a:cubicBezTo>
                    <a:cubicBezTo>
                      <a:pt x="4" y="453"/>
                      <a:pt x="4" y="453"/>
                      <a:pt x="4" y="453"/>
                    </a:cubicBezTo>
                    <a:cubicBezTo>
                      <a:pt x="0" y="412"/>
                      <a:pt x="1" y="371"/>
                      <a:pt x="6" y="329"/>
                    </a:cubicBezTo>
                    <a:moveTo>
                      <a:pt x="163" y="0"/>
                    </a:moveTo>
                    <a:cubicBezTo>
                      <a:pt x="156" y="8"/>
                      <a:pt x="149" y="15"/>
                      <a:pt x="143" y="22"/>
                    </a:cubicBezTo>
                    <a:cubicBezTo>
                      <a:pt x="109" y="97"/>
                      <a:pt x="109" y="97"/>
                      <a:pt x="109" y="97"/>
                    </a:cubicBezTo>
                    <a:cubicBezTo>
                      <a:pt x="125" y="110"/>
                      <a:pt x="125" y="110"/>
                      <a:pt x="125" y="110"/>
                    </a:cubicBezTo>
                    <a:cubicBezTo>
                      <a:pt x="114" y="154"/>
                      <a:pt x="114" y="154"/>
                      <a:pt x="114" y="154"/>
                    </a:cubicBezTo>
                    <a:cubicBezTo>
                      <a:pt x="128" y="197"/>
                      <a:pt x="128" y="197"/>
                      <a:pt x="128" y="197"/>
                    </a:cubicBezTo>
                    <a:cubicBezTo>
                      <a:pt x="145" y="204"/>
                      <a:pt x="145" y="204"/>
                      <a:pt x="145" y="204"/>
                    </a:cubicBezTo>
                    <a:cubicBezTo>
                      <a:pt x="151" y="192"/>
                      <a:pt x="151" y="192"/>
                      <a:pt x="151" y="192"/>
                    </a:cubicBezTo>
                    <a:cubicBezTo>
                      <a:pt x="137" y="154"/>
                      <a:pt x="137" y="154"/>
                      <a:pt x="137" y="154"/>
                    </a:cubicBezTo>
                    <a:cubicBezTo>
                      <a:pt x="140" y="121"/>
                      <a:pt x="140" y="121"/>
                      <a:pt x="140" y="121"/>
                    </a:cubicBezTo>
                    <a:cubicBezTo>
                      <a:pt x="153" y="124"/>
                      <a:pt x="153" y="124"/>
                      <a:pt x="153" y="124"/>
                    </a:cubicBezTo>
                    <a:cubicBezTo>
                      <a:pt x="150" y="158"/>
                      <a:pt x="150" y="158"/>
                      <a:pt x="150" y="158"/>
                    </a:cubicBezTo>
                    <a:cubicBezTo>
                      <a:pt x="171" y="210"/>
                      <a:pt x="171" y="210"/>
                      <a:pt x="171" y="210"/>
                    </a:cubicBezTo>
                    <a:cubicBezTo>
                      <a:pt x="159" y="223"/>
                      <a:pt x="159" y="223"/>
                      <a:pt x="159" y="223"/>
                    </a:cubicBezTo>
                    <a:cubicBezTo>
                      <a:pt x="167" y="242"/>
                      <a:pt x="167" y="242"/>
                      <a:pt x="167" y="242"/>
                    </a:cubicBezTo>
                    <a:cubicBezTo>
                      <a:pt x="178" y="221"/>
                      <a:pt x="189" y="197"/>
                      <a:pt x="199" y="172"/>
                    </a:cubicBezTo>
                    <a:cubicBezTo>
                      <a:pt x="245" y="59"/>
                      <a:pt x="186" y="13"/>
                      <a:pt x="163"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42"/>
              <p:cNvSpPr>
                <a:spLocks/>
              </p:cNvSpPr>
              <p:nvPr/>
            </p:nvSpPr>
            <p:spPr bwMode="auto">
              <a:xfrm>
                <a:off x="3496439" y="2939734"/>
                <a:ext cx="335212" cy="1089035"/>
              </a:xfrm>
              <a:custGeom>
                <a:avLst/>
                <a:gdLst>
                  <a:gd name="T0" fmla="*/ 109 w 171"/>
                  <a:gd name="T1" fmla="*/ 0 h 554"/>
                  <a:gd name="T2" fmla="*/ 6 w 171"/>
                  <a:gd name="T3" fmla="*/ 232 h 554"/>
                  <a:gd name="T4" fmla="*/ 4 w 171"/>
                  <a:gd name="T5" fmla="*/ 356 h 554"/>
                  <a:gd name="T6" fmla="*/ 60 w 171"/>
                  <a:gd name="T7" fmla="*/ 554 h 554"/>
                  <a:gd name="T8" fmla="*/ 61 w 171"/>
                  <a:gd name="T9" fmla="*/ 302 h 554"/>
                  <a:gd name="T10" fmla="*/ 167 w 171"/>
                  <a:gd name="T11" fmla="*/ 145 h 554"/>
                  <a:gd name="T12" fmla="*/ 159 w 171"/>
                  <a:gd name="T13" fmla="*/ 126 h 554"/>
                  <a:gd name="T14" fmla="*/ 171 w 171"/>
                  <a:gd name="T15" fmla="*/ 113 h 554"/>
                  <a:gd name="T16" fmla="*/ 150 w 171"/>
                  <a:gd name="T17" fmla="*/ 61 h 554"/>
                  <a:gd name="T18" fmla="*/ 153 w 171"/>
                  <a:gd name="T19" fmla="*/ 27 h 554"/>
                  <a:gd name="T20" fmla="*/ 140 w 171"/>
                  <a:gd name="T21" fmla="*/ 24 h 554"/>
                  <a:gd name="T22" fmla="*/ 137 w 171"/>
                  <a:gd name="T23" fmla="*/ 57 h 554"/>
                  <a:gd name="T24" fmla="*/ 151 w 171"/>
                  <a:gd name="T25" fmla="*/ 95 h 554"/>
                  <a:gd name="T26" fmla="*/ 145 w 171"/>
                  <a:gd name="T27" fmla="*/ 107 h 554"/>
                  <a:gd name="T28" fmla="*/ 128 w 171"/>
                  <a:gd name="T29" fmla="*/ 100 h 554"/>
                  <a:gd name="T30" fmla="*/ 114 w 171"/>
                  <a:gd name="T31" fmla="*/ 57 h 554"/>
                  <a:gd name="T32" fmla="*/ 125 w 171"/>
                  <a:gd name="T33" fmla="*/ 13 h 554"/>
                  <a:gd name="T34" fmla="*/ 109 w 171"/>
                  <a:gd name="T35" fmla="*/ 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554">
                    <a:moveTo>
                      <a:pt x="109" y="0"/>
                    </a:moveTo>
                    <a:cubicBezTo>
                      <a:pt x="6" y="232"/>
                      <a:pt x="6" y="232"/>
                      <a:pt x="6" y="232"/>
                    </a:cubicBezTo>
                    <a:cubicBezTo>
                      <a:pt x="1" y="274"/>
                      <a:pt x="0" y="315"/>
                      <a:pt x="4" y="356"/>
                    </a:cubicBezTo>
                    <a:cubicBezTo>
                      <a:pt x="60" y="554"/>
                      <a:pt x="60" y="554"/>
                      <a:pt x="60" y="554"/>
                    </a:cubicBezTo>
                    <a:cubicBezTo>
                      <a:pt x="113" y="424"/>
                      <a:pt x="61" y="302"/>
                      <a:pt x="61" y="302"/>
                    </a:cubicBezTo>
                    <a:cubicBezTo>
                      <a:pt x="61" y="302"/>
                      <a:pt x="116" y="243"/>
                      <a:pt x="167" y="145"/>
                    </a:cubicBezTo>
                    <a:cubicBezTo>
                      <a:pt x="159" y="126"/>
                      <a:pt x="159" y="126"/>
                      <a:pt x="159" y="126"/>
                    </a:cubicBezTo>
                    <a:cubicBezTo>
                      <a:pt x="171" y="113"/>
                      <a:pt x="171" y="113"/>
                      <a:pt x="171" y="113"/>
                    </a:cubicBezTo>
                    <a:cubicBezTo>
                      <a:pt x="150" y="61"/>
                      <a:pt x="150" y="61"/>
                      <a:pt x="150" y="61"/>
                    </a:cubicBezTo>
                    <a:cubicBezTo>
                      <a:pt x="153" y="27"/>
                      <a:pt x="153" y="27"/>
                      <a:pt x="153" y="27"/>
                    </a:cubicBezTo>
                    <a:cubicBezTo>
                      <a:pt x="140" y="24"/>
                      <a:pt x="140" y="24"/>
                      <a:pt x="140" y="24"/>
                    </a:cubicBezTo>
                    <a:cubicBezTo>
                      <a:pt x="137" y="57"/>
                      <a:pt x="137" y="57"/>
                      <a:pt x="137" y="57"/>
                    </a:cubicBezTo>
                    <a:cubicBezTo>
                      <a:pt x="151" y="95"/>
                      <a:pt x="151" y="95"/>
                      <a:pt x="151" y="95"/>
                    </a:cubicBezTo>
                    <a:cubicBezTo>
                      <a:pt x="145" y="107"/>
                      <a:pt x="145" y="107"/>
                      <a:pt x="145" y="107"/>
                    </a:cubicBezTo>
                    <a:cubicBezTo>
                      <a:pt x="128" y="100"/>
                      <a:pt x="128" y="100"/>
                      <a:pt x="128" y="100"/>
                    </a:cubicBezTo>
                    <a:cubicBezTo>
                      <a:pt x="114" y="57"/>
                      <a:pt x="114" y="57"/>
                      <a:pt x="114" y="57"/>
                    </a:cubicBezTo>
                    <a:cubicBezTo>
                      <a:pt x="125" y="13"/>
                      <a:pt x="125" y="13"/>
                      <a:pt x="125" y="13"/>
                    </a:cubicBezTo>
                    <a:cubicBezTo>
                      <a:pt x="109" y="0"/>
                      <a:pt x="109" y="0"/>
                      <a:pt x="109" y="0"/>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63" name="Freeform 43"/>
              <p:cNvSpPr>
                <a:spLocks/>
              </p:cNvSpPr>
              <p:nvPr/>
            </p:nvSpPr>
            <p:spPr bwMode="auto">
              <a:xfrm>
                <a:off x="2979191" y="2740451"/>
                <a:ext cx="907984" cy="1820125"/>
              </a:xfrm>
              <a:custGeom>
                <a:avLst/>
                <a:gdLst>
                  <a:gd name="T0" fmla="*/ 819544 w 462"/>
                  <a:gd name="T1" fmla="*/ 0 h 926"/>
                  <a:gd name="T2" fmla="*/ 322315 w 462"/>
                  <a:gd name="T3" fmla="*/ 518913 h 926"/>
                  <a:gd name="T4" fmla="*/ 21619 w 462"/>
                  <a:gd name="T5" fmla="*/ 1138070 h 926"/>
                  <a:gd name="T6" fmla="*/ 485437 w 462"/>
                  <a:gd name="T7" fmla="*/ 1578359 h 926"/>
                  <a:gd name="T8" fmla="*/ 579773 w 462"/>
                  <a:gd name="T9" fmla="*/ 778369 h 926"/>
                  <a:gd name="T10" fmla="*/ 862781 w 462"/>
                  <a:gd name="T11" fmla="*/ 338079 h 926"/>
                  <a:gd name="T12" fmla="*/ 866712 w 462"/>
                  <a:gd name="T13" fmla="*/ 328251 h 926"/>
                  <a:gd name="T14" fmla="*/ 896192 w 462"/>
                  <a:gd name="T15" fmla="*/ 123831 h 926"/>
                  <a:gd name="T16" fmla="*/ 819544 w 462"/>
                  <a:gd name="T17" fmla="*/ 0 h 9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62" h="926">
                    <a:moveTo>
                      <a:pt x="417" y="0"/>
                    </a:moveTo>
                    <a:cubicBezTo>
                      <a:pt x="417" y="0"/>
                      <a:pt x="328" y="118"/>
                      <a:pt x="164" y="264"/>
                    </a:cubicBezTo>
                    <a:cubicBezTo>
                      <a:pt x="0" y="409"/>
                      <a:pt x="11" y="579"/>
                      <a:pt x="11" y="579"/>
                    </a:cubicBezTo>
                    <a:cubicBezTo>
                      <a:pt x="11" y="579"/>
                      <a:pt x="89" y="926"/>
                      <a:pt x="247" y="803"/>
                    </a:cubicBezTo>
                    <a:cubicBezTo>
                      <a:pt x="367" y="709"/>
                      <a:pt x="323" y="494"/>
                      <a:pt x="295" y="396"/>
                    </a:cubicBezTo>
                    <a:cubicBezTo>
                      <a:pt x="374" y="301"/>
                      <a:pt x="417" y="228"/>
                      <a:pt x="439" y="172"/>
                    </a:cubicBezTo>
                    <a:cubicBezTo>
                      <a:pt x="440" y="170"/>
                      <a:pt x="440" y="169"/>
                      <a:pt x="441" y="167"/>
                    </a:cubicBezTo>
                    <a:cubicBezTo>
                      <a:pt x="460" y="123"/>
                      <a:pt x="462" y="89"/>
                      <a:pt x="456" y="63"/>
                    </a:cubicBezTo>
                    <a:cubicBezTo>
                      <a:pt x="448" y="15"/>
                      <a:pt x="417" y="0"/>
                      <a:pt x="417" y="0"/>
                    </a:cubicBezTo>
                    <a:close/>
                  </a:path>
                </a:pathLst>
              </a:custGeom>
              <a:solidFill>
                <a:srgbClr val="F3D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Oval 44"/>
              <p:cNvSpPr>
                <a:spLocks noChangeArrowheads="1"/>
              </p:cNvSpPr>
              <p:nvPr/>
            </p:nvSpPr>
            <p:spPr bwMode="auto">
              <a:xfrm>
                <a:off x="4476289" y="5153510"/>
                <a:ext cx="700176" cy="698252"/>
              </a:xfrm>
              <a:prstGeom prst="ellipse">
                <a:avLst/>
              </a:prstGeom>
              <a:solidFill>
                <a:srgbClr val="4BC9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65" name="Oval 50"/>
              <p:cNvSpPr>
                <a:spLocks noChangeArrowheads="1"/>
              </p:cNvSpPr>
              <p:nvPr/>
            </p:nvSpPr>
            <p:spPr bwMode="auto">
              <a:xfrm>
                <a:off x="5819119" y="3830403"/>
                <a:ext cx="1374565" cy="1380634"/>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66" name="Freeform 51"/>
              <p:cNvSpPr>
                <a:spLocks/>
              </p:cNvSpPr>
              <p:nvPr/>
            </p:nvSpPr>
            <p:spPr bwMode="auto">
              <a:xfrm>
                <a:off x="6159629" y="4277870"/>
                <a:ext cx="694292" cy="446509"/>
              </a:xfrm>
              <a:custGeom>
                <a:avLst/>
                <a:gdLst>
                  <a:gd name="T0" fmla="*/ 29502 w 353"/>
                  <a:gd name="T1" fmla="*/ 446509 h 227"/>
                  <a:gd name="T2" fmla="*/ 0 w 353"/>
                  <a:gd name="T3" fmla="*/ 417004 h 227"/>
                  <a:gd name="T4" fmla="*/ 0 w 353"/>
                  <a:gd name="T5" fmla="*/ 27538 h 227"/>
                  <a:gd name="T6" fmla="*/ 29502 w 353"/>
                  <a:gd name="T7" fmla="*/ 0 h 227"/>
                  <a:gd name="T8" fmla="*/ 664790 w 353"/>
                  <a:gd name="T9" fmla="*/ 0 h 227"/>
                  <a:gd name="T10" fmla="*/ 694292 w 353"/>
                  <a:gd name="T11" fmla="*/ 27538 h 227"/>
                  <a:gd name="T12" fmla="*/ 694292 w 353"/>
                  <a:gd name="T13" fmla="*/ 417004 h 227"/>
                  <a:gd name="T14" fmla="*/ 664790 w 353"/>
                  <a:gd name="T15" fmla="*/ 446509 h 227"/>
                  <a:gd name="T16" fmla="*/ 29502 w 353"/>
                  <a:gd name="T17" fmla="*/ 446509 h 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3" h="227">
                    <a:moveTo>
                      <a:pt x="15" y="227"/>
                    </a:moveTo>
                    <a:cubicBezTo>
                      <a:pt x="7" y="227"/>
                      <a:pt x="0" y="220"/>
                      <a:pt x="0" y="212"/>
                    </a:cubicBezTo>
                    <a:cubicBezTo>
                      <a:pt x="0" y="14"/>
                      <a:pt x="0" y="14"/>
                      <a:pt x="0" y="14"/>
                    </a:cubicBezTo>
                    <a:cubicBezTo>
                      <a:pt x="0" y="6"/>
                      <a:pt x="7" y="0"/>
                      <a:pt x="15" y="0"/>
                    </a:cubicBezTo>
                    <a:cubicBezTo>
                      <a:pt x="338" y="0"/>
                      <a:pt x="338" y="0"/>
                      <a:pt x="338" y="0"/>
                    </a:cubicBezTo>
                    <a:cubicBezTo>
                      <a:pt x="347" y="0"/>
                      <a:pt x="353" y="6"/>
                      <a:pt x="353" y="14"/>
                    </a:cubicBezTo>
                    <a:cubicBezTo>
                      <a:pt x="353" y="212"/>
                      <a:pt x="353" y="212"/>
                      <a:pt x="353" y="212"/>
                    </a:cubicBezTo>
                    <a:cubicBezTo>
                      <a:pt x="353" y="220"/>
                      <a:pt x="347" y="227"/>
                      <a:pt x="338" y="227"/>
                    </a:cubicBezTo>
                    <a:cubicBezTo>
                      <a:pt x="15" y="227"/>
                      <a:pt x="15" y="227"/>
                      <a:pt x="15" y="227"/>
                    </a:cubicBezTo>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52"/>
              <p:cNvSpPr>
                <a:spLocks noEditPoints="1"/>
              </p:cNvSpPr>
              <p:nvPr/>
            </p:nvSpPr>
            <p:spPr bwMode="auto">
              <a:xfrm>
                <a:off x="6146325" y="4263735"/>
                <a:ext cx="721731" cy="473948"/>
              </a:xfrm>
              <a:custGeom>
                <a:avLst/>
                <a:gdLst>
                  <a:gd name="T0" fmla="*/ 678466 w 367"/>
                  <a:gd name="T1" fmla="*/ 27532 h 241"/>
                  <a:gd name="T2" fmla="*/ 694199 w 367"/>
                  <a:gd name="T3" fmla="*/ 41298 h 241"/>
                  <a:gd name="T4" fmla="*/ 694199 w 367"/>
                  <a:gd name="T5" fmla="*/ 430683 h 241"/>
                  <a:gd name="T6" fmla="*/ 678466 w 367"/>
                  <a:gd name="T7" fmla="*/ 446416 h 241"/>
                  <a:gd name="T8" fmla="*/ 43265 w 367"/>
                  <a:gd name="T9" fmla="*/ 446416 h 241"/>
                  <a:gd name="T10" fmla="*/ 27532 w 367"/>
                  <a:gd name="T11" fmla="*/ 430683 h 241"/>
                  <a:gd name="T12" fmla="*/ 27532 w 367"/>
                  <a:gd name="T13" fmla="*/ 41298 h 241"/>
                  <a:gd name="T14" fmla="*/ 43265 w 367"/>
                  <a:gd name="T15" fmla="*/ 27532 h 241"/>
                  <a:gd name="T16" fmla="*/ 678466 w 367"/>
                  <a:gd name="T17" fmla="*/ 27532 h 241"/>
                  <a:gd name="T18" fmla="*/ 678466 w 367"/>
                  <a:gd name="T19" fmla="*/ 0 h 241"/>
                  <a:gd name="T20" fmla="*/ 43265 w 367"/>
                  <a:gd name="T21" fmla="*/ 0 h 241"/>
                  <a:gd name="T22" fmla="*/ 0 w 367"/>
                  <a:gd name="T23" fmla="*/ 41298 h 241"/>
                  <a:gd name="T24" fmla="*/ 0 w 367"/>
                  <a:gd name="T25" fmla="*/ 430683 h 241"/>
                  <a:gd name="T26" fmla="*/ 43265 w 367"/>
                  <a:gd name="T27" fmla="*/ 473948 h 241"/>
                  <a:gd name="T28" fmla="*/ 678466 w 367"/>
                  <a:gd name="T29" fmla="*/ 473948 h 241"/>
                  <a:gd name="T30" fmla="*/ 721731 w 367"/>
                  <a:gd name="T31" fmla="*/ 430683 h 241"/>
                  <a:gd name="T32" fmla="*/ 721731 w 367"/>
                  <a:gd name="T33" fmla="*/ 41298 h 241"/>
                  <a:gd name="T34" fmla="*/ 678466 w 367"/>
                  <a:gd name="T35" fmla="*/ 0 h 2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67" h="241">
                    <a:moveTo>
                      <a:pt x="345" y="14"/>
                    </a:moveTo>
                    <a:cubicBezTo>
                      <a:pt x="350" y="14"/>
                      <a:pt x="353" y="17"/>
                      <a:pt x="353" y="21"/>
                    </a:cubicBezTo>
                    <a:cubicBezTo>
                      <a:pt x="353" y="219"/>
                      <a:pt x="353" y="219"/>
                      <a:pt x="353" y="219"/>
                    </a:cubicBezTo>
                    <a:cubicBezTo>
                      <a:pt x="353" y="223"/>
                      <a:pt x="350" y="227"/>
                      <a:pt x="345" y="227"/>
                    </a:cubicBezTo>
                    <a:cubicBezTo>
                      <a:pt x="22" y="227"/>
                      <a:pt x="22" y="227"/>
                      <a:pt x="22" y="227"/>
                    </a:cubicBezTo>
                    <a:cubicBezTo>
                      <a:pt x="17" y="227"/>
                      <a:pt x="14" y="223"/>
                      <a:pt x="14" y="219"/>
                    </a:cubicBezTo>
                    <a:cubicBezTo>
                      <a:pt x="14" y="21"/>
                      <a:pt x="14" y="21"/>
                      <a:pt x="14" y="21"/>
                    </a:cubicBezTo>
                    <a:cubicBezTo>
                      <a:pt x="14" y="17"/>
                      <a:pt x="17" y="14"/>
                      <a:pt x="22" y="14"/>
                    </a:cubicBezTo>
                    <a:cubicBezTo>
                      <a:pt x="345" y="14"/>
                      <a:pt x="345" y="14"/>
                      <a:pt x="345" y="14"/>
                    </a:cubicBezTo>
                    <a:moveTo>
                      <a:pt x="345" y="0"/>
                    </a:moveTo>
                    <a:cubicBezTo>
                      <a:pt x="22" y="0"/>
                      <a:pt x="22" y="0"/>
                      <a:pt x="22" y="0"/>
                    </a:cubicBezTo>
                    <a:cubicBezTo>
                      <a:pt x="10" y="0"/>
                      <a:pt x="0" y="9"/>
                      <a:pt x="0" y="21"/>
                    </a:cubicBezTo>
                    <a:cubicBezTo>
                      <a:pt x="0" y="219"/>
                      <a:pt x="0" y="219"/>
                      <a:pt x="0" y="219"/>
                    </a:cubicBezTo>
                    <a:cubicBezTo>
                      <a:pt x="0" y="231"/>
                      <a:pt x="10" y="241"/>
                      <a:pt x="22" y="241"/>
                    </a:cubicBezTo>
                    <a:cubicBezTo>
                      <a:pt x="345" y="241"/>
                      <a:pt x="345" y="241"/>
                      <a:pt x="345" y="241"/>
                    </a:cubicBezTo>
                    <a:cubicBezTo>
                      <a:pt x="357" y="241"/>
                      <a:pt x="367" y="231"/>
                      <a:pt x="367" y="219"/>
                    </a:cubicBezTo>
                    <a:cubicBezTo>
                      <a:pt x="367" y="21"/>
                      <a:pt x="367" y="21"/>
                      <a:pt x="367" y="21"/>
                    </a:cubicBezTo>
                    <a:cubicBezTo>
                      <a:pt x="367" y="9"/>
                      <a:pt x="357" y="0"/>
                      <a:pt x="345" y="0"/>
                    </a:cubicBezTo>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53"/>
              <p:cNvSpPr>
                <a:spLocks/>
              </p:cNvSpPr>
              <p:nvPr/>
            </p:nvSpPr>
            <p:spPr bwMode="auto">
              <a:xfrm>
                <a:off x="6063177" y="4737683"/>
                <a:ext cx="887197" cy="43237"/>
              </a:xfrm>
              <a:custGeom>
                <a:avLst/>
                <a:gdLst>
                  <a:gd name="T0" fmla="*/ 887197 w 451"/>
                  <a:gd name="T1" fmla="*/ 43237 h 22"/>
                  <a:gd name="T2" fmla="*/ 887197 w 451"/>
                  <a:gd name="T3" fmla="*/ 27514 h 22"/>
                  <a:gd name="T4" fmla="*/ 861624 w 451"/>
                  <a:gd name="T5" fmla="*/ 0 h 22"/>
                  <a:gd name="T6" fmla="*/ 25573 w 451"/>
                  <a:gd name="T7" fmla="*/ 0 h 22"/>
                  <a:gd name="T8" fmla="*/ 0 w 451"/>
                  <a:gd name="T9" fmla="*/ 27514 h 22"/>
                  <a:gd name="T10" fmla="*/ 0 w 451"/>
                  <a:gd name="T11" fmla="*/ 43237 h 22"/>
                  <a:gd name="T12" fmla="*/ 887197 w 451"/>
                  <a:gd name="T13" fmla="*/ 43237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1" h="22">
                    <a:moveTo>
                      <a:pt x="451" y="22"/>
                    </a:moveTo>
                    <a:cubicBezTo>
                      <a:pt x="451" y="14"/>
                      <a:pt x="451" y="14"/>
                      <a:pt x="451" y="14"/>
                    </a:cubicBezTo>
                    <a:cubicBezTo>
                      <a:pt x="451" y="6"/>
                      <a:pt x="445" y="0"/>
                      <a:pt x="438" y="0"/>
                    </a:cubicBezTo>
                    <a:cubicBezTo>
                      <a:pt x="13" y="0"/>
                      <a:pt x="13" y="0"/>
                      <a:pt x="13" y="0"/>
                    </a:cubicBezTo>
                    <a:cubicBezTo>
                      <a:pt x="6" y="0"/>
                      <a:pt x="0" y="6"/>
                      <a:pt x="0" y="14"/>
                    </a:cubicBezTo>
                    <a:cubicBezTo>
                      <a:pt x="0" y="22"/>
                      <a:pt x="0" y="22"/>
                      <a:pt x="0" y="22"/>
                    </a:cubicBezTo>
                    <a:lnTo>
                      <a:pt x="451" y="22"/>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Rectangle 54"/>
              <p:cNvSpPr>
                <a:spLocks noChangeArrowheads="1"/>
              </p:cNvSpPr>
              <p:nvPr/>
            </p:nvSpPr>
            <p:spPr bwMode="auto">
              <a:xfrm>
                <a:off x="6063177" y="4765122"/>
                <a:ext cx="887197" cy="15798"/>
              </a:xfrm>
              <a:prstGeom prst="rect">
                <a:avLst/>
              </a:prstGeom>
              <a:solidFill>
                <a:srgbClr val="D6D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eaLnBrk="1" hangingPunct="1"/>
                <a:endParaRPr lang="zh-CN" altLang="zh-CN"/>
              </a:p>
            </p:txBody>
          </p:sp>
          <p:sp>
            <p:nvSpPr>
              <p:cNvPr id="70" name="Rectangle 55"/>
              <p:cNvSpPr>
                <a:spLocks noChangeArrowheads="1"/>
              </p:cNvSpPr>
              <p:nvPr/>
            </p:nvSpPr>
            <p:spPr bwMode="auto">
              <a:xfrm>
                <a:off x="6258576" y="4753481"/>
                <a:ext cx="497229" cy="11641"/>
              </a:xfrm>
              <a:prstGeom prst="rect">
                <a:avLst/>
              </a:prstGeom>
              <a:solidFill>
                <a:srgbClr val="2A2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eaLnBrk="1" hangingPunct="1"/>
                <a:endParaRPr lang="zh-CN" altLang="zh-CN"/>
              </a:p>
            </p:txBody>
          </p:sp>
          <p:sp>
            <p:nvSpPr>
              <p:cNvPr id="71" name="Freeform 56"/>
              <p:cNvSpPr>
                <a:spLocks/>
              </p:cNvSpPr>
              <p:nvPr/>
            </p:nvSpPr>
            <p:spPr bwMode="auto">
              <a:xfrm>
                <a:off x="6173764" y="4292006"/>
                <a:ext cx="641077" cy="410755"/>
              </a:xfrm>
              <a:custGeom>
                <a:avLst/>
                <a:gdLst>
                  <a:gd name="T0" fmla="*/ 641077 w 326"/>
                  <a:gd name="T1" fmla="*/ 0 h 209"/>
                  <a:gd name="T2" fmla="*/ 15732 w 326"/>
                  <a:gd name="T3" fmla="*/ 0 h 209"/>
                  <a:gd name="T4" fmla="*/ 0 w 326"/>
                  <a:gd name="T5" fmla="*/ 13757 h 209"/>
                  <a:gd name="T6" fmla="*/ 0 w 326"/>
                  <a:gd name="T7" fmla="*/ 402894 h 209"/>
                  <a:gd name="T8" fmla="*/ 1966 w 326"/>
                  <a:gd name="T9" fmla="*/ 410755 h 209"/>
                  <a:gd name="T10" fmla="*/ 641077 w 326"/>
                  <a:gd name="T11" fmla="*/ 0 h 2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 h="209">
                    <a:moveTo>
                      <a:pt x="326" y="0"/>
                    </a:moveTo>
                    <a:cubicBezTo>
                      <a:pt x="8" y="0"/>
                      <a:pt x="8" y="0"/>
                      <a:pt x="8" y="0"/>
                    </a:cubicBezTo>
                    <a:cubicBezTo>
                      <a:pt x="3" y="0"/>
                      <a:pt x="0" y="3"/>
                      <a:pt x="0" y="7"/>
                    </a:cubicBezTo>
                    <a:cubicBezTo>
                      <a:pt x="0" y="205"/>
                      <a:pt x="0" y="205"/>
                      <a:pt x="0" y="205"/>
                    </a:cubicBezTo>
                    <a:cubicBezTo>
                      <a:pt x="0" y="207"/>
                      <a:pt x="0" y="208"/>
                      <a:pt x="1" y="209"/>
                    </a:cubicBezTo>
                    <a:cubicBezTo>
                      <a:pt x="326" y="0"/>
                      <a:pt x="326" y="0"/>
                      <a:pt x="326"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57"/>
              <p:cNvSpPr>
                <a:spLocks/>
              </p:cNvSpPr>
              <p:nvPr/>
            </p:nvSpPr>
            <p:spPr bwMode="auto">
              <a:xfrm>
                <a:off x="6159629" y="4277870"/>
                <a:ext cx="674336" cy="432373"/>
              </a:xfrm>
              <a:custGeom>
                <a:avLst/>
                <a:gdLst>
                  <a:gd name="T0" fmla="*/ 664506 w 343"/>
                  <a:gd name="T1" fmla="*/ 0 h 220"/>
                  <a:gd name="T2" fmla="*/ 29490 w 343"/>
                  <a:gd name="T3" fmla="*/ 0 h 220"/>
                  <a:gd name="T4" fmla="*/ 0 w 343"/>
                  <a:gd name="T5" fmla="*/ 27515 h 220"/>
                  <a:gd name="T6" fmla="*/ 0 w 343"/>
                  <a:gd name="T7" fmla="*/ 416650 h 220"/>
                  <a:gd name="T8" fmla="*/ 3932 w 343"/>
                  <a:gd name="T9" fmla="*/ 432373 h 220"/>
                  <a:gd name="T10" fmla="*/ 15728 w 343"/>
                  <a:gd name="T11" fmla="*/ 424512 h 220"/>
                  <a:gd name="T12" fmla="*/ 13762 w 343"/>
                  <a:gd name="T13" fmla="*/ 416650 h 220"/>
                  <a:gd name="T14" fmla="*/ 13762 w 343"/>
                  <a:gd name="T15" fmla="*/ 27515 h 220"/>
                  <a:gd name="T16" fmla="*/ 29490 w 343"/>
                  <a:gd name="T17" fmla="*/ 13757 h 220"/>
                  <a:gd name="T18" fmla="*/ 654676 w 343"/>
                  <a:gd name="T19" fmla="*/ 13757 h 220"/>
                  <a:gd name="T20" fmla="*/ 674336 w 343"/>
                  <a:gd name="T21" fmla="*/ 0 h 220"/>
                  <a:gd name="T22" fmla="*/ 664506 w 343"/>
                  <a:gd name="T23" fmla="*/ 0 h 2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43" h="220">
                    <a:moveTo>
                      <a:pt x="338" y="0"/>
                    </a:moveTo>
                    <a:cubicBezTo>
                      <a:pt x="15" y="0"/>
                      <a:pt x="15" y="0"/>
                      <a:pt x="15" y="0"/>
                    </a:cubicBezTo>
                    <a:cubicBezTo>
                      <a:pt x="7" y="0"/>
                      <a:pt x="0" y="6"/>
                      <a:pt x="0" y="14"/>
                    </a:cubicBezTo>
                    <a:cubicBezTo>
                      <a:pt x="0" y="212"/>
                      <a:pt x="0" y="212"/>
                      <a:pt x="0" y="212"/>
                    </a:cubicBezTo>
                    <a:cubicBezTo>
                      <a:pt x="0" y="215"/>
                      <a:pt x="1" y="218"/>
                      <a:pt x="2" y="220"/>
                    </a:cubicBezTo>
                    <a:cubicBezTo>
                      <a:pt x="8" y="216"/>
                      <a:pt x="8" y="216"/>
                      <a:pt x="8" y="216"/>
                    </a:cubicBezTo>
                    <a:cubicBezTo>
                      <a:pt x="7" y="215"/>
                      <a:pt x="7" y="214"/>
                      <a:pt x="7" y="212"/>
                    </a:cubicBezTo>
                    <a:cubicBezTo>
                      <a:pt x="7" y="14"/>
                      <a:pt x="7" y="14"/>
                      <a:pt x="7" y="14"/>
                    </a:cubicBezTo>
                    <a:cubicBezTo>
                      <a:pt x="7" y="10"/>
                      <a:pt x="10" y="7"/>
                      <a:pt x="15" y="7"/>
                    </a:cubicBezTo>
                    <a:cubicBezTo>
                      <a:pt x="333" y="7"/>
                      <a:pt x="333" y="7"/>
                      <a:pt x="333" y="7"/>
                    </a:cubicBezTo>
                    <a:cubicBezTo>
                      <a:pt x="343" y="0"/>
                      <a:pt x="343" y="0"/>
                      <a:pt x="343" y="0"/>
                    </a:cubicBezTo>
                    <a:cubicBezTo>
                      <a:pt x="341" y="0"/>
                      <a:pt x="340" y="0"/>
                      <a:pt x="338" y="0"/>
                    </a:cubicBezTo>
                  </a:path>
                </a:pathLst>
              </a:custGeom>
              <a:solidFill>
                <a:srgbClr val="7477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Oval 58"/>
              <p:cNvSpPr>
                <a:spLocks noChangeArrowheads="1"/>
              </p:cNvSpPr>
              <p:nvPr/>
            </p:nvSpPr>
            <p:spPr bwMode="auto">
              <a:xfrm>
                <a:off x="5953997" y="1882439"/>
                <a:ext cx="1106793" cy="1110855"/>
              </a:xfrm>
              <a:prstGeom prst="ellipse">
                <a:avLst/>
              </a:prstGeom>
              <a:solidFill>
                <a:srgbClr val="4BC9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nvGrpSpPr>
              <p:cNvPr id="74" name="Group 59"/>
              <p:cNvGrpSpPr>
                <a:grpSpLocks/>
              </p:cNvGrpSpPr>
              <p:nvPr/>
            </p:nvGrpSpPr>
            <p:grpSpPr bwMode="auto">
              <a:xfrm>
                <a:off x="6113066" y="1956359"/>
                <a:ext cx="788250" cy="829823"/>
                <a:chOff x="6113066" y="1956359"/>
                <a:chExt cx="788250" cy="829823"/>
              </a:xfrm>
            </p:grpSpPr>
            <p:sp>
              <p:nvSpPr>
                <p:cNvPr id="125" name="Freeform 8"/>
                <p:cNvSpPr>
                  <a:spLocks/>
                </p:cNvSpPr>
                <p:nvPr/>
              </p:nvSpPr>
              <p:spPr bwMode="auto">
                <a:xfrm>
                  <a:off x="6512180" y="2457745"/>
                  <a:ext cx="24945" cy="29102"/>
                </a:xfrm>
                <a:custGeom>
                  <a:avLst/>
                  <a:gdLst>
                    <a:gd name="T0" fmla="*/ 0 w 30"/>
                    <a:gd name="T1" fmla="*/ 11641 h 35"/>
                    <a:gd name="T2" fmla="*/ 9147 w 30"/>
                    <a:gd name="T3" fmla="*/ 19124 h 35"/>
                    <a:gd name="T4" fmla="*/ 9147 w 30"/>
                    <a:gd name="T5" fmla="*/ 29102 h 35"/>
                    <a:gd name="T6" fmla="*/ 24945 w 30"/>
                    <a:gd name="T7" fmla="*/ 29102 h 35"/>
                    <a:gd name="T8" fmla="*/ 24945 w 30"/>
                    <a:gd name="T9" fmla="*/ 9978 h 35"/>
                    <a:gd name="T10" fmla="*/ 7484 w 30"/>
                    <a:gd name="T11" fmla="*/ 0 h 35"/>
                    <a:gd name="T12" fmla="*/ 0 w 30"/>
                    <a:gd name="T13" fmla="*/ 11641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35">
                      <a:moveTo>
                        <a:pt x="0" y="14"/>
                      </a:moveTo>
                      <a:lnTo>
                        <a:pt x="11" y="23"/>
                      </a:lnTo>
                      <a:lnTo>
                        <a:pt x="11" y="35"/>
                      </a:lnTo>
                      <a:lnTo>
                        <a:pt x="30" y="35"/>
                      </a:lnTo>
                      <a:lnTo>
                        <a:pt x="30" y="12"/>
                      </a:lnTo>
                      <a:lnTo>
                        <a:pt x="9" y="0"/>
                      </a:lnTo>
                      <a:lnTo>
                        <a:pt x="0" y="14"/>
                      </a:lnTo>
                      <a:close/>
                    </a:path>
                  </a:pathLst>
                </a:custGeom>
                <a:solidFill>
                  <a:srgbClr val="FFF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 name="Freeform 59"/>
                <p:cNvSpPr>
                  <a:spLocks/>
                </p:cNvSpPr>
                <p:nvPr/>
              </p:nvSpPr>
              <p:spPr bwMode="auto">
                <a:xfrm>
                  <a:off x="6395772" y="2420328"/>
                  <a:ext cx="222007" cy="170455"/>
                </a:xfrm>
                <a:custGeom>
                  <a:avLst/>
                  <a:gdLst>
                    <a:gd name="T0" fmla="*/ 188608 w 113"/>
                    <a:gd name="T1" fmla="*/ 0 h 87"/>
                    <a:gd name="T2" fmla="*/ 111986 w 113"/>
                    <a:gd name="T3" fmla="*/ 47022 h 87"/>
                    <a:gd name="T4" fmla="*/ 33399 w 113"/>
                    <a:gd name="T5" fmla="*/ 0 h 87"/>
                    <a:gd name="T6" fmla="*/ 0 w 113"/>
                    <a:gd name="T7" fmla="*/ 125392 h 87"/>
                    <a:gd name="T8" fmla="*/ 111986 w 113"/>
                    <a:gd name="T9" fmla="*/ 170455 h 87"/>
                    <a:gd name="T10" fmla="*/ 222007 w 113"/>
                    <a:gd name="T11" fmla="*/ 125392 h 87"/>
                    <a:gd name="T12" fmla="*/ 188608 w 113"/>
                    <a:gd name="T13" fmla="*/ 0 h 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3" h="87">
                      <a:moveTo>
                        <a:pt x="96" y="0"/>
                      </a:moveTo>
                      <a:cubicBezTo>
                        <a:pt x="57" y="24"/>
                        <a:pt x="57" y="24"/>
                        <a:pt x="57" y="24"/>
                      </a:cubicBezTo>
                      <a:cubicBezTo>
                        <a:pt x="17" y="0"/>
                        <a:pt x="17" y="0"/>
                        <a:pt x="17" y="0"/>
                      </a:cubicBezTo>
                      <a:cubicBezTo>
                        <a:pt x="19" y="21"/>
                        <a:pt x="0" y="64"/>
                        <a:pt x="0" y="64"/>
                      </a:cubicBezTo>
                      <a:cubicBezTo>
                        <a:pt x="57" y="87"/>
                        <a:pt x="57" y="87"/>
                        <a:pt x="57" y="87"/>
                      </a:cubicBezTo>
                      <a:cubicBezTo>
                        <a:pt x="113" y="64"/>
                        <a:pt x="113" y="64"/>
                        <a:pt x="113" y="64"/>
                      </a:cubicBezTo>
                      <a:cubicBezTo>
                        <a:pt x="113" y="64"/>
                        <a:pt x="94" y="21"/>
                        <a:pt x="96" y="0"/>
                      </a:cubicBezTo>
                      <a:close/>
                    </a:path>
                  </a:pathLst>
                </a:custGeom>
                <a:solidFill>
                  <a:srgbClr val="EFC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 name="Freeform 60"/>
                <p:cNvSpPr>
                  <a:spLocks/>
                </p:cNvSpPr>
                <p:nvPr/>
              </p:nvSpPr>
              <p:spPr bwMode="auto">
                <a:xfrm>
                  <a:off x="6113066" y="2538399"/>
                  <a:ext cx="788250" cy="247783"/>
                </a:xfrm>
                <a:custGeom>
                  <a:avLst/>
                  <a:gdLst>
                    <a:gd name="T0" fmla="*/ 788250 w 401"/>
                    <a:gd name="T1" fmla="*/ 247783 h 126"/>
                    <a:gd name="T2" fmla="*/ 746970 w 401"/>
                    <a:gd name="T3" fmla="*/ 62929 h 126"/>
                    <a:gd name="T4" fmla="*/ 630993 w 401"/>
                    <a:gd name="T5" fmla="*/ 29498 h 126"/>
                    <a:gd name="T6" fmla="*/ 630993 w 401"/>
                    <a:gd name="T7" fmla="*/ 29498 h 126"/>
                    <a:gd name="T8" fmla="*/ 630993 w 401"/>
                    <a:gd name="T9" fmla="*/ 29498 h 126"/>
                    <a:gd name="T10" fmla="*/ 560228 w 401"/>
                    <a:gd name="T11" fmla="*/ 23598 h 126"/>
                    <a:gd name="T12" fmla="*/ 538605 w 401"/>
                    <a:gd name="T13" fmla="*/ 13766 h 126"/>
                    <a:gd name="T14" fmla="*/ 511085 w 401"/>
                    <a:gd name="T15" fmla="*/ 0 h 126"/>
                    <a:gd name="T16" fmla="*/ 395108 w 401"/>
                    <a:gd name="T17" fmla="*/ 37364 h 126"/>
                    <a:gd name="T18" fmla="*/ 395108 w 401"/>
                    <a:gd name="T19" fmla="*/ 37364 h 126"/>
                    <a:gd name="T20" fmla="*/ 277165 w 401"/>
                    <a:gd name="T21" fmla="*/ 0 h 126"/>
                    <a:gd name="T22" fmla="*/ 249645 w 401"/>
                    <a:gd name="T23" fmla="*/ 13766 h 126"/>
                    <a:gd name="T24" fmla="*/ 228022 w 401"/>
                    <a:gd name="T25" fmla="*/ 23598 h 126"/>
                    <a:gd name="T26" fmla="*/ 157257 w 401"/>
                    <a:gd name="T27" fmla="*/ 29498 h 126"/>
                    <a:gd name="T28" fmla="*/ 157257 w 401"/>
                    <a:gd name="T29" fmla="*/ 29498 h 126"/>
                    <a:gd name="T30" fmla="*/ 157257 w 401"/>
                    <a:gd name="T31" fmla="*/ 29498 h 126"/>
                    <a:gd name="T32" fmla="*/ 41280 w 401"/>
                    <a:gd name="T33" fmla="*/ 62929 h 126"/>
                    <a:gd name="T34" fmla="*/ 0 w 401"/>
                    <a:gd name="T35" fmla="*/ 247783 h 126"/>
                    <a:gd name="T36" fmla="*/ 788250 w 401"/>
                    <a:gd name="T37" fmla="*/ 247783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1" h="126">
                      <a:moveTo>
                        <a:pt x="401" y="126"/>
                      </a:moveTo>
                      <a:cubicBezTo>
                        <a:pt x="400" y="97"/>
                        <a:pt x="396" y="44"/>
                        <a:pt x="380" y="32"/>
                      </a:cubicBezTo>
                      <a:cubicBezTo>
                        <a:pt x="368" y="22"/>
                        <a:pt x="342" y="18"/>
                        <a:pt x="321" y="15"/>
                      </a:cubicBezTo>
                      <a:cubicBezTo>
                        <a:pt x="321" y="15"/>
                        <a:pt x="321" y="15"/>
                        <a:pt x="321" y="15"/>
                      </a:cubicBezTo>
                      <a:cubicBezTo>
                        <a:pt x="321" y="15"/>
                        <a:pt x="321" y="15"/>
                        <a:pt x="321" y="15"/>
                      </a:cubicBezTo>
                      <a:cubicBezTo>
                        <a:pt x="301" y="13"/>
                        <a:pt x="285" y="12"/>
                        <a:pt x="285" y="12"/>
                      </a:cubicBezTo>
                      <a:cubicBezTo>
                        <a:pt x="274" y="7"/>
                        <a:pt x="274" y="7"/>
                        <a:pt x="274" y="7"/>
                      </a:cubicBezTo>
                      <a:cubicBezTo>
                        <a:pt x="260" y="0"/>
                        <a:pt x="260" y="0"/>
                        <a:pt x="260" y="0"/>
                      </a:cubicBezTo>
                      <a:cubicBezTo>
                        <a:pt x="201" y="19"/>
                        <a:pt x="201" y="19"/>
                        <a:pt x="201" y="19"/>
                      </a:cubicBezTo>
                      <a:cubicBezTo>
                        <a:pt x="201" y="19"/>
                        <a:pt x="201" y="19"/>
                        <a:pt x="201" y="19"/>
                      </a:cubicBezTo>
                      <a:cubicBezTo>
                        <a:pt x="141" y="0"/>
                        <a:pt x="141" y="0"/>
                        <a:pt x="141" y="0"/>
                      </a:cubicBezTo>
                      <a:cubicBezTo>
                        <a:pt x="127" y="7"/>
                        <a:pt x="127" y="7"/>
                        <a:pt x="127" y="7"/>
                      </a:cubicBezTo>
                      <a:cubicBezTo>
                        <a:pt x="116" y="12"/>
                        <a:pt x="116" y="12"/>
                        <a:pt x="116" y="12"/>
                      </a:cubicBezTo>
                      <a:cubicBezTo>
                        <a:pt x="116" y="12"/>
                        <a:pt x="100" y="13"/>
                        <a:pt x="80" y="15"/>
                      </a:cubicBezTo>
                      <a:cubicBezTo>
                        <a:pt x="80" y="15"/>
                        <a:pt x="80" y="15"/>
                        <a:pt x="80" y="15"/>
                      </a:cubicBezTo>
                      <a:cubicBezTo>
                        <a:pt x="80" y="15"/>
                        <a:pt x="80" y="15"/>
                        <a:pt x="80" y="15"/>
                      </a:cubicBezTo>
                      <a:cubicBezTo>
                        <a:pt x="59" y="18"/>
                        <a:pt x="33" y="22"/>
                        <a:pt x="21" y="32"/>
                      </a:cubicBezTo>
                      <a:cubicBezTo>
                        <a:pt x="6" y="44"/>
                        <a:pt x="1" y="97"/>
                        <a:pt x="0" y="126"/>
                      </a:cubicBezTo>
                      <a:lnTo>
                        <a:pt x="401" y="126"/>
                      </a:lnTo>
                      <a:close/>
                    </a:path>
                  </a:pathLst>
                </a:custGeom>
                <a:solidFill>
                  <a:srgbClr val="2D2D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 name="Freeform 61"/>
                <p:cNvSpPr>
                  <a:spLocks/>
                </p:cNvSpPr>
                <p:nvPr/>
              </p:nvSpPr>
              <p:spPr bwMode="auto">
                <a:xfrm>
                  <a:off x="6320938" y="2168388"/>
                  <a:ext cx="371675" cy="310976"/>
                </a:xfrm>
                <a:custGeom>
                  <a:avLst/>
                  <a:gdLst>
                    <a:gd name="T0" fmla="*/ 186821 w 189"/>
                    <a:gd name="T1" fmla="*/ 0 h 158"/>
                    <a:gd name="T2" fmla="*/ 57029 w 189"/>
                    <a:gd name="T3" fmla="*/ 0 h 158"/>
                    <a:gd name="T4" fmla="*/ 5900 w 189"/>
                    <a:gd name="T5" fmla="*/ 59046 h 158"/>
                    <a:gd name="T6" fmla="*/ 33431 w 189"/>
                    <a:gd name="T7" fmla="*/ 179106 h 158"/>
                    <a:gd name="T8" fmla="*/ 165189 w 189"/>
                    <a:gd name="T9" fmla="*/ 303103 h 158"/>
                    <a:gd name="T10" fmla="*/ 208453 w 189"/>
                    <a:gd name="T11" fmla="*/ 303103 h 158"/>
                    <a:gd name="T12" fmla="*/ 338244 w 189"/>
                    <a:gd name="T13" fmla="*/ 179106 h 158"/>
                    <a:gd name="T14" fmla="*/ 365775 w 189"/>
                    <a:gd name="T15" fmla="*/ 59046 h 158"/>
                    <a:gd name="T16" fmla="*/ 316612 w 189"/>
                    <a:gd name="T17" fmla="*/ 0 h 158"/>
                    <a:gd name="T18" fmla="*/ 186821 w 189"/>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58">
                      <a:moveTo>
                        <a:pt x="95" y="0"/>
                      </a:moveTo>
                      <a:cubicBezTo>
                        <a:pt x="29" y="0"/>
                        <a:pt x="29" y="0"/>
                        <a:pt x="29" y="0"/>
                      </a:cubicBezTo>
                      <a:cubicBezTo>
                        <a:pt x="12" y="0"/>
                        <a:pt x="0" y="14"/>
                        <a:pt x="3" y="30"/>
                      </a:cubicBezTo>
                      <a:cubicBezTo>
                        <a:pt x="7" y="51"/>
                        <a:pt x="12" y="77"/>
                        <a:pt x="17" y="91"/>
                      </a:cubicBezTo>
                      <a:cubicBezTo>
                        <a:pt x="24" y="108"/>
                        <a:pt x="59" y="143"/>
                        <a:pt x="84" y="154"/>
                      </a:cubicBezTo>
                      <a:cubicBezTo>
                        <a:pt x="90" y="158"/>
                        <a:pt x="99" y="158"/>
                        <a:pt x="106" y="154"/>
                      </a:cubicBezTo>
                      <a:cubicBezTo>
                        <a:pt x="130" y="143"/>
                        <a:pt x="165" y="108"/>
                        <a:pt x="172" y="91"/>
                      </a:cubicBezTo>
                      <a:cubicBezTo>
                        <a:pt x="177" y="77"/>
                        <a:pt x="182" y="51"/>
                        <a:pt x="186" y="30"/>
                      </a:cubicBezTo>
                      <a:cubicBezTo>
                        <a:pt x="189" y="14"/>
                        <a:pt x="177" y="0"/>
                        <a:pt x="161" y="0"/>
                      </a:cubicBezTo>
                      <a:lnTo>
                        <a:pt x="95" y="0"/>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Freeform 62"/>
                <p:cNvSpPr>
                  <a:spLocks/>
                </p:cNvSpPr>
                <p:nvPr/>
              </p:nvSpPr>
              <p:spPr bwMode="auto">
                <a:xfrm>
                  <a:off x="6508022" y="2168388"/>
                  <a:ext cx="178770" cy="155488"/>
                </a:xfrm>
                <a:custGeom>
                  <a:avLst/>
                  <a:gdLst>
                    <a:gd name="T0" fmla="*/ 0 w 91"/>
                    <a:gd name="T1" fmla="*/ 0 h 79"/>
                    <a:gd name="T2" fmla="*/ 153231 w 91"/>
                    <a:gd name="T3" fmla="*/ 35428 h 79"/>
                    <a:gd name="T4" fmla="*/ 153231 w 91"/>
                    <a:gd name="T5" fmla="*/ 153520 h 79"/>
                    <a:gd name="T6" fmla="*/ 170912 w 91"/>
                    <a:gd name="T7" fmla="*/ 129901 h 79"/>
                    <a:gd name="T8" fmla="*/ 178770 w 91"/>
                    <a:gd name="T9" fmla="*/ 45269 h 79"/>
                    <a:gd name="T10" fmla="*/ 178770 w 91"/>
                    <a:gd name="T11" fmla="*/ 0 h 79"/>
                    <a:gd name="T12" fmla="*/ 0 w 91"/>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 h="79">
                      <a:moveTo>
                        <a:pt x="0" y="0"/>
                      </a:moveTo>
                      <a:cubicBezTo>
                        <a:pt x="27" y="0"/>
                        <a:pt x="66" y="13"/>
                        <a:pt x="78" y="18"/>
                      </a:cubicBezTo>
                      <a:cubicBezTo>
                        <a:pt x="89" y="24"/>
                        <a:pt x="76" y="79"/>
                        <a:pt x="78" y="78"/>
                      </a:cubicBezTo>
                      <a:cubicBezTo>
                        <a:pt x="80" y="78"/>
                        <a:pt x="83" y="69"/>
                        <a:pt x="87" y="66"/>
                      </a:cubicBezTo>
                      <a:cubicBezTo>
                        <a:pt x="90" y="63"/>
                        <a:pt x="91" y="23"/>
                        <a:pt x="91" y="23"/>
                      </a:cubicBezTo>
                      <a:cubicBezTo>
                        <a:pt x="91" y="0"/>
                        <a:pt x="91" y="0"/>
                        <a:pt x="91" y="0"/>
                      </a:cubicBezTo>
                      <a:lnTo>
                        <a:pt x="0" y="0"/>
                      </a:lnTo>
                      <a:close/>
                    </a:path>
                  </a:pathLst>
                </a:custGeom>
                <a:solidFill>
                  <a:srgbClr val="5526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0" name="Freeform 63"/>
                <p:cNvSpPr>
                  <a:spLocks/>
                </p:cNvSpPr>
                <p:nvPr/>
              </p:nvSpPr>
              <p:spPr bwMode="auto">
                <a:xfrm>
                  <a:off x="6429031" y="2420328"/>
                  <a:ext cx="155488" cy="66519"/>
                </a:xfrm>
                <a:custGeom>
                  <a:avLst/>
                  <a:gdLst>
                    <a:gd name="T0" fmla="*/ 155488 w 79"/>
                    <a:gd name="T1" fmla="*/ 21521 h 34"/>
                    <a:gd name="T2" fmla="*/ 155488 w 79"/>
                    <a:gd name="T3" fmla="*/ 0 h 34"/>
                    <a:gd name="T4" fmla="*/ 78728 w 79"/>
                    <a:gd name="T5" fmla="*/ 46955 h 34"/>
                    <a:gd name="T6" fmla="*/ 0 w 79"/>
                    <a:gd name="T7" fmla="*/ 0 h 34"/>
                    <a:gd name="T8" fmla="*/ 0 w 79"/>
                    <a:gd name="T9" fmla="*/ 21521 h 34"/>
                    <a:gd name="T10" fmla="*/ 57078 w 79"/>
                    <a:gd name="T11" fmla="*/ 58693 h 34"/>
                    <a:gd name="T12" fmla="*/ 100378 w 79"/>
                    <a:gd name="T13" fmla="*/ 58693 h 34"/>
                    <a:gd name="T14" fmla="*/ 155488 w 79"/>
                    <a:gd name="T15" fmla="*/ 21521 h 3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 h="34">
                      <a:moveTo>
                        <a:pt x="79" y="11"/>
                      </a:moveTo>
                      <a:cubicBezTo>
                        <a:pt x="79" y="7"/>
                        <a:pt x="79" y="3"/>
                        <a:pt x="79" y="0"/>
                      </a:cubicBezTo>
                      <a:cubicBezTo>
                        <a:pt x="40" y="24"/>
                        <a:pt x="40" y="24"/>
                        <a:pt x="40" y="24"/>
                      </a:cubicBezTo>
                      <a:cubicBezTo>
                        <a:pt x="0" y="0"/>
                        <a:pt x="0" y="0"/>
                        <a:pt x="0" y="0"/>
                      </a:cubicBezTo>
                      <a:cubicBezTo>
                        <a:pt x="0" y="3"/>
                        <a:pt x="0" y="7"/>
                        <a:pt x="0" y="11"/>
                      </a:cubicBezTo>
                      <a:cubicBezTo>
                        <a:pt x="10" y="19"/>
                        <a:pt x="20" y="26"/>
                        <a:pt x="29" y="30"/>
                      </a:cubicBezTo>
                      <a:cubicBezTo>
                        <a:pt x="35" y="34"/>
                        <a:pt x="44" y="34"/>
                        <a:pt x="51" y="30"/>
                      </a:cubicBezTo>
                      <a:cubicBezTo>
                        <a:pt x="59" y="26"/>
                        <a:pt x="69" y="19"/>
                        <a:pt x="79" y="11"/>
                      </a:cubicBezTo>
                      <a:close/>
                    </a:path>
                  </a:pathLst>
                </a:custGeom>
                <a:solidFill>
                  <a:srgbClr val="DDB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1" name="Freeform 64"/>
                <p:cNvSpPr>
                  <a:spLocks/>
                </p:cNvSpPr>
                <p:nvPr/>
              </p:nvSpPr>
              <p:spPr bwMode="auto">
                <a:xfrm>
                  <a:off x="6320938" y="2168388"/>
                  <a:ext cx="371675" cy="310976"/>
                </a:xfrm>
                <a:custGeom>
                  <a:avLst/>
                  <a:gdLst>
                    <a:gd name="T0" fmla="*/ 186821 w 189"/>
                    <a:gd name="T1" fmla="*/ 0 h 158"/>
                    <a:gd name="T2" fmla="*/ 57029 w 189"/>
                    <a:gd name="T3" fmla="*/ 0 h 158"/>
                    <a:gd name="T4" fmla="*/ 5900 w 189"/>
                    <a:gd name="T5" fmla="*/ 59046 h 158"/>
                    <a:gd name="T6" fmla="*/ 33431 w 189"/>
                    <a:gd name="T7" fmla="*/ 179106 h 158"/>
                    <a:gd name="T8" fmla="*/ 165189 w 189"/>
                    <a:gd name="T9" fmla="*/ 303103 h 158"/>
                    <a:gd name="T10" fmla="*/ 208453 w 189"/>
                    <a:gd name="T11" fmla="*/ 303103 h 158"/>
                    <a:gd name="T12" fmla="*/ 338244 w 189"/>
                    <a:gd name="T13" fmla="*/ 179106 h 158"/>
                    <a:gd name="T14" fmla="*/ 365775 w 189"/>
                    <a:gd name="T15" fmla="*/ 59046 h 158"/>
                    <a:gd name="T16" fmla="*/ 316612 w 189"/>
                    <a:gd name="T17" fmla="*/ 0 h 158"/>
                    <a:gd name="T18" fmla="*/ 186821 w 189"/>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58">
                      <a:moveTo>
                        <a:pt x="95" y="0"/>
                      </a:moveTo>
                      <a:cubicBezTo>
                        <a:pt x="29" y="0"/>
                        <a:pt x="29" y="0"/>
                        <a:pt x="29" y="0"/>
                      </a:cubicBezTo>
                      <a:cubicBezTo>
                        <a:pt x="12" y="0"/>
                        <a:pt x="0" y="14"/>
                        <a:pt x="3" y="30"/>
                      </a:cubicBezTo>
                      <a:cubicBezTo>
                        <a:pt x="7" y="51"/>
                        <a:pt x="12" y="77"/>
                        <a:pt x="17" y="91"/>
                      </a:cubicBezTo>
                      <a:cubicBezTo>
                        <a:pt x="24" y="108"/>
                        <a:pt x="59" y="143"/>
                        <a:pt x="84" y="154"/>
                      </a:cubicBezTo>
                      <a:cubicBezTo>
                        <a:pt x="90" y="158"/>
                        <a:pt x="99" y="158"/>
                        <a:pt x="106" y="154"/>
                      </a:cubicBezTo>
                      <a:cubicBezTo>
                        <a:pt x="130" y="143"/>
                        <a:pt x="165" y="108"/>
                        <a:pt x="172" y="91"/>
                      </a:cubicBezTo>
                      <a:cubicBezTo>
                        <a:pt x="177" y="77"/>
                        <a:pt x="182" y="51"/>
                        <a:pt x="186" y="30"/>
                      </a:cubicBezTo>
                      <a:cubicBezTo>
                        <a:pt x="189" y="14"/>
                        <a:pt x="177" y="0"/>
                        <a:pt x="161" y="0"/>
                      </a:cubicBezTo>
                      <a:lnTo>
                        <a:pt x="95" y="0"/>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2" name="Freeform 65"/>
                <p:cNvSpPr>
                  <a:spLocks/>
                </p:cNvSpPr>
                <p:nvPr/>
              </p:nvSpPr>
              <p:spPr bwMode="auto">
                <a:xfrm>
                  <a:off x="6508022" y="2168388"/>
                  <a:ext cx="178770" cy="155488"/>
                </a:xfrm>
                <a:custGeom>
                  <a:avLst/>
                  <a:gdLst>
                    <a:gd name="T0" fmla="*/ 0 w 91"/>
                    <a:gd name="T1" fmla="*/ 0 h 79"/>
                    <a:gd name="T2" fmla="*/ 153231 w 91"/>
                    <a:gd name="T3" fmla="*/ 35428 h 79"/>
                    <a:gd name="T4" fmla="*/ 153231 w 91"/>
                    <a:gd name="T5" fmla="*/ 153520 h 79"/>
                    <a:gd name="T6" fmla="*/ 170912 w 91"/>
                    <a:gd name="T7" fmla="*/ 129901 h 79"/>
                    <a:gd name="T8" fmla="*/ 178770 w 91"/>
                    <a:gd name="T9" fmla="*/ 45269 h 79"/>
                    <a:gd name="T10" fmla="*/ 178770 w 91"/>
                    <a:gd name="T11" fmla="*/ 0 h 79"/>
                    <a:gd name="T12" fmla="*/ 0 w 91"/>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 h="79">
                      <a:moveTo>
                        <a:pt x="0" y="0"/>
                      </a:moveTo>
                      <a:cubicBezTo>
                        <a:pt x="27" y="0"/>
                        <a:pt x="66" y="13"/>
                        <a:pt x="78" y="18"/>
                      </a:cubicBezTo>
                      <a:cubicBezTo>
                        <a:pt x="89" y="24"/>
                        <a:pt x="76" y="79"/>
                        <a:pt x="78" y="78"/>
                      </a:cubicBezTo>
                      <a:cubicBezTo>
                        <a:pt x="80" y="78"/>
                        <a:pt x="83" y="69"/>
                        <a:pt x="87" y="66"/>
                      </a:cubicBezTo>
                      <a:cubicBezTo>
                        <a:pt x="90" y="63"/>
                        <a:pt x="91" y="23"/>
                        <a:pt x="91" y="23"/>
                      </a:cubicBezTo>
                      <a:cubicBezTo>
                        <a:pt x="91" y="0"/>
                        <a:pt x="91" y="0"/>
                        <a:pt x="91" y="0"/>
                      </a:cubicBezTo>
                      <a:lnTo>
                        <a:pt x="0" y="0"/>
                      </a:lnTo>
                      <a:close/>
                    </a:path>
                  </a:pathLst>
                </a:custGeom>
                <a:solidFill>
                  <a:srgbClr val="5526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 name="Freeform 66"/>
                <p:cNvSpPr>
                  <a:spLocks/>
                </p:cNvSpPr>
                <p:nvPr/>
              </p:nvSpPr>
              <p:spPr bwMode="auto">
                <a:xfrm>
                  <a:off x="6512180" y="2166725"/>
                  <a:ext cx="5820" cy="0"/>
                </a:xfrm>
                <a:custGeom>
                  <a:avLst/>
                  <a:gdLst>
                    <a:gd name="T0" fmla="*/ 0 w 3"/>
                    <a:gd name="T1" fmla="*/ 5820 w 3"/>
                    <a:gd name="T2" fmla="*/ 0 w 3"/>
                    <a:gd name="T3" fmla="*/ 0 60000 65536"/>
                    <a:gd name="T4" fmla="*/ 0 60000 65536"/>
                    <a:gd name="T5" fmla="*/ 0 60000 65536"/>
                  </a:gdLst>
                  <a:ahLst/>
                  <a:cxnLst>
                    <a:cxn ang="T3">
                      <a:pos x="T0" y="0"/>
                    </a:cxn>
                    <a:cxn ang="T4">
                      <a:pos x="T1" y="0"/>
                    </a:cxn>
                    <a:cxn ang="T5">
                      <a:pos x="T2" y="0"/>
                    </a:cxn>
                  </a:cxnLst>
                  <a:rect l="0" t="0" r="r" b="b"/>
                  <a:pathLst>
                    <a:path w="3">
                      <a:moveTo>
                        <a:pt x="0" y="0"/>
                      </a:moveTo>
                      <a:cubicBezTo>
                        <a:pt x="3" y="0"/>
                        <a:pt x="3" y="0"/>
                        <a:pt x="3" y="0"/>
                      </a:cubicBezTo>
                      <a:cubicBezTo>
                        <a:pt x="2" y="0"/>
                        <a:pt x="1" y="0"/>
                        <a:pt x="0" y="0"/>
                      </a:cubicBezTo>
                      <a:close/>
                    </a:path>
                  </a:pathLst>
                </a:custGeom>
                <a:solidFill>
                  <a:srgbClr val="5526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 name="Freeform 67"/>
                <p:cNvSpPr>
                  <a:spLocks/>
                </p:cNvSpPr>
                <p:nvPr/>
              </p:nvSpPr>
              <p:spPr bwMode="auto">
                <a:xfrm>
                  <a:off x="6518000" y="2166725"/>
                  <a:ext cx="135532" cy="47395"/>
                </a:xfrm>
                <a:custGeom>
                  <a:avLst/>
                  <a:gdLst>
                    <a:gd name="T0" fmla="*/ 135532 w 69"/>
                    <a:gd name="T1" fmla="*/ 47395 h 24"/>
                    <a:gd name="T2" fmla="*/ 125711 w 69"/>
                    <a:gd name="T3" fmla="*/ 27647 h 24"/>
                    <a:gd name="T4" fmla="*/ 41249 w 69"/>
                    <a:gd name="T5" fmla="*/ 0 h 24"/>
                    <a:gd name="T6" fmla="*/ 0 w 69"/>
                    <a:gd name="T7" fmla="*/ 0 h 24"/>
                    <a:gd name="T8" fmla="*/ 68748 w 69"/>
                    <a:gd name="T9" fmla="*/ 13824 h 24"/>
                    <a:gd name="T10" fmla="*/ 135532 w 69"/>
                    <a:gd name="T11" fmla="*/ 47395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 h="24">
                      <a:moveTo>
                        <a:pt x="69" y="24"/>
                      </a:moveTo>
                      <a:cubicBezTo>
                        <a:pt x="64" y="14"/>
                        <a:pt x="64" y="14"/>
                        <a:pt x="64" y="14"/>
                      </a:cubicBezTo>
                      <a:cubicBezTo>
                        <a:pt x="21" y="0"/>
                        <a:pt x="21" y="0"/>
                        <a:pt x="21" y="0"/>
                      </a:cubicBezTo>
                      <a:cubicBezTo>
                        <a:pt x="0" y="0"/>
                        <a:pt x="0" y="0"/>
                        <a:pt x="0" y="0"/>
                      </a:cubicBezTo>
                      <a:cubicBezTo>
                        <a:pt x="11" y="0"/>
                        <a:pt x="23" y="2"/>
                        <a:pt x="35" y="7"/>
                      </a:cubicBezTo>
                      <a:cubicBezTo>
                        <a:pt x="62" y="18"/>
                        <a:pt x="69" y="24"/>
                        <a:pt x="69" y="24"/>
                      </a:cubicBezTo>
                      <a:close/>
                    </a:path>
                  </a:pathLst>
                </a:custGeom>
                <a:solidFill>
                  <a:srgbClr val="5526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 name="Freeform 68"/>
                <p:cNvSpPr>
                  <a:spLocks/>
                </p:cNvSpPr>
                <p:nvPr/>
              </p:nvSpPr>
              <p:spPr bwMode="auto">
                <a:xfrm>
                  <a:off x="6323432" y="1956359"/>
                  <a:ext cx="375001" cy="367517"/>
                </a:xfrm>
                <a:custGeom>
                  <a:avLst/>
                  <a:gdLst>
                    <a:gd name="T0" fmla="*/ 286650 w 191"/>
                    <a:gd name="T1" fmla="*/ 58960 h 187"/>
                    <a:gd name="T2" fmla="*/ 243456 w 191"/>
                    <a:gd name="T3" fmla="*/ 9827 h 187"/>
                    <a:gd name="T4" fmla="*/ 243456 w 191"/>
                    <a:gd name="T5" fmla="*/ 37341 h 187"/>
                    <a:gd name="T6" fmla="*/ 184555 w 191"/>
                    <a:gd name="T7" fmla="*/ 27515 h 187"/>
                    <a:gd name="T8" fmla="*/ 184555 w 191"/>
                    <a:gd name="T9" fmla="*/ 0 h 187"/>
                    <a:gd name="T10" fmla="*/ 139398 w 191"/>
                    <a:gd name="T11" fmla="*/ 21619 h 187"/>
                    <a:gd name="T12" fmla="*/ 139398 w 191"/>
                    <a:gd name="T13" fmla="*/ 0 h 187"/>
                    <a:gd name="T14" fmla="*/ 96204 w 191"/>
                    <a:gd name="T15" fmla="*/ 60925 h 187"/>
                    <a:gd name="T16" fmla="*/ 3927 w 191"/>
                    <a:gd name="T17" fmla="*/ 212256 h 187"/>
                    <a:gd name="T18" fmla="*/ 3927 w 191"/>
                    <a:gd name="T19" fmla="*/ 257458 h 187"/>
                    <a:gd name="T20" fmla="*/ 11780 w 191"/>
                    <a:gd name="T21" fmla="*/ 341968 h 187"/>
                    <a:gd name="T22" fmla="*/ 29450 w 191"/>
                    <a:gd name="T23" fmla="*/ 365552 h 187"/>
                    <a:gd name="T24" fmla="*/ 29450 w 191"/>
                    <a:gd name="T25" fmla="*/ 247632 h 187"/>
                    <a:gd name="T26" fmla="*/ 155105 w 191"/>
                    <a:gd name="T27" fmla="*/ 237805 h 187"/>
                    <a:gd name="T28" fmla="*/ 117801 w 191"/>
                    <a:gd name="T29" fmla="*/ 222082 h 187"/>
                    <a:gd name="T30" fmla="*/ 314137 w 191"/>
                    <a:gd name="T31" fmla="*/ 224048 h 187"/>
                    <a:gd name="T32" fmla="*/ 363221 w 191"/>
                    <a:gd name="T33" fmla="*/ 212256 h 187"/>
                    <a:gd name="T34" fmla="*/ 286650 w 191"/>
                    <a:gd name="T35" fmla="*/ 58960 h 1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91" h="187">
                      <a:moveTo>
                        <a:pt x="146" y="30"/>
                      </a:moveTo>
                      <a:cubicBezTo>
                        <a:pt x="138" y="22"/>
                        <a:pt x="124" y="5"/>
                        <a:pt x="124" y="5"/>
                      </a:cubicBezTo>
                      <a:cubicBezTo>
                        <a:pt x="124" y="5"/>
                        <a:pt x="131" y="16"/>
                        <a:pt x="124" y="19"/>
                      </a:cubicBezTo>
                      <a:cubicBezTo>
                        <a:pt x="116" y="22"/>
                        <a:pt x="94" y="14"/>
                        <a:pt x="94" y="14"/>
                      </a:cubicBezTo>
                      <a:cubicBezTo>
                        <a:pt x="94" y="0"/>
                        <a:pt x="94" y="0"/>
                        <a:pt x="94" y="0"/>
                      </a:cubicBezTo>
                      <a:cubicBezTo>
                        <a:pt x="83" y="0"/>
                        <a:pt x="74" y="11"/>
                        <a:pt x="71" y="11"/>
                      </a:cubicBezTo>
                      <a:cubicBezTo>
                        <a:pt x="69" y="11"/>
                        <a:pt x="71" y="0"/>
                        <a:pt x="71" y="0"/>
                      </a:cubicBezTo>
                      <a:cubicBezTo>
                        <a:pt x="69" y="15"/>
                        <a:pt x="49" y="31"/>
                        <a:pt x="49" y="31"/>
                      </a:cubicBezTo>
                      <a:cubicBezTo>
                        <a:pt x="0" y="47"/>
                        <a:pt x="2" y="108"/>
                        <a:pt x="2" y="108"/>
                      </a:cubicBezTo>
                      <a:cubicBezTo>
                        <a:pt x="2" y="131"/>
                        <a:pt x="2" y="131"/>
                        <a:pt x="2" y="131"/>
                      </a:cubicBezTo>
                      <a:cubicBezTo>
                        <a:pt x="2" y="131"/>
                        <a:pt x="3" y="171"/>
                        <a:pt x="6" y="174"/>
                      </a:cubicBezTo>
                      <a:cubicBezTo>
                        <a:pt x="10" y="177"/>
                        <a:pt x="13" y="186"/>
                        <a:pt x="15" y="186"/>
                      </a:cubicBezTo>
                      <a:cubicBezTo>
                        <a:pt x="17" y="187"/>
                        <a:pt x="4" y="132"/>
                        <a:pt x="15" y="126"/>
                      </a:cubicBezTo>
                      <a:cubicBezTo>
                        <a:pt x="15" y="126"/>
                        <a:pt x="66" y="124"/>
                        <a:pt x="79" y="121"/>
                      </a:cubicBezTo>
                      <a:cubicBezTo>
                        <a:pt x="79" y="121"/>
                        <a:pt x="63" y="116"/>
                        <a:pt x="60" y="113"/>
                      </a:cubicBezTo>
                      <a:cubicBezTo>
                        <a:pt x="93" y="108"/>
                        <a:pt x="160" y="114"/>
                        <a:pt x="160" y="114"/>
                      </a:cubicBezTo>
                      <a:cubicBezTo>
                        <a:pt x="185" y="108"/>
                        <a:pt x="185" y="108"/>
                        <a:pt x="185" y="108"/>
                      </a:cubicBezTo>
                      <a:cubicBezTo>
                        <a:pt x="191" y="51"/>
                        <a:pt x="154" y="39"/>
                        <a:pt x="146" y="30"/>
                      </a:cubicBezTo>
                      <a:close/>
                    </a:path>
                  </a:pathLst>
                </a:custGeom>
                <a:solidFill>
                  <a:srgbClr val="5526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 name="Freeform 69"/>
                <p:cNvSpPr>
                  <a:spLocks/>
                </p:cNvSpPr>
                <p:nvPr/>
              </p:nvSpPr>
              <p:spPr bwMode="auto">
                <a:xfrm>
                  <a:off x="6316780" y="2215782"/>
                  <a:ext cx="28271" cy="102273"/>
                </a:xfrm>
                <a:custGeom>
                  <a:avLst/>
                  <a:gdLst>
                    <a:gd name="T0" fmla="*/ 14136 w 14"/>
                    <a:gd name="T1" fmla="*/ 33435 h 52"/>
                    <a:gd name="T2" fmla="*/ 0 w 14"/>
                    <a:gd name="T3" fmla="*/ 37369 h 52"/>
                    <a:gd name="T4" fmla="*/ 28271 w 14"/>
                    <a:gd name="T5" fmla="*/ 102273 h 52"/>
                    <a:gd name="T6" fmla="*/ 14136 w 14"/>
                    <a:gd name="T7" fmla="*/ 33435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52">
                      <a:moveTo>
                        <a:pt x="7" y="17"/>
                      </a:moveTo>
                      <a:cubicBezTo>
                        <a:pt x="7" y="17"/>
                        <a:pt x="0" y="0"/>
                        <a:pt x="0" y="19"/>
                      </a:cubicBezTo>
                      <a:cubicBezTo>
                        <a:pt x="0" y="37"/>
                        <a:pt x="14" y="52"/>
                        <a:pt x="14" y="52"/>
                      </a:cubicBezTo>
                      <a:lnTo>
                        <a:pt x="7" y="17"/>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 name="Freeform 70"/>
                <p:cNvSpPr>
                  <a:spLocks/>
                </p:cNvSpPr>
                <p:nvPr/>
              </p:nvSpPr>
              <p:spPr bwMode="auto">
                <a:xfrm>
                  <a:off x="6669331" y="2215782"/>
                  <a:ext cx="27439" cy="102273"/>
                </a:xfrm>
                <a:custGeom>
                  <a:avLst/>
                  <a:gdLst>
                    <a:gd name="T0" fmla="*/ 13720 w 14"/>
                    <a:gd name="T1" fmla="*/ 33435 h 52"/>
                    <a:gd name="T2" fmla="*/ 27439 w 14"/>
                    <a:gd name="T3" fmla="*/ 37369 h 52"/>
                    <a:gd name="T4" fmla="*/ 0 w 14"/>
                    <a:gd name="T5" fmla="*/ 102273 h 52"/>
                    <a:gd name="T6" fmla="*/ 13720 w 14"/>
                    <a:gd name="T7" fmla="*/ 33435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52">
                      <a:moveTo>
                        <a:pt x="7" y="17"/>
                      </a:moveTo>
                      <a:cubicBezTo>
                        <a:pt x="7" y="17"/>
                        <a:pt x="14" y="0"/>
                        <a:pt x="14" y="19"/>
                      </a:cubicBezTo>
                      <a:cubicBezTo>
                        <a:pt x="14" y="37"/>
                        <a:pt x="0" y="52"/>
                        <a:pt x="0" y="52"/>
                      </a:cubicBezTo>
                      <a:lnTo>
                        <a:pt x="7" y="17"/>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5" name="Group 60"/>
              <p:cNvGrpSpPr>
                <a:grpSpLocks/>
              </p:cNvGrpSpPr>
              <p:nvPr/>
            </p:nvGrpSpPr>
            <p:grpSpPr bwMode="auto">
              <a:xfrm>
                <a:off x="5391335" y="5117672"/>
                <a:ext cx="740855" cy="540467"/>
                <a:chOff x="5391335" y="5117672"/>
                <a:chExt cx="740855" cy="540467"/>
              </a:xfrm>
            </p:grpSpPr>
            <p:sp>
              <p:nvSpPr>
                <p:cNvPr id="122" name="Freeform 71"/>
                <p:cNvSpPr>
                  <a:spLocks/>
                </p:cNvSpPr>
                <p:nvPr/>
              </p:nvSpPr>
              <p:spPr bwMode="auto">
                <a:xfrm>
                  <a:off x="5764673" y="5117672"/>
                  <a:ext cx="367517" cy="357539"/>
                </a:xfrm>
                <a:custGeom>
                  <a:avLst/>
                  <a:gdLst>
                    <a:gd name="T0" fmla="*/ 204394 w 187"/>
                    <a:gd name="T1" fmla="*/ 7858 h 182"/>
                    <a:gd name="T2" fmla="*/ 159192 w 187"/>
                    <a:gd name="T3" fmla="*/ 33397 h 182"/>
                    <a:gd name="T4" fmla="*/ 125781 w 187"/>
                    <a:gd name="T5" fmla="*/ 115906 h 182"/>
                    <a:gd name="T6" fmla="*/ 39307 w 187"/>
                    <a:gd name="T7" fmla="*/ 141444 h 182"/>
                    <a:gd name="T8" fmla="*/ 11792 w 187"/>
                    <a:gd name="T9" fmla="*/ 184663 h 182"/>
                    <a:gd name="T10" fmla="*/ 33411 w 187"/>
                    <a:gd name="T11" fmla="*/ 290746 h 182"/>
                    <a:gd name="T12" fmla="*/ 58960 w 187"/>
                    <a:gd name="T13" fmla="*/ 310391 h 182"/>
                    <a:gd name="T14" fmla="*/ 316418 w 187"/>
                    <a:gd name="T15" fmla="*/ 324143 h 182"/>
                    <a:gd name="T16" fmla="*/ 326245 w 187"/>
                    <a:gd name="T17" fmla="*/ 66793 h 182"/>
                    <a:gd name="T18" fmla="*/ 306592 w 187"/>
                    <a:gd name="T19" fmla="*/ 39290 h 182"/>
                    <a:gd name="T20" fmla="*/ 204394 w 187"/>
                    <a:gd name="T21" fmla="*/ 7858 h 1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7" h="182">
                      <a:moveTo>
                        <a:pt x="104" y="4"/>
                      </a:moveTo>
                      <a:cubicBezTo>
                        <a:pt x="96" y="6"/>
                        <a:pt x="88" y="10"/>
                        <a:pt x="81" y="17"/>
                      </a:cubicBezTo>
                      <a:cubicBezTo>
                        <a:pt x="69" y="28"/>
                        <a:pt x="63" y="43"/>
                        <a:pt x="64" y="59"/>
                      </a:cubicBezTo>
                      <a:cubicBezTo>
                        <a:pt x="48" y="57"/>
                        <a:pt x="32" y="61"/>
                        <a:pt x="20" y="72"/>
                      </a:cubicBezTo>
                      <a:cubicBezTo>
                        <a:pt x="13" y="78"/>
                        <a:pt x="9" y="86"/>
                        <a:pt x="6" y="94"/>
                      </a:cubicBezTo>
                      <a:cubicBezTo>
                        <a:pt x="0" y="112"/>
                        <a:pt x="3" y="133"/>
                        <a:pt x="17" y="148"/>
                      </a:cubicBezTo>
                      <a:cubicBezTo>
                        <a:pt x="21" y="152"/>
                        <a:pt x="25" y="155"/>
                        <a:pt x="30" y="158"/>
                      </a:cubicBezTo>
                      <a:cubicBezTo>
                        <a:pt x="65" y="182"/>
                        <a:pt x="161" y="165"/>
                        <a:pt x="161" y="165"/>
                      </a:cubicBezTo>
                      <a:cubicBezTo>
                        <a:pt x="161" y="165"/>
                        <a:pt x="187" y="70"/>
                        <a:pt x="166" y="34"/>
                      </a:cubicBezTo>
                      <a:cubicBezTo>
                        <a:pt x="163" y="29"/>
                        <a:pt x="160" y="24"/>
                        <a:pt x="156" y="20"/>
                      </a:cubicBezTo>
                      <a:cubicBezTo>
                        <a:pt x="143" y="5"/>
                        <a:pt x="123" y="0"/>
                        <a:pt x="104" y="4"/>
                      </a:cubicBezTo>
                      <a:close/>
                    </a:path>
                  </a:pathLst>
                </a:custGeom>
                <a:solidFill>
                  <a:srgbClr val="FFF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 name="Freeform 72"/>
                <p:cNvSpPr>
                  <a:spLocks/>
                </p:cNvSpPr>
                <p:nvPr/>
              </p:nvSpPr>
              <p:spPr bwMode="auto">
                <a:xfrm>
                  <a:off x="5391335" y="5250710"/>
                  <a:ext cx="223670" cy="218681"/>
                </a:xfrm>
                <a:custGeom>
                  <a:avLst/>
                  <a:gdLst>
                    <a:gd name="T0" fmla="*/ 125569 w 114"/>
                    <a:gd name="T1" fmla="*/ 5910 h 111"/>
                    <a:gd name="T2" fmla="*/ 96139 w 114"/>
                    <a:gd name="T3" fmla="*/ 19701 h 111"/>
                    <a:gd name="T4" fmla="*/ 76519 w 114"/>
                    <a:gd name="T5" fmla="*/ 70924 h 111"/>
                    <a:gd name="T6" fmla="*/ 23544 w 114"/>
                    <a:gd name="T7" fmla="*/ 86684 h 111"/>
                    <a:gd name="T8" fmla="*/ 5886 w 114"/>
                    <a:gd name="T9" fmla="*/ 114266 h 111"/>
                    <a:gd name="T10" fmla="*/ 19620 w 114"/>
                    <a:gd name="T11" fmla="*/ 177309 h 111"/>
                    <a:gd name="T12" fmla="*/ 35316 w 114"/>
                    <a:gd name="T13" fmla="*/ 191100 h 111"/>
                    <a:gd name="T14" fmla="*/ 192278 w 114"/>
                    <a:gd name="T15" fmla="*/ 198980 h 111"/>
                    <a:gd name="T16" fmla="*/ 198164 w 114"/>
                    <a:gd name="T17" fmla="*/ 41372 h 111"/>
                    <a:gd name="T18" fmla="*/ 186392 w 114"/>
                    <a:gd name="T19" fmla="*/ 23641 h 111"/>
                    <a:gd name="T20" fmla="*/ 125569 w 114"/>
                    <a:gd name="T21" fmla="*/ 5910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4" h="111">
                      <a:moveTo>
                        <a:pt x="64" y="3"/>
                      </a:moveTo>
                      <a:cubicBezTo>
                        <a:pt x="58" y="4"/>
                        <a:pt x="53" y="6"/>
                        <a:pt x="49" y="10"/>
                      </a:cubicBezTo>
                      <a:cubicBezTo>
                        <a:pt x="42" y="17"/>
                        <a:pt x="38" y="26"/>
                        <a:pt x="39" y="36"/>
                      </a:cubicBezTo>
                      <a:cubicBezTo>
                        <a:pt x="29" y="35"/>
                        <a:pt x="20" y="37"/>
                        <a:pt x="12" y="44"/>
                      </a:cubicBezTo>
                      <a:cubicBezTo>
                        <a:pt x="8" y="48"/>
                        <a:pt x="5" y="53"/>
                        <a:pt x="3" y="58"/>
                      </a:cubicBezTo>
                      <a:cubicBezTo>
                        <a:pt x="0" y="69"/>
                        <a:pt x="2" y="81"/>
                        <a:pt x="10" y="90"/>
                      </a:cubicBezTo>
                      <a:cubicBezTo>
                        <a:pt x="13" y="93"/>
                        <a:pt x="15" y="95"/>
                        <a:pt x="18" y="97"/>
                      </a:cubicBezTo>
                      <a:cubicBezTo>
                        <a:pt x="39" y="111"/>
                        <a:pt x="98" y="101"/>
                        <a:pt x="98" y="101"/>
                      </a:cubicBezTo>
                      <a:cubicBezTo>
                        <a:pt x="98" y="101"/>
                        <a:pt x="114" y="43"/>
                        <a:pt x="101" y="21"/>
                      </a:cubicBezTo>
                      <a:cubicBezTo>
                        <a:pt x="99" y="18"/>
                        <a:pt x="98" y="15"/>
                        <a:pt x="95" y="12"/>
                      </a:cubicBezTo>
                      <a:cubicBezTo>
                        <a:pt x="87" y="3"/>
                        <a:pt x="75" y="0"/>
                        <a:pt x="64" y="3"/>
                      </a:cubicBezTo>
                      <a:close/>
                    </a:path>
                  </a:pathLst>
                </a:custGeom>
                <a:solidFill>
                  <a:srgbClr val="FFF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 name="Freeform 73"/>
                <p:cNvSpPr>
                  <a:spLocks/>
                </p:cNvSpPr>
                <p:nvPr/>
              </p:nvSpPr>
              <p:spPr bwMode="auto">
                <a:xfrm>
                  <a:off x="5627477" y="5550046"/>
                  <a:ext cx="109756" cy="108093"/>
                </a:xfrm>
                <a:custGeom>
                  <a:avLst/>
                  <a:gdLst>
                    <a:gd name="T0" fmla="*/ 62718 w 56"/>
                    <a:gd name="T1" fmla="*/ 1965 h 55"/>
                    <a:gd name="T2" fmla="*/ 48998 w 56"/>
                    <a:gd name="T3" fmla="*/ 9827 h 55"/>
                    <a:gd name="T4" fmla="*/ 39199 w 56"/>
                    <a:gd name="T5" fmla="*/ 35376 h 55"/>
                    <a:gd name="T6" fmla="*/ 11760 w 56"/>
                    <a:gd name="T7" fmla="*/ 43237 h 55"/>
                    <a:gd name="T8" fmla="*/ 3920 w 56"/>
                    <a:gd name="T9" fmla="*/ 55029 h 55"/>
                    <a:gd name="T10" fmla="*/ 11760 w 56"/>
                    <a:gd name="T11" fmla="*/ 86474 h 55"/>
                    <a:gd name="T12" fmla="*/ 17639 w 56"/>
                    <a:gd name="T13" fmla="*/ 92370 h 55"/>
                    <a:gd name="T14" fmla="*/ 96037 w 56"/>
                    <a:gd name="T15" fmla="*/ 96301 h 55"/>
                    <a:gd name="T16" fmla="*/ 97996 w 56"/>
                    <a:gd name="T17" fmla="*/ 19653 h 55"/>
                    <a:gd name="T18" fmla="*/ 92117 w 56"/>
                    <a:gd name="T19" fmla="*/ 11792 h 55"/>
                    <a:gd name="T20" fmla="*/ 62718 w 56"/>
                    <a:gd name="T21" fmla="*/ 1965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55">
                      <a:moveTo>
                        <a:pt x="32" y="1"/>
                      </a:moveTo>
                      <a:cubicBezTo>
                        <a:pt x="29" y="2"/>
                        <a:pt x="27" y="3"/>
                        <a:pt x="25" y="5"/>
                      </a:cubicBezTo>
                      <a:cubicBezTo>
                        <a:pt x="21" y="8"/>
                        <a:pt x="19" y="13"/>
                        <a:pt x="20" y="18"/>
                      </a:cubicBezTo>
                      <a:cubicBezTo>
                        <a:pt x="15" y="17"/>
                        <a:pt x="10" y="18"/>
                        <a:pt x="6" y="22"/>
                      </a:cubicBezTo>
                      <a:cubicBezTo>
                        <a:pt x="4" y="24"/>
                        <a:pt x="3" y="26"/>
                        <a:pt x="2" y="28"/>
                      </a:cubicBezTo>
                      <a:cubicBezTo>
                        <a:pt x="0" y="34"/>
                        <a:pt x="1" y="40"/>
                        <a:pt x="6" y="44"/>
                      </a:cubicBezTo>
                      <a:cubicBezTo>
                        <a:pt x="7" y="46"/>
                        <a:pt x="8" y="47"/>
                        <a:pt x="9" y="47"/>
                      </a:cubicBezTo>
                      <a:cubicBezTo>
                        <a:pt x="20" y="55"/>
                        <a:pt x="49" y="49"/>
                        <a:pt x="49" y="49"/>
                      </a:cubicBezTo>
                      <a:cubicBezTo>
                        <a:pt x="49" y="49"/>
                        <a:pt x="56" y="21"/>
                        <a:pt x="50" y="10"/>
                      </a:cubicBezTo>
                      <a:cubicBezTo>
                        <a:pt x="49" y="9"/>
                        <a:pt x="49" y="7"/>
                        <a:pt x="47" y="6"/>
                      </a:cubicBezTo>
                      <a:cubicBezTo>
                        <a:pt x="43" y="2"/>
                        <a:pt x="37" y="0"/>
                        <a:pt x="32" y="1"/>
                      </a:cubicBezTo>
                      <a:close/>
                    </a:path>
                  </a:pathLst>
                </a:custGeom>
                <a:solidFill>
                  <a:srgbClr val="FFF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76" name="Freeform 74"/>
              <p:cNvSpPr>
                <a:spLocks/>
              </p:cNvSpPr>
              <p:nvPr/>
            </p:nvSpPr>
            <p:spPr bwMode="auto">
              <a:xfrm>
                <a:off x="4316222" y="1203031"/>
                <a:ext cx="370843" cy="320954"/>
              </a:xfrm>
              <a:custGeom>
                <a:avLst/>
                <a:gdLst>
                  <a:gd name="T0" fmla="*/ 315903 w 189"/>
                  <a:gd name="T1" fmla="*/ 13783 h 163"/>
                  <a:gd name="T2" fmla="*/ 264888 w 189"/>
                  <a:gd name="T3" fmla="*/ 0 h 163"/>
                  <a:gd name="T4" fmla="*/ 184440 w 189"/>
                  <a:gd name="T5" fmla="*/ 37412 h 163"/>
                  <a:gd name="T6" fmla="*/ 103993 w 189"/>
                  <a:gd name="T7" fmla="*/ 0 h 163"/>
                  <a:gd name="T8" fmla="*/ 52978 w 189"/>
                  <a:gd name="T9" fmla="*/ 13783 h 163"/>
                  <a:gd name="T10" fmla="*/ 0 w 189"/>
                  <a:gd name="T11" fmla="*/ 104359 h 163"/>
                  <a:gd name="T12" fmla="*/ 3924 w 189"/>
                  <a:gd name="T13" fmla="*/ 137833 h 163"/>
                  <a:gd name="T14" fmla="*/ 184440 w 189"/>
                  <a:gd name="T15" fmla="*/ 320954 h 163"/>
                  <a:gd name="T16" fmla="*/ 364957 w 189"/>
                  <a:gd name="T17" fmla="*/ 137833 h 163"/>
                  <a:gd name="T18" fmla="*/ 370843 w 189"/>
                  <a:gd name="T19" fmla="*/ 104359 h 163"/>
                  <a:gd name="T20" fmla="*/ 315903 w 189"/>
                  <a:gd name="T21" fmla="*/ 13783 h 1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9" h="163">
                    <a:moveTo>
                      <a:pt x="161" y="7"/>
                    </a:moveTo>
                    <a:cubicBezTo>
                      <a:pt x="153" y="2"/>
                      <a:pt x="145" y="0"/>
                      <a:pt x="135" y="0"/>
                    </a:cubicBezTo>
                    <a:cubicBezTo>
                      <a:pt x="119" y="0"/>
                      <a:pt x="104" y="7"/>
                      <a:pt x="94" y="19"/>
                    </a:cubicBezTo>
                    <a:cubicBezTo>
                      <a:pt x="84" y="7"/>
                      <a:pt x="69" y="0"/>
                      <a:pt x="53" y="0"/>
                    </a:cubicBezTo>
                    <a:cubicBezTo>
                      <a:pt x="44" y="0"/>
                      <a:pt x="35" y="2"/>
                      <a:pt x="27" y="7"/>
                    </a:cubicBezTo>
                    <a:cubicBezTo>
                      <a:pt x="11" y="16"/>
                      <a:pt x="0" y="33"/>
                      <a:pt x="0" y="53"/>
                    </a:cubicBezTo>
                    <a:cubicBezTo>
                      <a:pt x="0" y="59"/>
                      <a:pt x="0" y="65"/>
                      <a:pt x="2" y="70"/>
                    </a:cubicBezTo>
                    <a:cubicBezTo>
                      <a:pt x="11" y="111"/>
                      <a:pt x="94" y="163"/>
                      <a:pt x="94" y="163"/>
                    </a:cubicBezTo>
                    <a:cubicBezTo>
                      <a:pt x="94" y="163"/>
                      <a:pt x="177" y="111"/>
                      <a:pt x="186" y="70"/>
                    </a:cubicBezTo>
                    <a:cubicBezTo>
                      <a:pt x="188" y="65"/>
                      <a:pt x="189" y="59"/>
                      <a:pt x="189" y="53"/>
                    </a:cubicBezTo>
                    <a:cubicBezTo>
                      <a:pt x="189" y="33"/>
                      <a:pt x="177" y="16"/>
                      <a:pt x="161" y="7"/>
                    </a:cubicBezTo>
                    <a:close/>
                  </a:path>
                </a:pathLst>
              </a:custGeom>
              <a:solidFill>
                <a:srgbClr val="FFF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75"/>
              <p:cNvSpPr>
                <a:spLocks/>
              </p:cNvSpPr>
              <p:nvPr/>
            </p:nvSpPr>
            <p:spPr bwMode="auto">
              <a:xfrm>
                <a:off x="3902973" y="1388453"/>
                <a:ext cx="226164" cy="196231"/>
              </a:xfrm>
              <a:custGeom>
                <a:avLst/>
                <a:gdLst>
                  <a:gd name="T0" fmla="*/ 192731 w 115"/>
                  <a:gd name="T1" fmla="*/ 7849 h 100"/>
                  <a:gd name="T2" fmla="*/ 161265 w 115"/>
                  <a:gd name="T3" fmla="*/ 0 h 100"/>
                  <a:gd name="T4" fmla="*/ 112099 w 115"/>
                  <a:gd name="T5" fmla="*/ 23548 h 100"/>
                  <a:gd name="T6" fmla="*/ 62933 w 115"/>
                  <a:gd name="T7" fmla="*/ 0 h 100"/>
                  <a:gd name="T8" fmla="*/ 31466 w 115"/>
                  <a:gd name="T9" fmla="*/ 7849 h 100"/>
                  <a:gd name="T10" fmla="*/ 0 w 115"/>
                  <a:gd name="T11" fmla="*/ 64756 h 100"/>
                  <a:gd name="T12" fmla="*/ 1967 w 115"/>
                  <a:gd name="T13" fmla="*/ 84379 h 100"/>
                  <a:gd name="T14" fmla="*/ 112099 w 115"/>
                  <a:gd name="T15" fmla="*/ 196231 h 100"/>
                  <a:gd name="T16" fmla="*/ 222231 w 115"/>
                  <a:gd name="T17" fmla="*/ 84379 h 100"/>
                  <a:gd name="T18" fmla="*/ 226164 w 115"/>
                  <a:gd name="T19" fmla="*/ 64756 h 100"/>
                  <a:gd name="T20" fmla="*/ 192731 w 115"/>
                  <a:gd name="T21" fmla="*/ 7849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5" h="100">
                    <a:moveTo>
                      <a:pt x="98" y="4"/>
                    </a:moveTo>
                    <a:cubicBezTo>
                      <a:pt x="93" y="2"/>
                      <a:pt x="88" y="0"/>
                      <a:pt x="82" y="0"/>
                    </a:cubicBezTo>
                    <a:cubicBezTo>
                      <a:pt x="72" y="0"/>
                      <a:pt x="63" y="5"/>
                      <a:pt x="57" y="12"/>
                    </a:cubicBezTo>
                    <a:cubicBezTo>
                      <a:pt x="51" y="5"/>
                      <a:pt x="42" y="0"/>
                      <a:pt x="32" y="0"/>
                    </a:cubicBezTo>
                    <a:cubicBezTo>
                      <a:pt x="26" y="0"/>
                      <a:pt x="21" y="2"/>
                      <a:pt x="16" y="4"/>
                    </a:cubicBezTo>
                    <a:cubicBezTo>
                      <a:pt x="6" y="10"/>
                      <a:pt x="0" y="21"/>
                      <a:pt x="0" y="33"/>
                    </a:cubicBezTo>
                    <a:cubicBezTo>
                      <a:pt x="0" y="37"/>
                      <a:pt x="0" y="40"/>
                      <a:pt x="1" y="43"/>
                    </a:cubicBezTo>
                    <a:cubicBezTo>
                      <a:pt x="7" y="68"/>
                      <a:pt x="57" y="100"/>
                      <a:pt x="57" y="100"/>
                    </a:cubicBezTo>
                    <a:cubicBezTo>
                      <a:pt x="57" y="100"/>
                      <a:pt x="108" y="68"/>
                      <a:pt x="113" y="43"/>
                    </a:cubicBezTo>
                    <a:cubicBezTo>
                      <a:pt x="114" y="40"/>
                      <a:pt x="115" y="37"/>
                      <a:pt x="115" y="33"/>
                    </a:cubicBezTo>
                    <a:cubicBezTo>
                      <a:pt x="115" y="21"/>
                      <a:pt x="108" y="10"/>
                      <a:pt x="98" y="4"/>
                    </a:cubicBezTo>
                    <a:close/>
                  </a:path>
                </a:pathLst>
              </a:custGeom>
              <a:solidFill>
                <a:srgbClr val="FFF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76"/>
              <p:cNvSpPr>
                <a:spLocks/>
              </p:cNvSpPr>
              <p:nvPr/>
            </p:nvSpPr>
            <p:spPr bwMode="auto">
              <a:xfrm>
                <a:off x="4074260" y="1153973"/>
                <a:ext cx="109756" cy="96452"/>
              </a:xfrm>
              <a:custGeom>
                <a:avLst/>
                <a:gdLst>
                  <a:gd name="T0" fmla="*/ 94077 w 56"/>
                  <a:gd name="T1" fmla="*/ 3937 h 49"/>
                  <a:gd name="T2" fmla="*/ 78397 w 56"/>
                  <a:gd name="T3" fmla="*/ 0 h 49"/>
                  <a:gd name="T4" fmla="*/ 54878 w 56"/>
                  <a:gd name="T5" fmla="*/ 11810 h 49"/>
                  <a:gd name="T6" fmla="*/ 31359 w 56"/>
                  <a:gd name="T7" fmla="*/ 0 h 49"/>
                  <a:gd name="T8" fmla="*/ 15679 w 56"/>
                  <a:gd name="T9" fmla="*/ 3937 h 49"/>
                  <a:gd name="T10" fmla="*/ 0 w 56"/>
                  <a:gd name="T11" fmla="*/ 31495 h 49"/>
                  <a:gd name="T12" fmla="*/ 0 w 56"/>
                  <a:gd name="T13" fmla="*/ 41337 h 49"/>
                  <a:gd name="T14" fmla="*/ 54878 w 56"/>
                  <a:gd name="T15" fmla="*/ 96452 h 49"/>
                  <a:gd name="T16" fmla="*/ 109756 w 56"/>
                  <a:gd name="T17" fmla="*/ 41337 h 49"/>
                  <a:gd name="T18" fmla="*/ 109756 w 56"/>
                  <a:gd name="T19" fmla="*/ 31495 h 49"/>
                  <a:gd name="T20" fmla="*/ 94077 w 56"/>
                  <a:gd name="T21" fmla="*/ 393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49">
                    <a:moveTo>
                      <a:pt x="48" y="2"/>
                    </a:moveTo>
                    <a:cubicBezTo>
                      <a:pt x="46" y="1"/>
                      <a:pt x="43" y="0"/>
                      <a:pt x="40" y="0"/>
                    </a:cubicBezTo>
                    <a:cubicBezTo>
                      <a:pt x="35" y="0"/>
                      <a:pt x="31" y="3"/>
                      <a:pt x="28" y="6"/>
                    </a:cubicBezTo>
                    <a:cubicBezTo>
                      <a:pt x="25" y="3"/>
                      <a:pt x="21" y="0"/>
                      <a:pt x="16" y="0"/>
                    </a:cubicBezTo>
                    <a:cubicBezTo>
                      <a:pt x="13" y="0"/>
                      <a:pt x="10" y="1"/>
                      <a:pt x="8" y="2"/>
                    </a:cubicBezTo>
                    <a:cubicBezTo>
                      <a:pt x="3" y="5"/>
                      <a:pt x="0" y="10"/>
                      <a:pt x="0" y="16"/>
                    </a:cubicBezTo>
                    <a:cubicBezTo>
                      <a:pt x="0" y="18"/>
                      <a:pt x="0" y="20"/>
                      <a:pt x="0" y="21"/>
                    </a:cubicBezTo>
                    <a:cubicBezTo>
                      <a:pt x="3" y="34"/>
                      <a:pt x="28" y="49"/>
                      <a:pt x="28" y="49"/>
                    </a:cubicBezTo>
                    <a:cubicBezTo>
                      <a:pt x="28" y="49"/>
                      <a:pt x="53" y="34"/>
                      <a:pt x="56" y="21"/>
                    </a:cubicBezTo>
                    <a:cubicBezTo>
                      <a:pt x="56" y="20"/>
                      <a:pt x="56" y="18"/>
                      <a:pt x="56" y="16"/>
                    </a:cubicBezTo>
                    <a:cubicBezTo>
                      <a:pt x="56" y="10"/>
                      <a:pt x="53" y="5"/>
                      <a:pt x="48" y="2"/>
                    </a:cubicBezTo>
                    <a:close/>
                  </a:path>
                </a:pathLst>
              </a:custGeom>
              <a:solidFill>
                <a:srgbClr val="FFF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Oval 77"/>
              <p:cNvSpPr>
                <a:spLocks noChangeArrowheads="1"/>
              </p:cNvSpPr>
              <p:nvPr/>
            </p:nvSpPr>
            <p:spPr bwMode="auto">
              <a:xfrm>
                <a:off x="4865055" y="1198072"/>
                <a:ext cx="799351" cy="801403"/>
              </a:xfrm>
              <a:prstGeom prst="ellipse">
                <a:avLst/>
              </a:prstGeom>
              <a:solidFill>
                <a:srgbClr val="4BC9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80" name="Oval 78"/>
              <p:cNvSpPr>
                <a:spLocks noChangeArrowheads="1"/>
              </p:cNvSpPr>
              <p:nvPr/>
            </p:nvSpPr>
            <p:spPr bwMode="auto">
              <a:xfrm>
                <a:off x="4999705" y="1335238"/>
                <a:ext cx="528826" cy="526331"/>
              </a:xfrm>
              <a:prstGeom prst="ellipse">
                <a:avLst/>
              </a:pr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eaLnBrk="1" hangingPunct="1"/>
                <a:endParaRPr lang="zh-CN" altLang="zh-CN"/>
              </a:p>
            </p:txBody>
          </p:sp>
          <p:sp>
            <p:nvSpPr>
              <p:cNvPr id="81" name="Oval 79"/>
              <p:cNvSpPr>
                <a:spLocks noChangeArrowheads="1"/>
              </p:cNvSpPr>
              <p:nvPr/>
            </p:nvSpPr>
            <p:spPr bwMode="auto">
              <a:xfrm>
                <a:off x="5041279" y="1374318"/>
                <a:ext cx="448172" cy="448172"/>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eaLnBrk="1" hangingPunct="1"/>
                <a:endParaRPr lang="zh-CN" altLang="zh-CN"/>
              </a:p>
            </p:txBody>
          </p:sp>
          <p:sp>
            <p:nvSpPr>
              <p:cNvPr id="82" name="Freeform 80"/>
              <p:cNvSpPr>
                <a:spLocks/>
              </p:cNvSpPr>
              <p:nvPr/>
            </p:nvSpPr>
            <p:spPr bwMode="auto">
              <a:xfrm>
                <a:off x="5259129" y="1388453"/>
                <a:ext cx="12472" cy="36585"/>
              </a:xfrm>
              <a:custGeom>
                <a:avLst/>
                <a:gdLst>
                  <a:gd name="T0" fmla="*/ 6236 w 6"/>
                  <a:gd name="T1" fmla="*/ 36585 h 19"/>
                  <a:gd name="T2" fmla="*/ 6236 w 6"/>
                  <a:gd name="T3" fmla="*/ 36585 h 19"/>
                  <a:gd name="T4" fmla="*/ 12472 w 6"/>
                  <a:gd name="T5" fmla="*/ 30808 h 19"/>
                  <a:gd name="T6" fmla="*/ 12472 w 6"/>
                  <a:gd name="T7" fmla="*/ 5777 h 19"/>
                  <a:gd name="T8" fmla="*/ 6236 w 6"/>
                  <a:gd name="T9" fmla="*/ 0 h 19"/>
                  <a:gd name="T10" fmla="*/ 0 w 6"/>
                  <a:gd name="T11" fmla="*/ 5777 h 19"/>
                  <a:gd name="T12" fmla="*/ 0 w 6"/>
                  <a:gd name="T13" fmla="*/ 30808 h 19"/>
                  <a:gd name="T14" fmla="*/ 6236 w 6"/>
                  <a:gd name="T15" fmla="*/ 36585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9">
                    <a:moveTo>
                      <a:pt x="3" y="19"/>
                    </a:moveTo>
                    <a:cubicBezTo>
                      <a:pt x="3" y="19"/>
                      <a:pt x="3" y="19"/>
                      <a:pt x="3" y="19"/>
                    </a:cubicBezTo>
                    <a:cubicBezTo>
                      <a:pt x="4" y="19"/>
                      <a:pt x="6" y="17"/>
                      <a:pt x="6" y="16"/>
                    </a:cubicBezTo>
                    <a:cubicBezTo>
                      <a:pt x="6" y="3"/>
                      <a:pt x="6" y="3"/>
                      <a:pt x="6" y="3"/>
                    </a:cubicBezTo>
                    <a:cubicBezTo>
                      <a:pt x="6" y="2"/>
                      <a:pt x="4" y="0"/>
                      <a:pt x="3" y="0"/>
                    </a:cubicBezTo>
                    <a:cubicBezTo>
                      <a:pt x="1" y="0"/>
                      <a:pt x="0" y="2"/>
                      <a:pt x="0" y="3"/>
                    </a:cubicBezTo>
                    <a:cubicBezTo>
                      <a:pt x="0" y="16"/>
                      <a:pt x="0" y="16"/>
                      <a:pt x="0" y="16"/>
                    </a:cubicBezTo>
                    <a:cubicBezTo>
                      <a:pt x="0" y="17"/>
                      <a:pt x="1" y="19"/>
                      <a:pt x="3" y="19"/>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81"/>
              <p:cNvSpPr>
                <a:spLocks/>
              </p:cNvSpPr>
              <p:nvPr/>
            </p:nvSpPr>
            <p:spPr bwMode="auto">
              <a:xfrm>
                <a:off x="5318164" y="1400094"/>
                <a:ext cx="24113" cy="37417"/>
              </a:xfrm>
              <a:custGeom>
                <a:avLst/>
                <a:gdLst>
                  <a:gd name="T0" fmla="*/ 6028 w 12"/>
                  <a:gd name="T1" fmla="*/ 35448 h 19"/>
                  <a:gd name="T2" fmla="*/ 6028 w 12"/>
                  <a:gd name="T3" fmla="*/ 35448 h 19"/>
                  <a:gd name="T4" fmla="*/ 14066 w 12"/>
                  <a:gd name="T5" fmla="*/ 31509 h 19"/>
                  <a:gd name="T6" fmla="*/ 22104 w 12"/>
                  <a:gd name="T7" fmla="*/ 9847 h 19"/>
                  <a:gd name="T8" fmla="*/ 18085 w 12"/>
                  <a:gd name="T9" fmla="*/ 1969 h 19"/>
                  <a:gd name="T10" fmla="*/ 10047 w 12"/>
                  <a:gd name="T11" fmla="*/ 5908 h 19"/>
                  <a:gd name="T12" fmla="*/ 2009 w 12"/>
                  <a:gd name="T13" fmla="*/ 27570 h 19"/>
                  <a:gd name="T14" fmla="*/ 6028 w 12"/>
                  <a:gd name="T15" fmla="*/ 35448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 h="19">
                    <a:moveTo>
                      <a:pt x="3" y="18"/>
                    </a:moveTo>
                    <a:cubicBezTo>
                      <a:pt x="3" y="18"/>
                      <a:pt x="3" y="18"/>
                      <a:pt x="3" y="18"/>
                    </a:cubicBezTo>
                    <a:cubicBezTo>
                      <a:pt x="4" y="19"/>
                      <a:pt x="6" y="18"/>
                      <a:pt x="7" y="16"/>
                    </a:cubicBezTo>
                    <a:cubicBezTo>
                      <a:pt x="11" y="5"/>
                      <a:pt x="11" y="5"/>
                      <a:pt x="11" y="5"/>
                    </a:cubicBezTo>
                    <a:cubicBezTo>
                      <a:pt x="12" y="3"/>
                      <a:pt x="11" y="1"/>
                      <a:pt x="9" y="1"/>
                    </a:cubicBezTo>
                    <a:cubicBezTo>
                      <a:pt x="8" y="0"/>
                      <a:pt x="6" y="1"/>
                      <a:pt x="5" y="3"/>
                    </a:cubicBezTo>
                    <a:cubicBezTo>
                      <a:pt x="1" y="14"/>
                      <a:pt x="1" y="14"/>
                      <a:pt x="1" y="14"/>
                    </a:cubicBezTo>
                    <a:cubicBezTo>
                      <a:pt x="0" y="16"/>
                      <a:pt x="1" y="18"/>
                      <a:pt x="3" y="18"/>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82"/>
              <p:cNvSpPr>
                <a:spLocks/>
              </p:cNvSpPr>
              <p:nvPr/>
            </p:nvSpPr>
            <p:spPr bwMode="auto">
              <a:xfrm>
                <a:off x="5373874" y="1435016"/>
                <a:ext cx="29102" cy="33259"/>
              </a:xfrm>
              <a:custGeom>
                <a:avLst/>
                <a:gdLst>
                  <a:gd name="T0" fmla="*/ 1940 w 15"/>
                  <a:gd name="T1" fmla="*/ 29346 h 17"/>
                  <a:gd name="T2" fmla="*/ 1940 w 15"/>
                  <a:gd name="T3" fmla="*/ 29346 h 17"/>
                  <a:gd name="T4" fmla="*/ 11641 w 15"/>
                  <a:gd name="T5" fmla="*/ 29346 h 17"/>
                  <a:gd name="T6" fmla="*/ 27162 w 15"/>
                  <a:gd name="T7" fmla="*/ 11738 h 17"/>
                  <a:gd name="T8" fmla="*/ 25222 w 15"/>
                  <a:gd name="T9" fmla="*/ 1956 h 17"/>
                  <a:gd name="T10" fmla="*/ 17461 w 15"/>
                  <a:gd name="T11" fmla="*/ 3913 h 17"/>
                  <a:gd name="T12" fmla="*/ 1940 w 15"/>
                  <a:gd name="T13" fmla="*/ 21521 h 17"/>
                  <a:gd name="T14" fmla="*/ 1940 w 15"/>
                  <a:gd name="T15" fmla="*/ 29346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 h="17">
                    <a:moveTo>
                      <a:pt x="1" y="15"/>
                    </a:moveTo>
                    <a:cubicBezTo>
                      <a:pt x="1" y="15"/>
                      <a:pt x="1" y="15"/>
                      <a:pt x="1" y="15"/>
                    </a:cubicBezTo>
                    <a:cubicBezTo>
                      <a:pt x="3" y="17"/>
                      <a:pt x="5" y="16"/>
                      <a:pt x="6" y="15"/>
                    </a:cubicBezTo>
                    <a:cubicBezTo>
                      <a:pt x="14" y="6"/>
                      <a:pt x="14" y="6"/>
                      <a:pt x="14" y="6"/>
                    </a:cubicBezTo>
                    <a:cubicBezTo>
                      <a:pt x="15" y="4"/>
                      <a:pt x="15" y="2"/>
                      <a:pt x="13" y="1"/>
                    </a:cubicBezTo>
                    <a:cubicBezTo>
                      <a:pt x="12" y="0"/>
                      <a:pt x="10" y="0"/>
                      <a:pt x="9" y="2"/>
                    </a:cubicBezTo>
                    <a:cubicBezTo>
                      <a:pt x="1" y="11"/>
                      <a:pt x="1" y="11"/>
                      <a:pt x="1" y="11"/>
                    </a:cubicBezTo>
                    <a:cubicBezTo>
                      <a:pt x="0" y="12"/>
                      <a:pt x="0" y="14"/>
                      <a:pt x="1" y="15"/>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83"/>
              <p:cNvSpPr>
                <a:spLocks/>
              </p:cNvSpPr>
              <p:nvPr/>
            </p:nvSpPr>
            <p:spPr bwMode="auto">
              <a:xfrm>
                <a:off x="5412954" y="1489894"/>
                <a:ext cx="34922" cy="25776"/>
              </a:xfrm>
              <a:custGeom>
                <a:avLst/>
                <a:gdLst>
                  <a:gd name="T0" fmla="*/ 1940 w 18"/>
                  <a:gd name="T1" fmla="*/ 21810 h 13"/>
                  <a:gd name="T2" fmla="*/ 1940 w 18"/>
                  <a:gd name="T3" fmla="*/ 21810 h 13"/>
                  <a:gd name="T4" fmla="*/ 9701 w 18"/>
                  <a:gd name="T5" fmla="*/ 23793 h 13"/>
                  <a:gd name="T6" fmla="*/ 31042 w 18"/>
                  <a:gd name="T7" fmla="*/ 11897 h 13"/>
                  <a:gd name="T8" fmla="*/ 32982 w 18"/>
                  <a:gd name="T9" fmla="*/ 3966 h 13"/>
                  <a:gd name="T10" fmla="*/ 25221 w 18"/>
                  <a:gd name="T11" fmla="*/ 1983 h 13"/>
                  <a:gd name="T12" fmla="*/ 3880 w 18"/>
                  <a:gd name="T13" fmla="*/ 13879 h 13"/>
                  <a:gd name="T14" fmla="*/ 1940 w 18"/>
                  <a:gd name="T15" fmla="*/ 21810 h 1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13">
                    <a:moveTo>
                      <a:pt x="1" y="11"/>
                    </a:moveTo>
                    <a:cubicBezTo>
                      <a:pt x="1" y="11"/>
                      <a:pt x="1" y="11"/>
                      <a:pt x="1" y="11"/>
                    </a:cubicBezTo>
                    <a:cubicBezTo>
                      <a:pt x="2" y="12"/>
                      <a:pt x="4" y="13"/>
                      <a:pt x="5" y="12"/>
                    </a:cubicBezTo>
                    <a:cubicBezTo>
                      <a:pt x="16" y="6"/>
                      <a:pt x="16" y="6"/>
                      <a:pt x="16" y="6"/>
                    </a:cubicBezTo>
                    <a:cubicBezTo>
                      <a:pt x="17" y="5"/>
                      <a:pt x="18" y="3"/>
                      <a:pt x="17" y="2"/>
                    </a:cubicBezTo>
                    <a:cubicBezTo>
                      <a:pt x="16" y="0"/>
                      <a:pt x="14" y="0"/>
                      <a:pt x="13" y="1"/>
                    </a:cubicBezTo>
                    <a:cubicBezTo>
                      <a:pt x="2" y="7"/>
                      <a:pt x="2" y="7"/>
                      <a:pt x="2" y="7"/>
                    </a:cubicBezTo>
                    <a:cubicBezTo>
                      <a:pt x="1" y="8"/>
                      <a:pt x="0" y="10"/>
                      <a:pt x="1" y="11"/>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84"/>
              <p:cNvSpPr>
                <a:spLocks/>
              </p:cNvSpPr>
              <p:nvPr/>
            </p:nvSpPr>
            <p:spPr bwMode="auto">
              <a:xfrm>
                <a:off x="5434572" y="1557245"/>
                <a:ext cx="37417" cy="15798"/>
              </a:xfrm>
              <a:custGeom>
                <a:avLst/>
                <a:gdLst>
                  <a:gd name="T0" fmla="*/ 0 w 19"/>
                  <a:gd name="T1" fmla="*/ 11849 h 8"/>
                  <a:gd name="T2" fmla="*/ 0 w 19"/>
                  <a:gd name="T3" fmla="*/ 11849 h 8"/>
                  <a:gd name="T4" fmla="*/ 7877 w 19"/>
                  <a:gd name="T5" fmla="*/ 15798 h 8"/>
                  <a:gd name="T6" fmla="*/ 31509 w 19"/>
                  <a:gd name="T7" fmla="*/ 11849 h 8"/>
                  <a:gd name="T8" fmla="*/ 37417 w 19"/>
                  <a:gd name="T9" fmla="*/ 5924 h 8"/>
                  <a:gd name="T10" fmla="*/ 29540 w 19"/>
                  <a:gd name="T11" fmla="*/ 0 h 8"/>
                  <a:gd name="T12" fmla="*/ 5908 w 19"/>
                  <a:gd name="T13" fmla="*/ 3950 h 8"/>
                  <a:gd name="T14" fmla="*/ 0 w 19"/>
                  <a:gd name="T15" fmla="*/ 11849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 h="8">
                    <a:moveTo>
                      <a:pt x="0" y="6"/>
                    </a:moveTo>
                    <a:cubicBezTo>
                      <a:pt x="0" y="6"/>
                      <a:pt x="0" y="6"/>
                      <a:pt x="0" y="6"/>
                    </a:cubicBezTo>
                    <a:cubicBezTo>
                      <a:pt x="1" y="7"/>
                      <a:pt x="2" y="8"/>
                      <a:pt x="4" y="8"/>
                    </a:cubicBezTo>
                    <a:cubicBezTo>
                      <a:pt x="16" y="6"/>
                      <a:pt x="16" y="6"/>
                      <a:pt x="16" y="6"/>
                    </a:cubicBezTo>
                    <a:cubicBezTo>
                      <a:pt x="18" y="6"/>
                      <a:pt x="19" y="4"/>
                      <a:pt x="19" y="3"/>
                    </a:cubicBezTo>
                    <a:cubicBezTo>
                      <a:pt x="19" y="1"/>
                      <a:pt x="17" y="0"/>
                      <a:pt x="15" y="0"/>
                    </a:cubicBezTo>
                    <a:cubicBezTo>
                      <a:pt x="3" y="2"/>
                      <a:pt x="3" y="2"/>
                      <a:pt x="3" y="2"/>
                    </a:cubicBezTo>
                    <a:cubicBezTo>
                      <a:pt x="1" y="3"/>
                      <a:pt x="0" y="4"/>
                      <a:pt x="0" y="6"/>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85"/>
              <p:cNvSpPr>
                <a:spLocks/>
              </p:cNvSpPr>
              <p:nvPr/>
            </p:nvSpPr>
            <p:spPr bwMode="auto">
              <a:xfrm>
                <a:off x="5434572" y="1623764"/>
                <a:ext cx="37417" cy="15798"/>
              </a:xfrm>
              <a:custGeom>
                <a:avLst/>
                <a:gdLst>
                  <a:gd name="T0" fmla="*/ 0 w 19"/>
                  <a:gd name="T1" fmla="*/ 3950 h 8"/>
                  <a:gd name="T2" fmla="*/ 0 w 19"/>
                  <a:gd name="T3" fmla="*/ 3950 h 8"/>
                  <a:gd name="T4" fmla="*/ 5908 w 19"/>
                  <a:gd name="T5" fmla="*/ 11849 h 8"/>
                  <a:gd name="T6" fmla="*/ 29540 w 19"/>
                  <a:gd name="T7" fmla="*/ 15798 h 8"/>
                  <a:gd name="T8" fmla="*/ 37417 w 19"/>
                  <a:gd name="T9" fmla="*/ 11849 h 8"/>
                  <a:gd name="T10" fmla="*/ 31509 w 19"/>
                  <a:gd name="T11" fmla="*/ 3950 h 8"/>
                  <a:gd name="T12" fmla="*/ 7877 w 19"/>
                  <a:gd name="T13" fmla="*/ 0 h 8"/>
                  <a:gd name="T14" fmla="*/ 0 w 19"/>
                  <a:gd name="T15" fmla="*/ 3950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 h="8">
                    <a:moveTo>
                      <a:pt x="0" y="2"/>
                    </a:moveTo>
                    <a:cubicBezTo>
                      <a:pt x="0" y="2"/>
                      <a:pt x="0" y="2"/>
                      <a:pt x="0" y="2"/>
                    </a:cubicBezTo>
                    <a:cubicBezTo>
                      <a:pt x="0" y="4"/>
                      <a:pt x="1" y="6"/>
                      <a:pt x="3" y="6"/>
                    </a:cubicBezTo>
                    <a:cubicBezTo>
                      <a:pt x="15" y="8"/>
                      <a:pt x="15" y="8"/>
                      <a:pt x="15" y="8"/>
                    </a:cubicBezTo>
                    <a:cubicBezTo>
                      <a:pt x="17" y="8"/>
                      <a:pt x="19" y="7"/>
                      <a:pt x="19" y="6"/>
                    </a:cubicBezTo>
                    <a:cubicBezTo>
                      <a:pt x="19" y="4"/>
                      <a:pt x="18" y="2"/>
                      <a:pt x="16" y="2"/>
                    </a:cubicBezTo>
                    <a:cubicBezTo>
                      <a:pt x="4" y="0"/>
                      <a:pt x="4" y="0"/>
                      <a:pt x="4" y="0"/>
                    </a:cubicBezTo>
                    <a:cubicBezTo>
                      <a:pt x="2" y="0"/>
                      <a:pt x="1" y="1"/>
                      <a:pt x="0" y="2"/>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86"/>
              <p:cNvSpPr>
                <a:spLocks/>
              </p:cNvSpPr>
              <p:nvPr/>
            </p:nvSpPr>
            <p:spPr bwMode="auto">
              <a:xfrm>
                <a:off x="5412954" y="1681136"/>
                <a:ext cx="34922" cy="25776"/>
              </a:xfrm>
              <a:custGeom>
                <a:avLst/>
                <a:gdLst>
                  <a:gd name="T0" fmla="*/ 1940 w 18"/>
                  <a:gd name="T1" fmla="*/ 3966 h 13"/>
                  <a:gd name="T2" fmla="*/ 1940 w 18"/>
                  <a:gd name="T3" fmla="*/ 3966 h 13"/>
                  <a:gd name="T4" fmla="*/ 3880 w 18"/>
                  <a:gd name="T5" fmla="*/ 11897 h 13"/>
                  <a:gd name="T6" fmla="*/ 25221 w 18"/>
                  <a:gd name="T7" fmla="*/ 25776 h 13"/>
                  <a:gd name="T8" fmla="*/ 32982 w 18"/>
                  <a:gd name="T9" fmla="*/ 21810 h 13"/>
                  <a:gd name="T10" fmla="*/ 31042 w 18"/>
                  <a:gd name="T11" fmla="*/ 13879 h 13"/>
                  <a:gd name="T12" fmla="*/ 9701 w 18"/>
                  <a:gd name="T13" fmla="*/ 1983 h 13"/>
                  <a:gd name="T14" fmla="*/ 1940 w 18"/>
                  <a:gd name="T15" fmla="*/ 3966 h 1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13">
                    <a:moveTo>
                      <a:pt x="1" y="2"/>
                    </a:moveTo>
                    <a:cubicBezTo>
                      <a:pt x="1" y="2"/>
                      <a:pt x="1" y="2"/>
                      <a:pt x="1" y="2"/>
                    </a:cubicBezTo>
                    <a:cubicBezTo>
                      <a:pt x="0" y="4"/>
                      <a:pt x="1" y="5"/>
                      <a:pt x="2" y="6"/>
                    </a:cubicBezTo>
                    <a:cubicBezTo>
                      <a:pt x="13" y="13"/>
                      <a:pt x="13" y="13"/>
                      <a:pt x="13" y="13"/>
                    </a:cubicBezTo>
                    <a:cubicBezTo>
                      <a:pt x="14" y="13"/>
                      <a:pt x="16" y="13"/>
                      <a:pt x="17" y="11"/>
                    </a:cubicBezTo>
                    <a:cubicBezTo>
                      <a:pt x="18" y="10"/>
                      <a:pt x="17" y="8"/>
                      <a:pt x="16" y="7"/>
                    </a:cubicBezTo>
                    <a:cubicBezTo>
                      <a:pt x="5" y="1"/>
                      <a:pt x="5" y="1"/>
                      <a:pt x="5" y="1"/>
                    </a:cubicBezTo>
                    <a:cubicBezTo>
                      <a:pt x="4" y="0"/>
                      <a:pt x="2" y="1"/>
                      <a:pt x="1" y="2"/>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87"/>
              <p:cNvSpPr>
                <a:spLocks/>
              </p:cNvSpPr>
              <p:nvPr/>
            </p:nvSpPr>
            <p:spPr bwMode="auto">
              <a:xfrm>
                <a:off x="5373874" y="1730194"/>
                <a:ext cx="29102" cy="31597"/>
              </a:xfrm>
              <a:custGeom>
                <a:avLst/>
                <a:gdLst>
                  <a:gd name="T0" fmla="*/ 1940 w 15"/>
                  <a:gd name="T1" fmla="*/ 1975 h 16"/>
                  <a:gd name="T2" fmla="*/ 1940 w 15"/>
                  <a:gd name="T3" fmla="*/ 1975 h 16"/>
                  <a:gd name="T4" fmla="*/ 1940 w 15"/>
                  <a:gd name="T5" fmla="*/ 9874 h 16"/>
                  <a:gd name="T6" fmla="*/ 17461 w 15"/>
                  <a:gd name="T7" fmla="*/ 27647 h 16"/>
                  <a:gd name="T8" fmla="*/ 25222 w 15"/>
                  <a:gd name="T9" fmla="*/ 29622 h 16"/>
                  <a:gd name="T10" fmla="*/ 27162 w 15"/>
                  <a:gd name="T11" fmla="*/ 21723 h 16"/>
                  <a:gd name="T12" fmla="*/ 11641 w 15"/>
                  <a:gd name="T13" fmla="*/ 1975 h 16"/>
                  <a:gd name="T14" fmla="*/ 1940 w 15"/>
                  <a:gd name="T15" fmla="*/ 1975 h 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 h="16">
                    <a:moveTo>
                      <a:pt x="1" y="1"/>
                    </a:moveTo>
                    <a:cubicBezTo>
                      <a:pt x="1" y="1"/>
                      <a:pt x="1" y="1"/>
                      <a:pt x="1" y="1"/>
                    </a:cubicBezTo>
                    <a:cubicBezTo>
                      <a:pt x="0" y="2"/>
                      <a:pt x="0" y="4"/>
                      <a:pt x="1" y="5"/>
                    </a:cubicBezTo>
                    <a:cubicBezTo>
                      <a:pt x="9" y="14"/>
                      <a:pt x="9" y="14"/>
                      <a:pt x="9" y="14"/>
                    </a:cubicBezTo>
                    <a:cubicBezTo>
                      <a:pt x="10" y="16"/>
                      <a:pt x="12" y="16"/>
                      <a:pt x="13" y="15"/>
                    </a:cubicBezTo>
                    <a:cubicBezTo>
                      <a:pt x="15" y="14"/>
                      <a:pt x="15" y="12"/>
                      <a:pt x="14" y="11"/>
                    </a:cubicBezTo>
                    <a:cubicBezTo>
                      <a:pt x="6" y="1"/>
                      <a:pt x="6" y="1"/>
                      <a:pt x="6" y="1"/>
                    </a:cubicBezTo>
                    <a:cubicBezTo>
                      <a:pt x="5" y="0"/>
                      <a:pt x="3" y="0"/>
                      <a:pt x="1" y="1"/>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88"/>
              <p:cNvSpPr>
                <a:spLocks/>
              </p:cNvSpPr>
              <p:nvPr/>
            </p:nvSpPr>
            <p:spPr bwMode="auto">
              <a:xfrm>
                <a:off x="5318164" y="1759296"/>
                <a:ext cx="24113" cy="37417"/>
              </a:xfrm>
              <a:custGeom>
                <a:avLst/>
                <a:gdLst>
                  <a:gd name="T0" fmla="*/ 6028 w 12"/>
                  <a:gd name="T1" fmla="*/ 1969 h 19"/>
                  <a:gd name="T2" fmla="*/ 6028 w 12"/>
                  <a:gd name="T3" fmla="*/ 1969 h 19"/>
                  <a:gd name="T4" fmla="*/ 2009 w 12"/>
                  <a:gd name="T5" fmla="*/ 9847 h 19"/>
                  <a:gd name="T6" fmla="*/ 10047 w 12"/>
                  <a:gd name="T7" fmla="*/ 33478 h 19"/>
                  <a:gd name="T8" fmla="*/ 18085 w 12"/>
                  <a:gd name="T9" fmla="*/ 35448 h 19"/>
                  <a:gd name="T10" fmla="*/ 22104 w 12"/>
                  <a:gd name="T11" fmla="*/ 29540 h 19"/>
                  <a:gd name="T12" fmla="*/ 14066 w 12"/>
                  <a:gd name="T13" fmla="*/ 5908 h 19"/>
                  <a:gd name="T14" fmla="*/ 6028 w 12"/>
                  <a:gd name="T15" fmla="*/ 1969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 h="19">
                    <a:moveTo>
                      <a:pt x="3" y="1"/>
                    </a:moveTo>
                    <a:cubicBezTo>
                      <a:pt x="3" y="1"/>
                      <a:pt x="3" y="1"/>
                      <a:pt x="3" y="1"/>
                    </a:cubicBezTo>
                    <a:cubicBezTo>
                      <a:pt x="1" y="2"/>
                      <a:pt x="0" y="3"/>
                      <a:pt x="1" y="5"/>
                    </a:cubicBezTo>
                    <a:cubicBezTo>
                      <a:pt x="5" y="17"/>
                      <a:pt x="5" y="17"/>
                      <a:pt x="5" y="17"/>
                    </a:cubicBezTo>
                    <a:cubicBezTo>
                      <a:pt x="6" y="18"/>
                      <a:pt x="8" y="19"/>
                      <a:pt x="9" y="18"/>
                    </a:cubicBezTo>
                    <a:cubicBezTo>
                      <a:pt x="11" y="18"/>
                      <a:pt x="12" y="16"/>
                      <a:pt x="11" y="15"/>
                    </a:cubicBezTo>
                    <a:cubicBezTo>
                      <a:pt x="7" y="3"/>
                      <a:pt x="7" y="3"/>
                      <a:pt x="7" y="3"/>
                    </a:cubicBezTo>
                    <a:cubicBezTo>
                      <a:pt x="6" y="1"/>
                      <a:pt x="4" y="0"/>
                      <a:pt x="3" y="1"/>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89"/>
              <p:cNvSpPr>
                <a:spLocks/>
              </p:cNvSpPr>
              <p:nvPr/>
            </p:nvSpPr>
            <p:spPr bwMode="auto">
              <a:xfrm>
                <a:off x="5259129" y="1771768"/>
                <a:ext cx="12472" cy="36585"/>
              </a:xfrm>
              <a:custGeom>
                <a:avLst/>
                <a:gdLst>
                  <a:gd name="T0" fmla="*/ 6236 w 6"/>
                  <a:gd name="T1" fmla="*/ 0 h 19"/>
                  <a:gd name="T2" fmla="*/ 6236 w 6"/>
                  <a:gd name="T3" fmla="*/ 0 h 19"/>
                  <a:gd name="T4" fmla="*/ 0 w 6"/>
                  <a:gd name="T5" fmla="*/ 5777 h 19"/>
                  <a:gd name="T6" fmla="*/ 0 w 6"/>
                  <a:gd name="T7" fmla="*/ 30808 h 19"/>
                  <a:gd name="T8" fmla="*/ 6236 w 6"/>
                  <a:gd name="T9" fmla="*/ 36585 h 19"/>
                  <a:gd name="T10" fmla="*/ 12472 w 6"/>
                  <a:gd name="T11" fmla="*/ 30808 h 19"/>
                  <a:gd name="T12" fmla="*/ 12472 w 6"/>
                  <a:gd name="T13" fmla="*/ 5777 h 19"/>
                  <a:gd name="T14" fmla="*/ 6236 w 6"/>
                  <a:gd name="T15" fmla="*/ 0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9">
                    <a:moveTo>
                      <a:pt x="3" y="0"/>
                    </a:moveTo>
                    <a:cubicBezTo>
                      <a:pt x="3" y="0"/>
                      <a:pt x="3" y="0"/>
                      <a:pt x="3" y="0"/>
                    </a:cubicBezTo>
                    <a:cubicBezTo>
                      <a:pt x="1" y="0"/>
                      <a:pt x="0" y="2"/>
                      <a:pt x="0" y="3"/>
                    </a:cubicBezTo>
                    <a:cubicBezTo>
                      <a:pt x="0" y="16"/>
                      <a:pt x="0" y="16"/>
                      <a:pt x="0" y="16"/>
                    </a:cubicBezTo>
                    <a:cubicBezTo>
                      <a:pt x="0" y="17"/>
                      <a:pt x="1" y="19"/>
                      <a:pt x="3" y="19"/>
                    </a:cubicBezTo>
                    <a:cubicBezTo>
                      <a:pt x="4" y="19"/>
                      <a:pt x="6" y="17"/>
                      <a:pt x="6" y="16"/>
                    </a:cubicBezTo>
                    <a:cubicBezTo>
                      <a:pt x="6" y="3"/>
                      <a:pt x="6" y="3"/>
                      <a:pt x="6" y="3"/>
                    </a:cubicBezTo>
                    <a:cubicBezTo>
                      <a:pt x="6" y="2"/>
                      <a:pt x="4" y="0"/>
                      <a:pt x="3" y="0"/>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90"/>
              <p:cNvSpPr>
                <a:spLocks/>
              </p:cNvSpPr>
              <p:nvPr/>
            </p:nvSpPr>
            <p:spPr bwMode="auto">
              <a:xfrm>
                <a:off x="5188452" y="1759296"/>
                <a:ext cx="21619" cy="37417"/>
              </a:xfrm>
              <a:custGeom>
                <a:avLst/>
                <a:gdLst>
                  <a:gd name="T0" fmla="*/ 15723 w 11"/>
                  <a:gd name="T1" fmla="*/ 1969 h 19"/>
                  <a:gd name="T2" fmla="*/ 15723 w 11"/>
                  <a:gd name="T3" fmla="*/ 1969 h 19"/>
                  <a:gd name="T4" fmla="*/ 9827 w 11"/>
                  <a:gd name="T5" fmla="*/ 5908 h 19"/>
                  <a:gd name="T6" fmla="*/ 0 w 11"/>
                  <a:gd name="T7" fmla="*/ 29540 h 19"/>
                  <a:gd name="T8" fmla="*/ 3931 w 11"/>
                  <a:gd name="T9" fmla="*/ 35448 h 19"/>
                  <a:gd name="T10" fmla="*/ 11792 w 11"/>
                  <a:gd name="T11" fmla="*/ 33478 h 19"/>
                  <a:gd name="T12" fmla="*/ 19654 w 11"/>
                  <a:gd name="T13" fmla="*/ 9847 h 19"/>
                  <a:gd name="T14" fmla="*/ 15723 w 11"/>
                  <a:gd name="T15" fmla="*/ 1969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 h="19">
                    <a:moveTo>
                      <a:pt x="8" y="1"/>
                    </a:moveTo>
                    <a:cubicBezTo>
                      <a:pt x="8" y="1"/>
                      <a:pt x="8" y="1"/>
                      <a:pt x="8" y="1"/>
                    </a:cubicBezTo>
                    <a:cubicBezTo>
                      <a:pt x="7" y="0"/>
                      <a:pt x="5" y="1"/>
                      <a:pt x="5" y="3"/>
                    </a:cubicBezTo>
                    <a:cubicBezTo>
                      <a:pt x="0" y="15"/>
                      <a:pt x="0" y="15"/>
                      <a:pt x="0" y="15"/>
                    </a:cubicBezTo>
                    <a:cubicBezTo>
                      <a:pt x="0" y="16"/>
                      <a:pt x="1" y="18"/>
                      <a:pt x="2" y="18"/>
                    </a:cubicBezTo>
                    <a:cubicBezTo>
                      <a:pt x="4" y="19"/>
                      <a:pt x="5" y="18"/>
                      <a:pt x="6" y="17"/>
                    </a:cubicBezTo>
                    <a:cubicBezTo>
                      <a:pt x="10" y="5"/>
                      <a:pt x="10" y="5"/>
                      <a:pt x="10" y="5"/>
                    </a:cubicBezTo>
                    <a:cubicBezTo>
                      <a:pt x="11" y="3"/>
                      <a:pt x="10" y="2"/>
                      <a:pt x="8" y="1"/>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91"/>
              <p:cNvSpPr>
                <a:spLocks/>
              </p:cNvSpPr>
              <p:nvPr/>
            </p:nvSpPr>
            <p:spPr bwMode="auto">
              <a:xfrm>
                <a:off x="5127754" y="1730194"/>
                <a:ext cx="27439" cy="31597"/>
              </a:xfrm>
              <a:custGeom>
                <a:avLst/>
                <a:gdLst>
                  <a:gd name="T0" fmla="*/ 25479 w 14"/>
                  <a:gd name="T1" fmla="*/ 1975 h 16"/>
                  <a:gd name="T2" fmla="*/ 25479 w 14"/>
                  <a:gd name="T3" fmla="*/ 1975 h 16"/>
                  <a:gd name="T4" fmla="*/ 17639 w 14"/>
                  <a:gd name="T5" fmla="*/ 1975 h 16"/>
                  <a:gd name="T6" fmla="*/ 1960 w 14"/>
                  <a:gd name="T7" fmla="*/ 21723 h 16"/>
                  <a:gd name="T8" fmla="*/ 1960 w 14"/>
                  <a:gd name="T9" fmla="*/ 29622 h 16"/>
                  <a:gd name="T10" fmla="*/ 9800 w 14"/>
                  <a:gd name="T11" fmla="*/ 27647 h 16"/>
                  <a:gd name="T12" fmla="*/ 25479 w 14"/>
                  <a:gd name="T13" fmla="*/ 9874 h 16"/>
                  <a:gd name="T14" fmla="*/ 25479 w 14"/>
                  <a:gd name="T15" fmla="*/ 1975 h 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6">
                    <a:moveTo>
                      <a:pt x="13" y="1"/>
                    </a:moveTo>
                    <a:cubicBezTo>
                      <a:pt x="13" y="1"/>
                      <a:pt x="13" y="1"/>
                      <a:pt x="13" y="1"/>
                    </a:cubicBezTo>
                    <a:cubicBezTo>
                      <a:pt x="12" y="0"/>
                      <a:pt x="10" y="0"/>
                      <a:pt x="9" y="1"/>
                    </a:cubicBezTo>
                    <a:cubicBezTo>
                      <a:pt x="1" y="11"/>
                      <a:pt x="1" y="11"/>
                      <a:pt x="1" y="11"/>
                    </a:cubicBezTo>
                    <a:cubicBezTo>
                      <a:pt x="0" y="12"/>
                      <a:pt x="0" y="14"/>
                      <a:pt x="1" y="15"/>
                    </a:cubicBezTo>
                    <a:cubicBezTo>
                      <a:pt x="2" y="16"/>
                      <a:pt x="4" y="16"/>
                      <a:pt x="5" y="14"/>
                    </a:cubicBezTo>
                    <a:cubicBezTo>
                      <a:pt x="13" y="5"/>
                      <a:pt x="13" y="5"/>
                      <a:pt x="13" y="5"/>
                    </a:cubicBezTo>
                    <a:cubicBezTo>
                      <a:pt x="14" y="4"/>
                      <a:pt x="14" y="2"/>
                      <a:pt x="13" y="1"/>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92"/>
              <p:cNvSpPr>
                <a:spLocks/>
              </p:cNvSpPr>
              <p:nvPr/>
            </p:nvSpPr>
            <p:spPr bwMode="auto">
              <a:xfrm>
                <a:off x="5080359" y="1681136"/>
                <a:ext cx="35754" cy="25776"/>
              </a:xfrm>
              <a:custGeom>
                <a:avLst/>
                <a:gdLst>
                  <a:gd name="T0" fmla="*/ 33768 w 18"/>
                  <a:gd name="T1" fmla="*/ 3966 h 13"/>
                  <a:gd name="T2" fmla="*/ 33768 w 18"/>
                  <a:gd name="T3" fmla="*/ 3966 h 13"/>
                  <a:gd name="T4" fmla="*/ 25822 w 18"/>
                  <a:gd name="T5" fmla="*/ 1983 h 13"/>
                  <a:gd name="T6" fmla="*/ 3973 w 18"/>
                  <a:gd name="T7" fmla="*/ 13879 h 13"/>
                  <a:gd name="T8" fmla="*/ 1986 w 18"/>
                  <a:gd name="T9" fmla="*/ 21810 h 13"/>
                  <a:gd name="T10" fmla="*/ 9932 w 18"/>
                  <a:gd name="T11" fmla="*/ 25776 h 13"/>
                  <a:gd name="T12" fmla="*/ 31781 w 18"/>
                  <a:gd name="T13" fmla="*/ 11897 h 13"/>
                  <a:gd name="T14" fmla="*/ 33768 w 18"/>
                  <a:gd name="T15" fmla="*/ 3966 h 1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13">
                    <a:moveTo>
                      <a:pt x="17" y="2"/>
                    </a:moveTo>
                    <a:cubicBezTo>
                      <a:pt x="17" y="2"/>
                      <a:pt x="17" y="2"/>
                      <a:pt x="17" y="2"/>
                    </a:cubicBezTo>
                    <a:cubicBezTo>
                      <a:pt x="16" y="1"/>
                      <a:pt x="15" y="0"/>
                      <a:pt x="13" y="1"/>
                    </a:cubicBezTo>
                    <a:cubicBezTo>
                      <a:pt x="2" y="7"/>
                      <a:pt x="2" y="7"/>
                      <a:pt x="2" y="7"/>
                    </a:cubicBezTo>
                    <a:cubicBezTo>
                      <a:pt x="1" y="8"/>
                      <a:pt x="0" y="10"/>
                      <a:pt x="1" y="11"/>
                    </a:cubicBezTo>
                    <a:cubicBezTo>
                      <a:pt x="2" y="13"/>
                      <a:pt x="4" y="13"/>
                      <a:pt x="5" y="13"/>
                    </a:cubicBezTo>
                    <a:cubicBezTo>
                      <a:pt x="16" y="6"/>
                      <a:pt x="16" y="6"/>
                      <a:pt x="16" y="6"/>
                    </a:cubicBezTo>
                    <a:cubicBezTo>
                      <a:pt x="18" y="5"/>
                      <a:pt x="18" y="4"/>
                      <a:pt x="17" y="2"/>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93"/>
              <p:cNvSpPr>
                <a:spLocks/>
              </p:cNvSpPr>
              <p:nvPr/>
            </p:nvSpPr>
            <p:spPr bwMode="auto">
              <a:xfrm>
                <a:off x="5057077" y="1623764"/>
                <a:ext cx="37417" cy="15798"/>
              </a:xfrm>
              <a:custGeom>
                <a:avLst/>
                <a:gdLst>
                  <a:gd name="T0" fmla="*/ 37417 w 19"/>
                  <a:gd name="T1" fmla="*/ 3950 h 8"/>
                  <a:gd name="T2" fmla="*/ 37417 w 19"/>
                  <a:gd name="T3" fmla="*/ 3950 h 8"/>
                  <a:gd name="T4" fmla="*/ 29540 w 19"/>
                  <a:gd name="T5" fmla="*/ 0 h 8"/>
                  <a:gd name="T6" fmla="*/ 5908 w 19"/>
                  <a:gd name="T7" fmla="*/ 3950 h 8"/>
                  <a:gd name="T8" fmla="*/ 0 w 19"/>
                  <a:gd name="T9" fmla="*/ 11849 h 8"/>
                  <a:gd name="T10" fmla="*/ 7877 w 19"/>
                  <a:gd name="T11" fmla="*/ 15798 h 8"/>
                  <a:gd name="T12" fmla="*/ 31509 w 19"/>
                  <a:gd name="T13" fmla="*/ 11849 h 8"/>
                  <a:gd name="T14" fmla="*/ 37417 w 19"/>
                  <a:gd name="T15" fmla="*/ 3950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 h="8">
                    <a:moveTo>
                      <a:pt x="19" y="2"/>
                    </a:moveTo>
                    <a:cubicBezTo>
                      <a:pt x="19" y="2"/>
                      <a:pt x="19" y="2"/>
                      <a:pt x="19" y="2"/>
                    </a:cubicBezTo>
                    <a:cubicBezTo>
                      <a:pt x="18" y="1"/>
                      <a:pt x="17" y="0"/>
                      <a:pt x="15" y="0"/>
                    </a:cubicBezTo>
                    <a:cubicBezTo>
                      <a:pt x="3" y="2"/>
                      <a:pt x="3" y="2"/>
                      <a:pt x="3" y="2"/>
                    </a:cubicBezTo>
                    <a:cubicBezTo>
                      <a:pt x="1" y="2"/>
                      <a:pt x="0" y="4"/>
                      <a:pt x="0" y="6"/>
                    </a:cubicBezTo>
                    <a:cubicBezTo>
                      <a:pt x="1" y="7"/>
                      <a:pt x="2" y="8"/>
                      <a:pt x="4" y="8"/>
                    </a:cubicBezTo>
                    <a:cubicBezTo>
                      <a:pt x="16" y="6"/>
                      <a:pt x="16" y="6"/>
                      <a:pt x="16" y="6"/>
                    </a:cubicBezTo>
                    <a:cubicBezTo>
                      <a:pt x="18" y="6"/>
                      <a:pt x="19" y="4"/>
                      <a:pt x="19" y="2"/>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94"/>
              <p:cNvSpPr>
                <a:spLocks/>
              </p:cNvSpPr>
              <p:nvPr/>
            </p:nvSpPr>
            <p:spPr bwMode="auto">
              <a:xfrm>
                <a:off x="5057077" y="1557245"/>
                <a:ext cx="37417" cy="15798"/>
              </a:xfrm>
              <a:custGeom>
                <a:avLst/>
                <a:gdLst>
                  <a:gd name="T0" fmla="*/ 37417 w 19"/>
                  <a:gd name="T1" fmla="*/ 11849 h 8"/>
                  <a:gd name="T2" fmla="*/ 37417 w 19"/>
                  <a:gd name="T3" fmla="*/ 11849 h 8"/>
                  <a:gd name="T4" fmla="*/ 31509 w 19"/>
                  <a:gd name="T5" fmla="*/ 3950 h 8"/>
                  <a:gd name="T6" fmla="*/ 7877 w 19"/>
                  <a:gd name="T7" fmla="*/ 0 h 8"/>
                  <a:gd name="T8" fmla="*/ 0 w 19"/>
                  <a:gd name="T9" fmla="*/ 5924 h 8"/>
                  <a:gd name="T10" fmla="*/ 5908 w 19"/>
                  <a:gd name="T11" fmla="*/ 11849 h 8"/>
                  <a:gd name="T12" fmla="*/ 29540 w 19"/>
                  <a:gd name="T13" fmla="*/ 15798 h 8"/>
                  <a:gd name="T14" fmla="*/ 37417 w 19"/>
                  <a:gd name="T15" fmla="*/ 11849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 h="8">
                    <a:moveTo>
                      <a:pt x="19" y="6"/>
                    </a:moveTo>
                    <a:cubicBezTo>
                      <a:pt x="19" y="6"/>
                      <a:pt x="19" y="6"/>
                      <a:pt x="19" y="6"/>
                    </a:cubicBezTo>
                    <a:cubicBezTo>
                      <a:pt x="19" y="4"/>
                      <a:pt x="18" y="3"/>
                      <a:pt x="16" y="2"/>
                    </a:cubicBezTo>
                    <a:cubicBezTo>
                      <a:pt x="4" y="0"/>
                      <a:pt x="4" y="0"/>
                      <a:pt x="4" y="0"/>
                    </a:cubicBezTo>
                    <a:cubicBezTo>
                      <a:pt x="2" y="0"/>
                      <a:pt x="1" y="1"/>
                      <a:pt x="0" y="3"/>
                    </a:cubicBezTo>
                    <a:cubicBezTo>
                      <a:pt x="0" y="4"/>
                      <a:pt x="1" y="6"/>
                      <a:pt x="3" y="6"/>
                    </a:cubicBezTo>
                    <a:cubicBezTo>
                      <a:pt x="15" y="8"/>
                      <a:pt x="15" y="8"/>
                      <a:pt x="15" y="8"/>
                    </a:cubicBezTo>
                    <a:cubicBezTo>
                      <a:pt x="17" y="8"/>
                      <a:pt x="18" y="7"/>
                      <a:pt x="19" y="6"/>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95"/>
              <p:cNvSpPr>
                <a:spLocks/>
              </p:cNvSpPr>
              <p:nvPr/>
            </p:nvSpPr>
            <p:spPr bwMode="auto">
              <a:xfrm>
                <a:off x="5080359" y="1489894"/>
                <a:ext cx="35754" cy="25776"/>
              </a:xfrm>
              <a:custGeom>
                <a:avLst/>
                <a:gdLst>
                  <a:gd name="T0" fmla="*/ 33768 w 18"/>
                  <a:gd name="T1" fmla="*/ 21810 h 13"/>
                  <a:gd name="T2" fmla="*/ 33768 w 18"/>
                  <a:gd name="T3" fmla="*/ 21810 h 13"/>
                  <a:gd name="T4" fmla="*/ 31781 w 18"/>
                  <a:gd name="T5" fmla="*/ 13879 h 13"/>
                  <a:gd name="T6" fmla="*/ 9932 w 18"/>
                  <a:gd name="T7" fmla="*/ 1983 h 13"/>
                  <a:gd name="T8" fmla="*/ 1986 w 18"/>
                  <a:gd name="T9" fmla="*/ 3966 h 13"/>
                  <a:gd name="T10" fmla="*/ 3973 w 18"/>
                  <a:gd name="T11" fmla="*/ 11897 h 13"/>
                  <a:gd name="T12" fmla="*/ 25822 w 18"/>
                  <a:gd name="T13" fmla="*/ 23793 h 13"/>
                  <a:gd name="T14" fmla="*/ 33768 w 18"/>
                  <a:gd name="T15" fmla="*/ 21810 h 1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13">
                    <a:moveTo>
                      <a:pt x="17" y="11"/>
                    </a:moveTo>
                    <a:cubicBezTo>
                      <a:pt x="17" y="11"/>
                      <a:pt x="17" y="11"/>
                      <a:pt x="17" y="11"/>
                    </a:cubicBezTo>
                    <a:cubicBezTo>
                      <a:pt x="18" y="10"/>
                      <a:pt x="18" y="8"/>
                      <a:pt x="16" y="7"/>
                    </a:cubicBezTo>
                    <a:cubicBezTo>
                      <a:pt x="5" y="1"/>
                      <a:pt x="5" y="1"/>
                      <a:pt x="5" y="1"/>
                    </a:cubicBezTo>
                    <a:cubicBezTo>
                      <a:pt x="4" y="0"/>
                      <a:pt x="2" y="0"/>
                      <a:pt x="1" y="2"/>
                    </a:cubicBezTo>
                    <a:cubicBezTo>
                      <a:pt x="0" y="3"/>
                      <a:pt x="1" y="5"/>
                      <a:pt x="2" y="6"/>
                    </a:cubicBezTo>
                    <a:cubicBezTo>
                      <a:pt x="13" y="12"/>
                      <a:pt x="13" y="12"/>
                      <a:pt x="13" y="12"/>
                    </a:cubicBezTo>
                    <a:cubicBezTo>
                      <a:pt x="15" y="13"/>
                      <a:pt x="16" y="12"/>
                      <a:pt x="17" y="11"/>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96"/>
              <p:cNvSpPr>
                <a:spLocks/>
              </p:cNvSpPr>
              <p:nvPr/>
            </p:nvSpPr>
            <p:spPr bwMode="auto">
              <a:xfrm>
                <a:off x="5127754" y="1435016"/>
                <a:ext cx="27439" cy="33259"/>
              </a:xfrm>
              <a:custGeom>
                <a:avLst/>
                <a:gdLst>
                  <a:gd name="T0" fmla="*/ 25479 w 14"/>
                  <a:gd name="T1" fmla="*/ 29346 h 17"/>
                  <a:gd name="T2" fmla="*/ 25479 w 14"/>
                  <a:gd name="T3" fmla="*/ 29346 h 17"/>
                  <a:gd name="T4" fmla="*/ 25479 w 14"/>
                  <a:gd name="T5" fmla="*/ 21521 h 17"/>
                  <a:gd name="T6" fmla="*/ 9800 w 14"/>
                  <a:gd name="T7" fmla="*/ 3913 h 17"/>
                  <a:gd name="T8" fmla="*/ 1960 w 14"/>
                  <a:gd name="T9" fmla="*/ 1956 h 17"/>
                  <a:gd name="T10" fmla="*/ 1960 w 14"/>
                  <a:gd name="T11" fmla="*/ 11738 h 17"/>
                  <a:gd name="T12" fmla="*/ 17639 w 14"/>
                  <a:gd name="T13" fmla="*/ 29346 h 17"/>
                  <a:gd name="T14" fmla="*/ 25479 w 14"/>
                  <a:gd name="T15" fmla="*/ 29346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7">
                    <a:moveTo>
                      <a:pt x="13" y="15"/>
                    </a:moveTo>
                    <a:cubicBezTo>
                      <a:pt x="13" y="15"/>
                      <a:pt x="13" y="15"/>
                      <a:pt x="13" y="15"/>
                    </a:cubicBezTo>
                    <a:cubicBezTo>
                      <a:pt x="14" y="14"/>
                      <a:pt x="14" y="12"/>
                      <a:pt x="13" y="11"/>
                    </a:cubicBezTo>
                    <a:cubicBezTo>
                      <a:pt x="5" y="2"/>
                      <a:pt x="5" y="2"/>
                      <a:pt x="5" y="2"/>
                    </a:cubicBezTo>
                    <a:cubicBezTo>
                      <a:pt x="4" y="0"/>
                      <a:pt x="2" y="0"/>
                      <a:pt x="1" y="1"/>
                    </a:cubicBezTo>
                    <a:cubicBezTo>
                      <a:pt x="0" y="2"/>
                      <a:pt x="0" y="4"/>
                      <a:pt x="1" y="6"/>
                    </a:cubicBezTo>
                    <a:cubicBezTo>
                      <a:pt x="9" y="15"/>
                      <a:pt x="9" y="15"/>
                      <a:pt x="9" y="15"/>
                    </a:cubicBezTo>
                    <a:cubicBezTo>
                      <a:pt x="10" y="16"/>
                      <a:pt x="12" y="17"/>
                      <a:pt x="13" y="15"/>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97"/>
              <p:cNvSpPr>
                <a:spLocks/>
              </p:cNvSpPr>
              <p:nvPr/>
            </p:nvSpPr>
            <p:spPr bwMode="auto">
              <a:xfrm>
                <a:off x="5188452" y="1400094"/>
                <a:ext cx="21619" cy="37417"/>
              </a:xfrm>
              <a:custGeom>
                <a:avLst/>
                <a:gdLst>
                  <a:gd name="T0" fmla="*/ 15723 w 11"/>
                  <a:gd name="T1" fmla="*/ 35448 h 19"/>
                  <a:gd name="T2" fmla="*/ 15723 w 11"/>
                  <a:gd name="T3" fmla="*/ 35448 h 19"/>
                  <a:gd name="T4" fmla="*/ 19654 w 11"/>
                  <a:gd name="T5" fmla="*/ 27570 h 19"/>
                  <a:gd name="T6" fmla="*/ 11792 w 11"/>
                  <a:gd name="T7" fmla="*/ 5908 h 19"/>
                  <a:gd name="T8" fmla="*/ 3931 w 11"/>
                  <a:gd name="T9" fmla="*/ 1969 h 19"/>
                  <a:gd name="T10" fmla="*/ 0 w 11"/>
                  <a:gd name="T11" fmla="*/ 9847 h 19"/>
                  <a:gd name="T12" fmla="*/ 9827 w 11"/>
                  <a:gd name="T13" fmla="*/ 31509 h 19"/>
                  <a:gd name="T14" fmla="*/ 15723 w 11"/>
                  <a:gd name="T15" fmla="*/ 35448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 h="19">
                    <a:moveTo>
                      <a:pt x="8" y="18"/>
                    </a:moveTo>
                    <a:cubicBezTo>
                      <a:pt x="8" y="18"/>
                      <a:pt x="8" y="18"/>
                      <a:pt x="8" y="18"/>
                    </a:cubicBezTo>
                    <a:cubicBezTo>
                      <a:pt x="10" y="18"/>
                      <a:pt x="11" y="16"/>
                      <a:pt x="10" y="14"/>
                    </a:cubicBezTo>
                    <a:cubicBezTo>
                      <a:pt x="6" y="3"/>
                      <a:pt x="6" y="3"/>
                      <a:pt x="6" y="3"/>
                    </a:cubicBezTo>
                    <a:cubicBezTo>
                      <a:pt x="5" y="1"/>
                      <a:pt x="4" y="0"/>
                      <a:pt x="2" y="1"/>
                    </a:cubicBezTo>
                    <a:cubicBezTo>
                      <a:pt x="1" y="1"/>
                      <a:pt x="0" y="3"/>
                      <a:pt x="0" y="5"/>
                    </a:cubicBezTo>
                    <a:cubicBezTo>
                      <a:pt x="5" y="16"/>
                      <a:pt x="5" y="16"/>
                      <a:pt x="5" y="16"/>
                    </a:cubicBezTo>
                    <a:cubicBezTo>
                      <a:pt x="5" y="18"/>
                      <a:pt x="7" y="19"/>
                      <a:pt x="8" y="18"/>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98"/>
              <p:cNvSpPr>
                <a:spLocks/>
              </p:cNvSpPr>
              <p:nvPr/>
            </p:nvSpPr>
            <p:spPr bwMode="auto">
              <a:xfrm>
                <a:off x="5161013" y="1592167"/>
                <a:ext cx="110588" cy="120566"/>
              </a:xfrm>
              <a:custGeom>
                <a:avLst/>
                <a:gdLst>
                  <a:gd name="T0" fmla="*/ 1975 w 56"/>
                  <a:gd name="T1" fmla="*/ 118590 h 61"/>
                  <a:gd name="T2" fmla="*/ 1975 w 56"/>
                  <a:gd name="T3" fmla="*/ 118590 h 61"/>
                  <a:gd name="T4" fmla="*/ 13824 w 56"/>
                  <a:gd name="T5" fmla="*/ 118590 h 61"/>
                  <a:gd name="T6" fmla="*/ 108613 w 56"/>
                  <a:gd name="T7" fmla="*/ 13835 h 61"/>
                  <a:gd name="T8" fmla="*/ 106638 w 56"/>
                  <a:gd name="T9" fmla="*/ 3953 h 61"/>
                  <a:gd name="T10" fmla="*/ 96765 w 56"/>
                  <a:gd name="T11" fmla="*/ 3953 h 61"/>
                  <a:gd name="T12" fmla="*/ 1975 w 56"/>
                  <a:gd name="T13" fmla="*/ 106731 h 61"/>
                  <a:gd name="T14" fmla="*/ 1975 w 56"/>
                  <a:gd name="T15" fmla="*/ 11859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 h="61">
                    <a:moveTo>
                      <a:pt x="1" y="60"/>
                    </a:moveTo>
                    <a:cubicBezTo>
                      <a:pt x="1" y="60"/>
                      <a:pt x="1" y="60"/>
                      <a:pt x="1" y="60"/>
                    </a:cubicBezTo>
                    <a:cubicBezTo>
                      <a:pt x="3" y="61"/>
                      <a:pt x="5" y="61"/>
                      <a:pt x="7" y="60"/>
                    </a:cubicBezTo>
                    <a:cubicBezTo>
                      <a:pt x="55" y="7"/>
                      <a:pt x="55" y="7"/>
                      <a:pt x="55" y="7"/>
                    </a:cubicBezTo>
                    <a:cubicBezTo>
                      <a:pt x="56" y="6"/>
                      <a:pt x="56" y="3"/>
                      <a:pt x="54" y="2"/>
                    </a:cubicBezTo>
                    <a:cubicBezTo>
                      <a:pt x="53" y="0"/>
                      <a:pt x="50" y="0"/>
                      <a:pt x="49" y="2"/>
                    </a:cubicBezTo>
                    <a:cubicBezTo>
                      <a:pt x="1" y="54"/>
                      <a:pt x="1" y="54"/>
                      <a:pt x="1" y="54"/>
                    </a:cubicBezTo>
                    <a:cubicBezTo>
                      <a:pt x="0" y="56"/>
                      <a:pt x="0" y="58"/>
                      <a:pt x="1" y="60"/>
                    </a:cubicBezTo>
                    <a:close/>
                  </a:path>
                </a:pathLst>
              </a:custGeom>
              <a:solidFill>
                <a:srgbClr val="8D95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Rectangle 99"/>
              <p:cNvSpPr>
                <a:spLocks noChangeArrowheads="1"/>
              </p:cNvSpPr>
              <p:nvPr/>
            </p:nvSpPr>
            <p:spPr bwMode="auto">
              <a:xfrm>
                <a:off x="5106135" y="1596325"/>
                <a:ext cx="159646" cy="4157"/>
              </a:xfrm>
              <a:prstGeom prst="rect">
                <a:avLst/>
              </a:prstGeom>
              <a:solidFill>
                <a:srgbClr val="EE29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eaLnBrk="1" hangingPunct="1"/>
                <a:endParaRPr lang="zh-CN" altLang="zh-CN"/>
              </a:p>
            </p:txBody>
          </p:sp>
          <p:sp>
            <p:nvSpPr>
              <p:cNvPr id="102" name="Oval 100"/>
              <p:cNvSpPr>
                <a:spLocks noChangeArrowheads="1"/>
              </p:cNvSpPr>
              <p:nvPr/>
            </p:nvSpPr>
            <p:spPr bwMode="auto">
              <a:xfrm>
                <a:off x="5245825" y="1580526"/>
                <a:ext cx="37417" cy="35754"/>
              </a:xfrm>
              <a:prstGeom prst="ellipse">
                <a:avLst/>
              </a:pr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eaLnBrk="1" hangingPunct="1"/>
                <a:endParaRPr lang="zh-CN" altLang="zh-CN"/>
              </a:p>
            </p:txBody>
          </p:sp>
          <p:sp>
            <p:nvSpPr>
              <p:cNvPr id="103" name="Freeform 101"/>
              <p:cNvSpPr>
                <a:spLocks/>
              </p:cNvSpPr>
              <p:nvPr/>
            </p:nvSpPr>
            <p:spPr bwMode="auto">
              <a:xfrm>
                <a:off x="5251645" y="1468276"/>
                <a:ext cx="25776" cy="128049"/>
              </a:xfrm>
              <a:custGeom>
                <a:avLst/>
                <a:gdLst>
                  <a:gd name="T0" fmla="*/ 11897 w 13"/>
                  <a:gd name="T1" fmla="*/ 128049 h 65"/>
                  <a:gd name="T2" fmla="*/ 13879 w 13"/>
                  <a:gd name="T3" fmla="*/ 128049 h 65"/>
                  <a:gd name="T4" fmla="*/ 25776 w 13"/>
                  <a:gd name="T5" fmla="*/ 116229 h 65"/>
                  <a:gd name="T6" fmla="*/ 25776 w 13"/>
                  <a:gd name="T7" fmla="*/ 11820 h 65"/>
                  <a:gd name="T8" fmla="*/ 13879 w 13"/>
                  <a:gd name="T9" fmla="*/ 0 h 65"/>
                  <a:gd name="T10" fmla="*/ 11897 w 13"/>
                  <a:gd name="T11" fmla="*/ 0 h 65"/>
                  <a:gd name="T12" fmla="*/ 0 w 13"/>
                  <a:gd name="T13" fmla="*/ 11820 h 65"/>
                  <a:gd name="T14" fmla="*/ 0 w 13"/>
                  <a:gd name="T15" fmla="*/ 116229 h 65"/>
                  <a:gd name="T16" fmla="*/ 11897 w 13"/>
                  <a:gd name="T17" fmla="*/ 128049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65">
                    <a:moveTo>
                      <a:pt x="6" y="65"/>
                    </a:moveTo>
                    <a:cubicBezTo>
                      <a:pt x="7" y="65"/>
                      <a:pt x="7" y="65"/>
                      <a:pt x="7" y="65"/>
                    </a:cubicBezTo>
                    <a:cubicBezTo>
                      <a:pt x="11" y="65"/>
                      <a:pt x="13" y="62"/>
                      <a:pt x="13" y="59"/>
                    </a:cubicBezTo>
                    <a:cubicBezTo>
                      <a:pt x="13" y="6"/>
                      <a:pt x="13" y="6"/>
                      <a:pt x="13" y="6"/>
                    </a:cubicBezTo>
                    <a:cubicBezTo>
                      <a:pt x="13" y="3"/>
                      <a:pt x="11" y="0"/>
                      <a:pt x="7" y="0"/>
                    </a:cubicBezTo>
                    <a:cubicBezTo>
                      <a:pt x="6" y="0"/>
                      <a:pt x="6" y="0"/>
                      <a:pt x="6" y="0"/>
                    </a:cubicBezTo>
                    <a:cubicBezTo>
                      <a:pt x="3" y="0"/>
                      <a:pt x="0" y="3"/>
                      <a:pt x="0" y="6"/>
                    </a:cubicBezTo>
                    <a:cubicBezTo>
                      <a:pt x="0" y="59"/>
                      <a:pt x="0" y="59"/>
                      <a:pt x="0" y="59"/>
                    </a:cubicBezTo>
                    <a:cubicBezTo>
                      <a:pt x="0" y="62"/>
                      <a:pt x="3" y="65"/>
                      <a:pt x="6" y="65"/>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Oval 102"/>
              <p:cNvSpPr>
                <a:spLocks noChangeArrowheads="1"/>
              </p:cNvSpPr>
              <p:nvPr/>
            </p:nvSpPr>
            <p:spPr bwMode="auto">
              <a:xfrm>
                <a:off x="6600619" y="866800"/>
                <a:ext cx="658522" cy="660561"/>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05" name="Oval 103"/>
              <p:cNvSpPr>
                <a:spLocks noChangeArrowheads="1"/>
              </p:cNvSpPr>
              <p:nvPr/>
            </p:nvSpPr>
            <p:spPr bwMode="auto">
              <a:xfrm>
                <a:off x="7409887" y="2572756"/>
                <a:ext cx="470089" cy="472113"/>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06" name="Oval 104"/>
              <p:cNvSpPr>
                <a:spLocks noChangeArrowheads="1"/>
              </p:cNvSpPr>
              <p:nvPr/>
            </p:nvSpPr>
            <p:spPr bwMode="auto">
              <a:xfrm>
                <a:off x="6245571" y="5538342"/>
                <a:ext cx="846955" cy="849011"/>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07" name="Oval 105"/>
              <p:cNvSpPr>
                <a:spLocks noChangeArrowheads="1"/>
              </p:cNvSpPr>
              <p:nvPr/>
            </p:nvSpPr>
            <p:spPr bwMode="auto">
              <a:xfrm>
                <a:off x="3589664" y="704139"/>
                <a:ext cx="384799" cy="386815"/>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08" name="Oval 106"/>
              <p:cNvSpPr>
                <a:spLocks noChangeArrowheads="1"/>
              </p:cNvSpPr>
              <p:nvPr/>
            </p:nvSpPr>
            <p:spPr bwMode="auto">
              <a:xfrm>
                <a:off x="3056102" y="1495623"/>
                <a:ext cx="769598" cy="773631"/>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09" name="Freeform 125"/>
              <p:cNvSpPr>
                <a:spLocks/>
              </p:cNvSpPr>
              <p:nvPr/>
            </p:nvSpPr>
            <p:spPr bwMode="auto">
              <a:xfrm>
                <a:off x="5979196" y="1364340"/>
                <a:ext cx="237805" cy="340078"/>
              </a:xfrm>
              <a:custGeom>
                <a:avLst/>
                <a:gdLst>
                  <a:gd name="T0" fmla="*/ 58960 w 121"/>
                  <a:gd name="T1" fmla="*/ 281105 h 173"/>
                  <a:gd name="T2" fmla="*/ 0 w 121"/>
                  <a:gd name="T3" fmla="*/ 241790 h 173"/>
                  <a:gd name="T4" fmla="*/ 23584 w 121"/>
                  <a:gd name="T5" fmla="*/ 182816 h 173"/>
                  <a:gd name="T6" fmla="*/ 49133 w 121"/>
                  <a:gd name="T7" fmla="*/ 192645 h 173"/>
                  <a:gd name="T8" fmla="*/ 43237 w 121"/>
                  <a:gd name="T9" fmla="*/ 229995 h 173"/>
                  <a:gd name="T10" fmla="*/ 74683 w 121"/>
                  <a:gd name="T11" fmla="*/ 251618 h 173"/>
                  <a:gd name="T12" fmla="*/ 139538 w 121"/>
                  <a:gd name="T13" fmla="*/ 239824 h 173"/>
                  <a:gd name="T14" fmla="*/ 66821 w 121"/>
                  <a:gd name="T15" fmla="*/ 82562 h 173"/>
                  <a:gd name="T16" fmla="*/ 157226 w 121"/>
                  <a:gd name="T17" fmla="*/ 43247 h 173"/>
                  <a:gd name="T18" fmla="*/ 174914 w 121"/>
                  <a:gd name="T19" fmla="*/ 0 h 173"/>
                  <a:gd name="T20" fmla="*/ 202429 w 121"/>
                  <a:gd name="T21" fmla="*/ 11795 h 173"/>
                  <a:gd name="T22" fmla="*/ 184741 w 121"/>
                  <a:gd name="T23" fmla="*/ 53076 h 173"/>
                  <a:gd name="T24" fmla="*/ 237805 w 121"/>
                  <a:gd name="T25" fmla="*/ 92391 h 173"/>
                  <a:gd name="T26" fmla="*/ 212256 w 121"/>
                  <a:gd name="T27" fmla="*/ 147433 h 173"/>
                  <a:gd name="T28" fmla="*/ 190637 w 121"/>
                  <a:gd name="T29" fmla="*/ 137604 h 173"/>
                  <a:gd name="T30" fmla="*/ 194568 w 121"/>
                  <a:gd name="T31" fmla="*/ 100254 h 173"/>
                  <a:gd name="T32" fmla="*/ 163122 w 121"/>
                  <a:gd name="T33" fmla="*/ 78631 h 173"/>
                  <a:gd name="T34" fmla="*/ 106128 w 121"/>
                  <a:gd name="T35" fmla="*/ 92391 h 173"/>
                  <a:gd name="T36" fmla="*/ 180810 w 121"/>
                  <a:gd name="T37" fmla="*/ 247687 h 173"/>
                  <a:gd name="T38" fmla="*/ 86475 w 121"/>
                  <a:gd name="T39" fmla="*/ 290934 h 173"/>
                  <a:gd name="T40" fmla="*/ 66821 w 121"/>
                  <a:gd name="T41" fmla="*/ 340078 h 173"/>
                  <a:gd name="T42" fmla="*/ 39307 w 121"/>
                  <a:gd name="T43" fmla="*/ 328283 h 173"/>
                  <a:gd name="T44" fmla="*/ 58960 w 121"/>
                  <a:gd name="T45" fmla="*/ 281105 h 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1" h="173">
                    <a:moveTo>
                      <a:pt x="30" y="143"/>
                    </a:moveTo>
                    <a:cubicBezTo>
                      <a:pt x="12" y="135"/>
                      <a:pt x="0" y="123"/>
                      <a:pt x="0" y="123"/>
                    </a:cubicBezTo>
                    <a:cubicBezTo>
                      <a:pt x="12" y="93"/>
                      <a:pt x="12" y="93"/>
                      <a:pt x="12" y="93"/>
                    </a:cubicBezTo>
                    <a:cubicBezTo>
                      <a:pt x="25" y="98"/>
                      <a:pt x="25" y="98"/>
                      <a:pt x="25" y="98"/>
                    </a:cubicBezTo>
                    <a:cubicBezTo>
                      <a:pt x="22" y="117"/>
                      <a:pt x="22" y="117"/>
                      <a:pt x="22" y="117"/>
                    </a:cubicBezTo>
                    <a:cubicBezTo>
                      <a:pt x="22" y="117"/>
                      <a:pt x="27" y="124"/>
                      <a:pt x="38" y="128"/>
                    </a:cubicBezTo>
                    <a:cubicBezTo>
                      <a:pt x="51" y="134"/>
                      <a:pt x="67" y="134"/>
                      <a:pt x="71" y="122"/>
                    </a:cubicBezTo>
                    <a:cubicBezTo>
                      <a:pt x="82" y="96"/>
                      <a:pt x="17" y="82"/>
                      <a:pt x="34" y="42"/>
                    </a:cubicBezTo>
                    <a:cubicBezTo>
                      <a:pt x="42" y="22"/>
                      <a:pt x="61" y="17"/>
                      <a:pt x="80" y="22"/>
                    </a:cubicBezTo>
                    <a:cubicBezTo>
                      <a:pt x="89" y="0"/>
                      <a:pt x="89" y="0"/>
                      <a:pt x="89" y="0"/>
                    </a:cubicBezTo>
                    <a:cubicBezTo>
                      <a:pt x="103" y="6"/>
                      <a:pt x="103" y="6"/>
                      <a:pt x="103" y="6"/>
                    </a:cubicBezTo>
                    <a:cubicBezTo>
                      <a:pt x="94" y="27"/>
                      <a:pt x="94" y="27"/>
                      <a:pt x="94" y="27"/>
                    </a:cubicBezTo>
                    <a:cubicBezTo>
                      <a:pt x="109" y="35"/>
                      <a:pt x="121" y="47"/>
                      <a:pt x="121" y="47"/>
                    </a:cubicBezTo>
                    <a:cubicBezTo>
                      <a:pt x="108" y="75"/>
                      <a:pt x="108" y="75"/>
                      <a:pt x="108" y="75"/>
                    </a:cubicBezTo>
                    <a:cubicBezTo>
                      <a:pt x="97" y="70"/>
                      <a:pt x="97" y="70"/>
                      <a:pt x="97" y="70"/>
                    </a:cubicBezTo>
                    <a:cubicBezTo>
                      <a:pt x="99" y="51"/>
                      <a:pt x="99" y="51"/>
                      <a:pt x="99" y="51"/>
                    </a:cubicBezTo>
                    <a:cubicBezTo>
                      <a:pt x="99" y="51"/>
                      <a:pt x="93" y="44"/>
                      <a:pt x="83" y="40"/>
                    </a:cubicBezTo>
                    <a:cubicBezTo>
                      <a:pt x="68" y="34"/>
                      <a:pt x="58" y="38"/>
                      <a:pt x="54" y="47"/>
                    </a:cubicBezTo>
                    <a:cubicBezTo>
                      <a:pt x="43" y="72"/>
                      <a:pt x="107" y="88"/>
                      <a:pt x="92" y="126"/>
                    </a:cubicBezTo>
                    <a:cubicBezTo>
                      <a:pt x="83" y="147"/>
                      <a:pt x="64" y="152"/>
                      <a:pt x="44" y="148"/>
                    </a:cubicBezTo>
                    <a:cubicBezTo>
                      <a:pt x="34" y="173"/>
                      <a:pt x="34" y="173"/>
                      <a:pt x="34" y="173"/>
                    </a:cubicBezTo>
                    <a:cubicBezTo>
                      <a:pt x="20" y="167"/>
                      <a:pt x="20" y="167"/>
                      <a:pt x="20" y="167"/>
                    </a:cubicBezTo>
                    <a:lnTo>
                      <a:pt x="3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126"/>
              <p:cNvSpPr>
                <a:spLocks/>
              </p:cNvSpPr>
              <p:nvPr/>
            </p:nvSpPr>
            <p:spPr bwMode="auto">
              <a:xfrm>
                <a:off x="6212844" y="1643719"/>
                <a:ext cx="110588" cy="121397"/>
              </a:xfrm>
              <a:custGeom>
                <a:avLst/>
                <a:gdLst>
                  <a:gd name="T0" fmla="*/ 19748 w 56"/>
                  <a:gd name="T1" fmla="*/ 97901 h 62"/>
                  <a:gd name="T2" fmla="*/ 0 w 56"/>
                  <a:gd name="T3" fmla="*/ 76363 h 62"/>
                  <a:gd name="T4" fmla="*/ 15798 w 56"/>
                  <a:gd name="T5" fmla="*/ 54824 h 62"/>
                  <a:gd name="T6" fmla="*/ 25672 w 56"/>
                  <a:gd name="T7" fmla="*/ 62657 h 62"/>
                  <a:gd name="T8" fmla="*/ 19748 w 56"/>
                  <a:gd name="T9" fmla="*/ 76363 h 62"/>
                  <a:gd name="T10" fmla="*/ 29622 w 56"/>
                  <a:gd name="T11" fmla="*/ 88111 h 62"/>
                  <a:gd name="T12" fmla="*/ 57269 w 56"/>
                  <a:gd name="T13" fmla="*/ 90069 h 62"/>
                  <a:gd name="T14" fmla="*/ 43445 w 56"/>
                  <a:gd name="T15" fmla="*/ 19580 h 62"/>
                  <a:gd name="T16" fmla="*/ 82941 w 56"/>
                  <a:gd name="T17" fmla="*/ 13706 h 62"/>
                  <a:gd name="T18" fmla="*/ 94790 w 56"/>
                  <a:gd name="T19" fmla="*/ 0 h 62"/>
                  <a:gd name="T20" fmla="*/ 104664 w 56"/>
                  <a:gd name="T21" fmla="*/ 5874 h 62"/>
                  <a:gd name="T22" fmla="*/ 92815 w 56"/>
                  <a:gd name="T23" fmla="*/ 21538 h 62"/>
                  <a:gd name="T24" fmla="*/ 110588 w 56"/>
                  <a:gd name="T25" fmla="*/ 41118 h 62"/>
                  <a:gd name="T26" fmla="*/ 94790 w 56"/>
                  <a:gd name="T27" fmla="*/ 60699 h 62"/>
                  <a:gd name="T28" fmla="*/ 86891 w 56"/>
                  <a:gd name="T29" fmla="*/ 54824 h 62"/>
                  <a:gd name="T30" fmla="*/ 92815 w 56"/>
                  <a:gd name="T31" fmla="*/ 41118 h 62"/>
                  <a:gd name="T32" fmla="*/ 82941 w 56"/>
                  <a:gd name="T33" fmla="*/ 29370 h 62"/>
                  <a:gd name="T34" fmla="*/ 57269 w 56"/>
                  <a:gd name="T35" fmla="*/ 27412 h 62"/>
                  <a:gd name="T36" fmla="*/ 71092 w 56"/>
                  <a:gd name="T37" fmla="*/ 95943 h 62"/>
                  <a:gd name="T38" fmla="*/ 29622 w 56"/>
                  <a:gd name="T39" fmla="*/ 103775 h 62"/>
                  <a:gd name="T40" fmla="*/ 15798 w 56"/>
                  <a:gd name="T41" fmla="*/ 121397 h 62"/>
                  <a:gd name="T42" fmla="*/ 7899 w 56"/>
                  <a:gd name="T43" fmla="*/ 113565 h 62"/>
                  <a:gd name="T44" fmla="*/ 19748 w 56"/>
                  <a:gd name="T45" fmla="*/ 97901 h 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62">
                    <a:moveTo>
                      <a:pt x="10" y="50"/>
                    </a:moveTo>
                    <a:cubicBezTo>
                      <a:pt x="4" y="45"/>
                      <a:pt x="0" y="39"/>
                      <a:pt x="0" y="39"/>
                    </a:cubicBezTo>
                    <a:cubicBezTo>
                      <a:pt x="8" y="28"/>
                      <a:pt x="8" y="28"/>
                      <a:pt x="8" y="28"/>
                    </a:cubicBezTo>
                    <a:cubicBezTo>
                      <a:pt x="13" y="32"/>
                      <a:pt x="13" y="32"/>
                      <a:pt x="13" y="32"/>
                    </a:cubicBezTo>
                    <a:cubicBezTo>
                      <a:pt x="10" y="39"/>
                      <a:pt x="10" y="39"/>
                      <a:pt x="10" y="39"/>
                    </a:cubicBezTo>
                    <a:cubicBezTo>
                      <a:pt x="10" y="39"/>
                      <a:pt x="11" y="42"/>
                      <a:pt x="15" y="45"/>
                    </a:cubicBezTo>
                    <a:cubicBezTo>
                      <a:pt x="19" y="48"/>
                      <a:pt x="25" y="50"/>
                      <a:pt x="29" y="46"/>
                    </a:cubicBezTo>
                    <a:cubicBezTo>
                      <a:pt x="35" y="36"/>
                      <a:pt x="11" y="24"/>
                      <a:pt x="22" y="10"/>
                    </a:cubicBezTo>
                    <a:cubicBezTo>
                      <a:pt x="27" y="3"/>
                      <a:pt x="35" y="3"/>
                      <a:pt x="42" y="7"/>
                    </a:cubicBezTo>
                    <a:cubicBezTo>
                      <a:pt x="48" y="0"/>
                      <a:pt x="48" y="0"/>
                      <a:pt x="48" y="0"/>
                    </a:cubicBezTo>
                    <a:cubicBezTo>
                      <a:pt x="53" y="3"/>
                      <a:pt x="53" y="3"/>
                      <a:pt x="53" y="3"/>
                    </a:cubicBezTo>
                    <a:cubicBezTo>
                      <a:pt x="47" y="11"/>
                      <a:pt x="47" y="11"/>
                      <a:pt x="47" y="11"/>
                    </a:cubicBezTo>
                    <a:cubicBezTo>
                      <a:pt x="52" y="15"/>
                      <a:pt x="56" y="21"/>
                      <a:pt x="56" y="21"/>
                    </a:cubicBezTo>
                    <a:cubicBezTo>
                      <a:pt x="48" y="31"/>
                      <a:pt x="48" y="31"/>
                      <a:pt x="48" y="31"/>
                    </a:cubicBezTo>
                    <a:cubicBezTo>
                      <a:pt x="44" y="28"/>
                      <a:pt x="44" y="28"/>
                      <a:pt x="44" y="28"/>
                    </a:cubicBezTo>
                    <a:cubicBezTo>
                      <a:pt x="47" y="21"/>
                      <a:pt x="47" y="21"/>
                      <a:pt x="47" y="21"/>
                    </a:cubicBezTo>
                    <a:cubicBezTo>
                      <a:pt x="47" y="21"/>
                      <a:pt x="45" y="17"/>
                      <a:pt x="42" y="15"/>
                    </a:cubicBezTo>
                    <a:cubicBezTo>
                      <a:pt x="36" y="11"/>
                      <a:pt x="32" y="11"/>
                      <a:pt x="29" y="14"/>
                    </a:cubicBezTo>
                    <a:cubicBezTo>
                      <a:pt x="23" y="23"/>
                      <a:pt x="46" y="36"/>
                      <a:pt x="36" y="49"/>
                    </a:cubicBezTo>
                    <a:cubicBezTo>
                      <a:pt x="31" y="56"/>
                      <a:pt x="23" y="57"/>
                      <a:pt x="15" y="53"/>
                    </a:cubicBezTo>
                    <a:cubicBezTo>
                      <a:pt x="8" y="62"/>
                      <a:pt x="8" y="62"/>
                      <a:pt x="8" y="62"/>
                    </a:cubicBezTo>
                    <a:cubicBezTo>
                      <a:pt x="4" y="58"/>
                      <a:pt x="4" y="58"/>
                      <a:pt x="4" y="58"/>
                    </a:cubicBezTo>
                    <a:lnTo>
                      <a:pt x="1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127"/>
              <p:cNvSpPr>
                <a:spLocks/>
              </p:cNvSpPr>
              <p:nvPr/>
            </p:nvSpPr>
            <p:spPr bwMode="auto">
              <a:xfrm>
                <a:off x="5800427" y="1456635"/>
                <a:ext cx="82317" cy="143847"/>
              </a:xfrm>
              <a:custGeom>
                <a:avLst/>
                <a:gdLst>
                  <a:gd name="T0" fmla="*/ 47038 w 42"/>
                  <a:gd name="T1" fmla="*/ 122171 h 73"/>
                  <a:gd name="T2" fmla="*/ 17639 w 42"/>
                  <a:gd name="T3" fmla="*/ 122171 h 73"/>
                  <a:gd name="T4" fmla="*/ 11760 w 42"/>
                  <a:gd name="T5" fmla="*/ 98525 h 73"/>
                  <a:gd name="T6" fmla="*/ 23519 w 42"/>
                  <a:gd name="T7" fmla="*/ 94584 h 73"/>
                  <a:gd name="T8" fmla="*/ 29399 w 42"/>
                  <a:gd name="T9" fmla="*/ 108378 h 73"/>
                  <a:gd name="T10" fmla="*/ 45078 w 42"/>
                  <a:gd name="T11" fmla="*/ 108378 h 73"/>
                  <a:gd name="T12" fmla="*/ 64678 w 42"/>
                  <a:gd name="T13" fmla="*/ 90643 h 73"/>
                  <a:gd name="T14" fmla="*/ 3920 w 42"/>
                  <a:gd name="T15" fmla="*/ 53204 h 73"/>
                  <a:gd name="T16" fmla="*/ 25479 w 42"/>
                  <a:gd name="T17" fmla="*/ 21676 h 73"/>
                  <a:gd name="T18" fmla="*/ 21559 w 42"/>
                  <a:gd name="T19" fmla="*/ 1971 h 73"/>
                  <a:gd name="T20" fmla="*/ 33319 w 42"/>
                  <a:gd name="T21" fmla="*/ 0 h 73"/>
                  <a:gd name="T22" fmla="*/ 37239 w 42"/>
                  <a:gd name="T23" fmla="*/ 17735 h 73"/>
                  <a:gd name="T24" fmla="*/ 62718 w 42"/>
                  <a:gd name="T25" fmla="*/ 17735 h 73"/>
                  <a:gd name="T26" fmla="*/ 66638 w 42"/>
                  <a:gd name="T27" fmla="*/ 41381 h 73"/>
                  <a:gd name="T28" fmla="*/ 58798 w 42"/>
                  <a:gd name="T29" fmla="*/ 43351 h 73"/>
                  <a:gd name="T30" fmla="*/ 50958 w 42"/>
                  <a:gd name="T31" fmla="*/ 31528 h 73"/>
                  <a:gd name="T32" fmla="*/ 35279 w 42"/>
                  <a:gd name="T33" fmla="*/ 31528 h 73"/>
                  <a:gd name="T34" fmla="*/ 19599 w 42"/>
                  <a:gd name="T35" fmla="*/ 47292 h 73"/>
                  <a:gd name="T36" fmla="*/ 80357 w 42"/>
                  <a:gd name="T37" fmla="*/ 82761 h 73"/>
                  <a:gd name="T38" fmla="*/ 58798 w 42"/>
                  <a:gd name="T39" fmla="*/ 120201 h 73"/>
                  <a:gd name="T40" fmla="*/ 62718 w 42"/>
                  <a:gd name="T41" fmla="*/ 141876 h 73"/>
                  <a:gd name="T42" fmla="*/ 50958 w 42"/>
                  <a:gd name="T43" fmla="*/ 143847 h 73"/>
                  <a:gd name="T44" fmla="*/ 47038 w 42"/>
                  <a:gd name="T45" fmla="*/ 122171 h 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2" h="73">
                    <a:moveTo>
                      <a:pt x="24" y="62"/>
                    </a:moveTo>
                    <a:cubicBezTo>
                      <a:pt x="16" y="64"/>
                      <a:pt x="9" y="62"/>
                      <a:pt x="9" y="62"/>
                    </a:cubicBezTo>
                    <a:cubicBezTo>
                      <a:pt x="6" y="50"/>
                      <a:pt x="6" y="50"/>
                      <a:pt x="6" y="50"/>
                    </a:cubicBezTo>
                    <a:cubicBezTo>
                      <a:pt x="12" y="48"/>
                      <a:pt x="12" y="48"/>
                      <a:pt x="12" y="48"/>
                    </a:cubicBezTo>
                    <a:cubicBezTo>
                      <a:pt x="15" y="55"/>
                      <a:pt x="15" y="55"/>
                      <a:pt x="15" y="55"/>
                    </a:cubicBezTo>
                    <a:cubicBezTo>
                      <a:pt x="15" y="55"/>
                      <a:pt x="18" y="56"/>
                      <a:pt x="23" y="55"/>
                    </a:cubicBezTo>
                    <a:cubicBezTo>
                      <a:pt x="29" y="54"/>
                      <a:pt x="34" y="51"/>
                      <a:pt x="33" y="46"/>
                    </a:cubicBezTo>
                    <a:cubicBezTo>
                      <a:pt x="31" y="35"/>
                      <a:pt x="6" y="45"/>
                      <a:pt x="2" y="27"/>
                    </a:cubicBezTo>
                    <a:cubicBezTo>
                      <a:pt x="0" y="19"/>
                      <a:pt x="6" y="13"/>
                      <a:pt x="13" y="11"/>
                    </a:cubicBezTo>
                    <a:cubicBezTo>
                      <a:pt x="11" y="1"/>
                      <a:pt x="11" y="1"/>
                      <a:pt x="11" y="1"/>
                    </a:cubicBezTo>
                    <a:cubicBezTo>
                      <a:pt x="17" y="0"/>
                      <a:pt x="17" y="0"/>
                      <a:pt x="17" y="0"/>
                    </a:cubicBezTo>
                    <a:cubicBezTo>
                      <a:pt x="19" y="9"/>
                      <a:pt x="19" y="9"/>
                      <a:pt x="19" y="9"/>
                    </a:cubicBezTo>
                    <a:cubicBezTo>
                      <a:pt x="26" y="8"/>
                      <a:pt x="32" y="9"/>
                      <a:pt x="32" y="9"/>
                    </a:cubicBezTo>
                    <a:cubicBezTo>
                      <a:pt x="34" y="21"/>
                      <a:pt x="34" y="21"/>
                      <a:pt x="34" y="21"/>
                    </a:cubicBezTo>
                    <a:cubicBezTo>
                      <a:pt x="30" y="22"/>
                      <a:pt x="30" y="22"/>
                      <a:pt x="30" y="22"/>
                    </a:cubicBezTo>
                    <a:cubicBezTo>
                      <a:pt x="26" y="16"/>
                      <a:pt x="26" y="16"/>
                      <a:pt x="26" y="16"/>
                    </a:cubicBezTo>
                    <a:cubicBezTo>
                      <a:pt x="26" y="16"/>
                      <a:pt x="22" y="15"/>
                      <a:pt x="18" y="16"/>
                    </a:cubicBezTo>
                    <a:cubicBezTo>
                      <a:pt x="12" y="17"/>
                      <a:pt x="9" y="21"/>
                      <a:pt x="10" y="24"/>
                    </a:cubicBezTo>
                    <a:cubicBezTo>
                      <a:pt x="12" y="36"/>
                      <a:pt x="37" y="26"/>
                      <a:pt x="41" y="42"/>
                    </a:cubicBezTo>
                    <a:cubicBezTo>
                      <a:pt x="42" y="51"/>
                      <a:pt x="37" y="57"/>
                      <a:pt x="30" y="61"/>
                    </a:cubicBezTo>
                    <a:cubicBezTo>
                      <a:pt x="32" y="72"/>
                      <a:pt x="32" y="72"/>
                      <a:pt x="32" y="72"/>
                    </a:cubicBezTo>
                    <a:cubicBezTo>
                      <a:pt x="26" y="73"/>
                      <a:pt x="26" y="73"/>
                      <a:pt x="26" y="73"/>
                    </a:cubicBezTo>
                    <a:lnTo>
                      <a:pt x="24"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2" name="Group 97"/>
              <p:cNvGrpSpPr>
                <a:grpSpLocks/>
              </p:cNvGrpSpPr>
              <p:nvPr/>
            </p:nvGrpSpPr>
            <p:grpSpPr bwMode="auto">
              <a:xfrm>
                <a:off x="6694275" y="3078866"/>
                <a:ext cx="433205" cy="432373"/>
                <a:chOff x="6694275" y="3078866"/>
                <a:chExt cx="433205" cy="432373"/>
              </a:xfrm>
            </p:grpSpPr>
            <p:sp>
              <p:nvSpPr>
                <p:cNvPr id="119" name="Freeform 128"/>
                <p:cNvSpPr>
                  <a:spLocks/>
                </p:cNvSpPr>
                <p:nvPr/>
              </p:nvSpPr>
              <p:spPr bwMode="auto">
                <a:xfrm>
                  <a:off x="6908799" y="3275097"/>
                  <a:ext cx="218681" cy="236142"/>
                </a:xfrm>
                <a:custGeom>
                  <a:avLst/>
                  <a:gdLst>
                    <a:gd name="T0" fmla="*/ 191100 w 111"/>
                    <a:gd name="T1" fmla="*/ 98393 h 120"/>
                    <a:gd name="T2" fmla="*/ 120176 w 111"/>
                    <a:gd name="T3" fmla="*/ 27550 h 120"/>
                    <a:gd name="T4" fmla="*/ 21671 w 111"/>
                    <a:gd name="T5" fmla="*/ 27550 h 120"/>
                    <a:gd name="T6" fmla="*/ 0 w 111"/>
                    <a:gd name="T7" fmla="*/ 49196 h 120"/>
                    <a:gd name="T8" fmla="*/ 0 w 111"/>
                    <a:gd name="T9" fmla="*/ 49196 h 120"/>
                    <a:gd name="T10" fmla="*/ 31522 w 111"/>
                    <a:gd name="T11" fmla="*/ 80682 h 120"/>
                    <a:gd name="T12" fmla="*/ 31522 w 111"/>
                    <a:gd name="T13" fmla="*/ 78714 h 120"/>
                    <a:gd name="T14" fmla="*/ 53193 w 111"/>
                    <a:gd name="T15" fmla="*/ 59036 h 120"/>
                    <a:gd name="T16" fmla="*/ 90625 w 111"/>
                    <a:gd name="T17" fmla="*/ 59036 h 120"/>
                    <a:gd name="T18" fmla="*/ 161548 w 111"/>
                    <a:gd name="T19" fmla="*/ 129878 h 120"/>
                    <a:gd name="T20" fmla="*/ 161548 w 111"/>
                    <a:gd name="T21" fmla="*/ 167267 h 120"/>
                    <a:gd name="T22" fmla="*/ 149728 w 111"/>
                    <a:gd name="T23" fmla="*/ 179074 h 120"/>
                    <a:gd name="T24" fmla="*/ 112296 w 111"/>
                    <a:gd name="T25" fmla="*/ 179074 h 120"/>
                    <a:gd name="T26" fmla="*/ 80774 w 111"/>
                    <a:gd name="T27" fmla="*/ 147589 h 120"/>
                    <a:gd name="T28" fmla="*/ 31522 w 111"/>
                    <a:gd name="T29" fmla="*/ 159396 h 120"/>
                    <a:gd name="T30" fmla="*/ 80774 w 111"/>
                    <a:gd name="T31" fmla="*/ 208592 h 120"/>
                    <a:gd name="T32" fmla="*/ 181249 w 111"/>
                    <a:gd name="T33" fmla="*/ 208592 h 120"/>
                    <a:gd name="T34" fmla="*/ 191100 w 111"/>
                    <a:gd name="T35" fmla="*/ 198753 h 120"/>
                    <a:gd name="T36" fmla="*/ 191100 w 111"/>
                    <a:gd name="T37" fmla="*/ 98393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1" h="120">
                      <a:moveTo>
                        <a:pt x="97" y="50"/>
                      </a:moveTo>
                      <a:cubicBezTo>
                        <a:pt x="61" y="14"/>
                        <a:pt x="61" y="14"/>
                        <a:pt x="61" y="14"/>
                      </a:cubicBezTo>
                      <a:cubicBezTo>
                        <a:pt x="47" y="0"/>
                        <a:pt x="25" y="0"/>
                        <a:pt x="11" y="14"/>
                      </a:cubicBezTo>
                      <a:cubicBezTo>
                        <a:pt x="0" y="25"/>
                        <a:pt x="0" y="25"/>
                        <a:pt x="0" y="25"/>
                      </a:cubicBezTo>
                      <a:cubicBezTo>
                        <a:pt x="0" y="25"/>
                        <a:pt x="0" y="25"/>
                        <a:pt x="0" y="25"/>
                      </a:cubicBezTo>
                      <a:cubicBezTo>
                        <a:pt x="16" y="41"/>
                        <a:pt x="16" y="41"/>
                        <a:pt x="16" y="41"/>
                      </a:cubicBezTo>
                      <a:cubicBezTo>
                        <a:pt x="16" y="40"/>
                        <a:pt x="16" y="40"/>
                        <a:pt x="16" y="40"/>
                      </a:cubicBezTo>
                      <a:cubicBezTo>
                        <a:pt x="27" y="30"/>
                        <a:pt x="27" y="30"/>
                        <a:pt x="27" y="30"/>
                      </a:cubicBezTo>
                      <a:cubicBezTo>
                        <a:pt x="32" y="24"/>
                        <a:pt x="40" y="24"/>
                        <a:pt x="46" y="30"/>
                      </a:cubicBezTo>
                      <a:cubicBezTo>
                        <a:pt x="82" y="66"/>
                        <a:pt x="82" y="66"/>
                        <a:pt x="82" y="66"/>
                      </a:cubicBezTo>
                      <a:cubicBezTo>
                        <a:pt x="87" y="71"/>
                        <a:pt x="87" y="80"/>
                        <a:pt x="82" y="85"/>
                      </a:cubicBezTo>
                      <a:cubicBezTo>
                        <a:pt x="76" y="91"/>
                        <a:pt x="76" y="91"/>
                        <a:pt x="76" y="91"/>
                      </a:cubicBezTo>
                      <a:cubicBezTo>
                        <a:pt x="71" y="96"/>
                        <a:pt x="62" y="96"/>
                        <a:pt x="57" y="91"/>
                      </a:cubicBezTo>
                      <a:cubicBezTo>
                        <a:pt x="41" y="75"/>
                        <a:pt x="41" y="75"/>
                        <a:pt x="41" y="75"/>
                      </a:cubicBezTo>
                      <a:cubicBezTo>
                        <a:pt x="33" y="79"/>
                        <a:pt x="25" y="81"/>
                        <a:pt x="16" y="81"/>
                      </a:cubicBezTo>
                      <a:cubicBezTo>
                        <a:pt x="41" y="106"/>
                        <a:pt x="41" y="106"/>
                        <a:pt x="41" y="106"/>
                      </a:cubicBezTo>
                      <a:cubicBezTo>
                        <a:pt x="55" y="120"/>
                        <a:pt x="78" y="120"/>
                        <a:pt x="92" y="106"/>
                      </a:cubicBezTo>
                      <a:cubicBezTo>
                        <a:pt x="97" y="101"/>
                        <a:pt x="97" y="101"/>
                        <a:pt x="97" y="101"/>
                      </a:cubicBezTo>
                      <a:cubicBezTo>
                        <a:pt x="111" y="87"/>
                        <a:pt x="111" y="64"/>
                        <a:pt x="97"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 name="Freeform 129"/>
                <p:cNvSpPr>
                  <a:spLocks/>
                </p:cNvSpPr>
                <p:nvPr/>
              </p:nvSpPr>
              <p:spPr bwMode="auto">
                <a:xfrm>
                  <a:off x="6694275" y="3078866"/>
                  <a:ext cx="236142" cy="217850"/>
                </a:xfrm>
                <a:custGeom>
                  <a:avLst/>
                  <a:gdLst>
                    <a:gd name="T0" fmla="*/ 59036 w 120"/>
                    <a:gd name="T1" fmla="*/ 68691 h 111"/>
                    <a:gd name="T2" fmla="*/ 68875 w 120"/>
                    <a:gd name="T3" fmla="*/ 58878 h 111"/>
                    <a:gd name="T4" fmla="*/ 108232 w 120"/>
                    <a:gd name="T5" fmla="*/ 58878 h 111"/>
                    <a:gd name="T6" fmla="*/ 179074 w 120"/>
                    <a:gd name="T7" fmla="*/ 129532 h 111"/>
                    <a:gd name="T8" fmla="*/ 179074 w 120"/>
                    <a:gd name="T9" fmla="*/ 166822 h 111"/>
                    <a:gd name="T10" fmla="*/ 157428 w 120"/>
                    <a:gd name="T11" fmla="*/ 186448 h 111"/>
                    <a:gd name="T12" fmla="*/ 157428 w 120"/>
                    <a:gd name="T13" fmla="*/ 188411 h 111"/>
                    <a:gd name="T14" fmla="*/ 186946 w 120"/>
                    <a:gd name="T15" fmla="*/ 217850 h 111"/>
                    <a:gd name="T16" fmla="*/ 188914 w 120"/>
                    <a:gd name="T17" fmla="*/ 217850 h 111"/>
                    <a:gd name="T18" fmla="*/ 208592 w 120"/>
                    <a:gd name="T19" fmla="*/ 196261 h 111"/>
                    <a:gd name="T20" fmla="*/ 208592 w 120"/>
                    <a:gd name="T21" fmla="*/ 98131 h 111"/>
                    <a:gd name="T22" fmla="*/ 137750 w 120"/>
                    <a:gd name="T23" fmla="*/ 27477 h 111"/>
                    <a:gd name="T24" fmla="*/ 39357 w 120"/>
                    <a:gd name="T25" fmla="*/ 27477 h 111"/>
                    <a:gd name="T26" fmla="*/ 27550 w 120"/>
                    <a:gd name="T27" fmla="*/ 39252 h 111"/>
                    <a:gd name="T28" fmla="*/ 27550 w 120"/>
                    <a:gd name="T29" fmla="*/ 137383 h 111"/>
                    <a:gd name="T30" fmla="*/ 76746 w 120"/>
                    <a:gd name="T31" fmla="*/ 186448 h 111"/>
                    <a:gd name="T32" fmla="*/ 90521 w 120"/>
                    <a:gd name="T33" fmla="*/ 139345 h 111"/>
                    <a:gd name="T34" fmla="*/ 59036 w 120"/>
                    <a:gd name="T35" fmla="*/ 107944 h 111"/>
                    <a:gd name="T36" fmla="*/ 59036 w 120"/>
                    <a:gd name="T37" fmla="*/ 68691 h 1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0" h="111">
                      <a:moveTo>
                        <a:pt x="30" y="35"/>
                      </a:moveTo>
                      <a:cubicBezTo>
                        <a:pt x="35" y="30"/>
                        <a:pt x="35" y="30"/>
                        <a:pt x="35" y="30"/>
                      </a:cubicBezTo>
                      <a:cubicBezTo>
                        <a:pt x="41" y="24"/>
                        <a:pt x="49" y="24"/>
                        <a:pt x="55" y="30"/>
                      </a:cubicBezTo>
                      <a:cubicBezTo>
                        <a:pt x="91" y="66"/>
                        <a:pt x="91" y="66"/>
                        <a:pt x="91" y="66"/>
                      </a:cubicBezTo>
                      <a:cubicBezTo>
                        <a:pt x="96" y="71"/>
                        <a:pt x="96" y="80"/>
                        <a:pt x="91" y="85"/>
                      </a:cubicBezTo>
                      <a:cubicBezTo>
                        <a:pt x="80" y="95"/>
                        <a:pt x="80" y="95"/>
                        <a:pt x="80" y="95"/>
                      </a:cubicBezTo>
                      <a:cubicBezTo>
                        <a:pt x="80" y="96"/>
                        <a:pt x="80" y="96"/>
                        <a:pt x="80" y="96"/>
                      </a:cubicBezTo>
                      <a:cubicBezTo>
                        <a:pt x="95" y="111"/>
                        <a:pt x="95" y="111"/>
                        <a:pt x="95" y="111"/>
                      </a:cubicBezTo>
                      <a:cubicBezTo>
                        <a:pt x="96" y="111"/>
                        <a:pt x="96" y="111"/>
                        <a:pt x="96" y="111"/>
                      </a:cubicBezTo>
                      <a:cubicBezTo>
                        <a:pt x="106" y="100"/>
                        <a:pt x="106" y="100"/>
                        <a:pt x="106" y="100"/>
                      </a:cubicBezTo>
                      <a:cubicBezTo>
                        <a:pt x="120" y="87"/>
                        <a:pt x="120" y="64"/>
                        <a:pt x="106" y="50"/>
                      </a:cubicBezTo>
                      <a:cubicBezTo>
                        <a:pt x="70" y="14"/>
                        <a:pt x="70" y="14"/>
                        <a:pt x="70" y="14"/>
                      </a:cubicBezTo>
                      <a:cubicBezTo>
                        <a:pt x="56" y="0"/>
                        <a:pt x="34" y="0"/>
                        <a:pt x="20" y="14"/>
                      </a:cubicBezTo>
                      <a:cubicBezTo>
                        <a:pt x="14" y="20"/>
                        <a:pt x="14" y="20"/>
                        <a:pt x="14" y="20"/>
                      </a:cubicBezTo>
                      <a:cubicBezTo>
                        <a:pt x="0" y="34"/>
                        <a:pt x="0" y="56"/>
                        <a:pt x="14" y="70"/>
                      </a:cubicBezTo>
                      <a:cubicBezTo>
                        <a:pt x="39" y="95"/>
                        <a:pt x="39" y="95"/>
                        <a:pt x="39" y="95"/>
                      </a:cubicBezTo>
                      <a:cubicBezTo>
                        <a:pt x="39" y="87"/>
                        <a:pt x="41" y="78"/>
                        <a:pt x="46" y="71"/>
                      </a:cubicBezTo>
                      <a:cubicBezTo>
                        <a:pt x="30" y="55"/>
                        <a:pt x="30" y="55"/>
                        <a:pt x="30" y="55"/>
                      </a:cubicBezTo>
                      <a:cubicBezTo>
                        <a:pt x="24" y="49"/>
                        <a:pt x="24" y="41"/>
                        <a:pt x="3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Freeform 130"/>
                <p:cNvSpPr>
                  <a:spLocks/>
                </p:cNvSpPr>
                <p:nvPr/>
              </p:nvSpPr>
              <p:spPr bwMode="auto">
                <a:xfrm>
                  <a:off x="6784907" y="3198600"/>
                  <a:ext cx="220344" cy="222007"/>
                </a:xfrm>
                <a:custGeom>
                  <a:avLst/>
                  <a:gdLst>
                    <a:gd name="T0" fmla="*/ 220344 w 112"/>
                    <a:gd name="T1" fmla="*/ 172890 h 113"/>
                    <a:gd name="T2" fmla="*/ 188866 w 112"/>
                    <a:gd name="T3" fmla="*/ 141456 h 113"/>
                    <a:gd name="T4" fmla="*/ 167225 w 112"/>
                    <a:gd name="T5" fmla="*/ 163067 h 113"/>
                    <a:gd name="T6" fmla="*/ 129846 w 112"/>
                    <a:gd name="T7" fmla="*/ 163067 h 113"/>
                    <a:gd name="T8" fmla="*/ 59021 w 112"/>
                    <a:gd name="T9" fmla="*/ 92339 h 113"/>
                    <a:gd name="T10" fmla="*/ 59021 w 112"/>
                    <a:gd name="T11" fmla="*/ 55011 h 113"/>
                    <a:gd name="T12" fmla="*/ 82629 w 112"/>
                    <a:gd name="T13" fmla="*/ 29470 h 113"/>
                    <a:gd name="T14" fmla="*/ 53119 w 112"/>
                    <a:gd name="T15" fmla="*/ 0 h 113"/>
                    <a:gd name="T16" fmla="*/ 27543 w 112"/>
                    <a:gd name="T17" fmla="*/ 23576 h 113"/>
                    <a:gd name="T18" fmla="*/ 27543 w 112"/>
                    <a:gd name="T19" fmla="*/ 123774 h 113"/>
                    <a:gd name="T20" fmla="*/ 98368 w 112"/>
                    <a:gd name="T21" fmla="*/ 194502 h 113"/>
                    <a:gd name="T22" fmla="*/ 198703 w 112"/>
                    <a:gd name="T23" fmla="*/ 194502 h 113"/>
                    <a:gd name="T24" fmla="*/ 220344 w 112"/>
                    <a:gd name="T25" fmla="*/ 172890 h 1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2" h="113">
                      <a:moveTo>
                        <a:pt x="112" y="88"/>
                      </a:moveTo>
                      <a:cubicBezTo>
                        <a:pt x="96" y="72"/>
                        <a:pt x="96" y="72"/>
                        <a:pt x="96" y="72"/>
                      </a:cubicBezTo>
                      <a:cubicBezTo>
                        <a:pt x="85" y="83"/>
                        <a:pt x="85" y="83"/>
                        <a:pt x="85" y="83"/>
                      </a:cubicBezTo>
                      <a:cubicBezTo>
                        <a:pt x="80" y="88"/>
                        <a:pt x="71" y="88"/>
                        <a:pt x="66" y="83"/>
                      </a:cubicBezTo>
                      <a:cubicBezTo>
                        <a:pt x="30" y="47"/>
                        <a:pt x="30" y="47"/>
                        <a:pt x="30" y="47"/>
                      </a:cubicBezTo>
                      <a:cubicBezTo>
                        <a:pt x="25" y="42"/>
                        <a:pt x="25" y="33"/>
                        <a:pt x="30" y="28"/>
                      </a:cubicBezTo>
                      <a:cubicBezTo>
                        <a:pt x="42" y="15"/>
                        <a:pt x="42" y="15"/>
                        <a:pt x="42" y="15"/>
                      </a:cubicBezTo>
                      <a:cubicBezTo>
                        <a:pt x="27" y="0"/>
                        <a:pt x="27" y="0"/>
                        <a:pt x="27" y="0"/>
                      </a:cubicBezTo>
                      <a:cubicBezTo>
                        <a:pt x="14" y="12"/>
                        <a:pt x="14" y="12"/>
                        <a:pt x="14" y="12"/>
                      </a:cubicBezTo>
                      <a:cubicBezTo>
                        <a:pt x="0" y="26"/>
                        <a:pt x="0" y="49"/>
                        <a:pt x="14" y="63"/>
                      </a:cubicBezTo>
                      <a:cubicBezTo>
                        <a:pt x="50" y="99"/>
                        <a:pt x="50" y="99"/>
                        <a:pt x="50" y="99"/>
                      </a:cubicBezTo>
                      <a:cubicBezTo>
                        <a:pt x="64" y="113"/>
                        <a:pt x="87" y="113"/>
                        <a:pt x="101" y="99"/>
                      </a:cubicBezTo>
                      <a:lnTo>
                        <a:pt x="112"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3" name="Freeform 131"/>
              <p:cNvSpPr>
                <a:spLocks noEditPoints="1"/>
              </p:cNvSpPr>
              <p:nvPr/>
            </p:nvSpPr>
            <p:spPr bwMode="auto">
              <a:xfrm>
                <a:off x="3666831" y="780636"/>
                <a:ext cx="234479" cy="233648"/>
              </a:xfrm>
              <a:custGeom>
                <a:avLst/>
                <a:gdLst>
                  <a:gd name="T0" fmla="*/ 232509 w 119"/>
                  <a:gd name="T1" fmla="*/ 104062 h 119"/>
                  <a:gd name="T2" fmla="*/ 218716 w 119"/>
                  <a:gd name="T3" fmla="*/ 98171 h 119"/>
                  <a:gd name="T4" fmla="*/ 202952 w 119"/>
                  <a:gd name="T5" fmla="*/ 58903 h 119"/>
                  <a:gd name="T6" fmla="*/ 208864 w 119"/>
                  <a:gd name="T7" fmla="*/ 45159 h 119"/>
                  <a:gd name="T8" fmla="*/ 208864 w 119"/>
                  <a:gd name="T9" fmla="*/ 43195 h 119"/>
                  <a:gd name="T10" fmla="*/ 199012 w 119"/>
                  <a:gd name="T11" fmla="*/ 35342 h 119"/>
                  <a:gd name="T12" fmla="*/ 191130 w 119"/>
                  <a:gd name="T13" fmla="*/ 27488 h 119"/>
                  <a:gd name="T14" fmla="*/ 189160 w 119"/>
                  <a:gd name="T15" fmla="*/ 25525 h 119"/>
                  <a:gd name="T16" fmla="*/ 175367 w 119"/>
                  <a:gd name="T17" fmla="*/ 31415 h 119"/>
                  <a:gd name="T18" fmla="*/ 135958 w 119"/>
                  <a:gd name="T19" fmla="*/ 15707 h 119"/>
                  <a:gd name="T20" fmla="*/ 130047 w 119"/>
                  <a:gd name="T21" fmla="*/ 1963 h 119"/>
                  <a:gd name="T22" fmla="*/ 130047 w 119"/>
                  <a:gd name="T23" fmla="*/ 0 h 119"/>
                  <a:gd name="T24" fmla="*/ 116254 w 119"/>
                  <a:gd name="T25" fmla="*/ 0 h 119"/>
                  <a:gd name="T26" fmla="*/ 104432 w 119"/>
                  <a:gd name="T27" fmla="*/ 0 h 119"/>
                  <a:gd name="T28" fmla="*/ 102461 w 119"/>
                  <a:gd name="T29" fmla="*/ 1963 h 119"/>
                  <a:gd name="T30" fmla="*/ 96550 w 119"/>
                  <a:gd name="T31" fmla="*/ 15707 h 119"/>
                  <a:gd name="T32" fmla="*/ 57142 w 119"/>
                  <a:gd name="T33" fmla="*/ 31415 h 119"/>
                  <a:gd name="T34" fmla="*/ 43349 w 119"/>
                  <a:gd name="T35" fmla="*/ 25525 h 119"/>
                  <a:gd name="T36" fmla="*/ 43349 w 119"/>
                  <a:gd name="T37" fmla="*/ 25525 h 119"/>
                  <a:gd name="T38" fmla="*/ 33497 w 119"/>
                  <a:gd name="T39" fmla="*/ 35342 h 119"/>
                  <a:gd name="T40" fmla="*/ 25615 w 119"/>
                  <a:gd name="T41" fmla="*/ 43195 h 119"/>
                  <a:gd name="T42" fmla="*/ 25615 w 119"/>
                  <a:gd name="T43" fmla="*/ 45159 h 119"/>
                  <a:gd name="T44" fmla="*/ 29556 w 119"/>
                  <a:gd name="T45" fmla="*/ 58903 h 119"/>
                  <a:gd name="T46" fmla="*/ 13793 w 119"/>
                  <a:gd name="T47" fmla="*/ 98171 h 119"/>
                  <a:gd name="T48" fmla="*/ 0 w 119"/>
                  <a:gd name="T49" fmla="*/ 104062 h 119"/>
                  <a:gd name="T50" fmla="*/ 0 w 119"/>
                  <a:gd name="T51" fmla="*/ 104062 h 119"/>
                  <a:gd name="T52" fmla="*/ 0 w 119"/>
                  <a:gd name="T53" fmla="*/ 117806 h 119"/>
                  <a:gd name="T54" fmla="*/ 0 w 119"/>
                  <a:gd name="T55" fmla="*/ 129586 h 119"/>
                  <a:gd name="T56" fmla="*/ 0 w 119"/>
                  <a:gd name="T57" fmla="*/ 131550 h 119"/>
                  <a:gd name="T58" fmla="*/ 13793 w 119"/>
                  <a:gd name="T59" fmla="*/ 135477 h 119"/>
                  <a:gd name="T60" fmla="*/ 29556 w 119"/>
                  <a:gd name="T61" fmla="*/ 176709 h 119"/>
                  <a:gd name="T62" fmla="*/ 23645 w 119"/>
                  <a:gd name="T63" fmla="*/ 190453 h 119"/>
                  <a:gd name="T64" fmla="*/ 23645 w 119"/>
                  <a:gd name="T65" fmla="*/ 190453 h 119"/>
                  <a:gd name="T66" fmla="*/ 33497 w 119"/>
                  <a:gd name="T67" fmla="*/ 200270 h 119"/>
                  <a:gd name="T68" fmla="*/ 41379 w 119"/>
                  <a:gd name="T69" fmla="*/ 208123 h 119"/>
                  <a:gd name="T70" fmla="*/ 43349 w 119"/>
                  <a:gd name="T71" fmla="*/ 208123 h 119"/>
                  <a:gd name="T72" fmla="*/ 57142 w 119"/>
                  <a:gd name="T73" fmla="*/ 204197 h 119"/>
                  <a:gd name="T74" fmla="*/ 96550 w 119"/>
                  <a:gd name="T75" fmla="*/ 219904 h 119"/>
                  <a:gd name="T76" fmla="*/ 102461 w 119"/>
                  <a:gd name="T77" fmla="*/ 233648 h 119"/>
                  <a:gd name="T78" fmla="*/ 102461 w 119"/>
                  <a:gd name="T79" fmla="*/ 233648 h 119"/>
                  <a:gd name="T80" fmla="*/ 116254 w 119"/>
                  <a:gd name="T81" fmla="*/ 233648 h 119"/>
                  <a:gd name="T82" fmla="*/ 128077 w 119"/>
                  <a:gd name="T83" fmla="*/ 233648 h 119"/>
                  <a:gd name="T84" fmla="*/ 130047 w 119"/>
                  <a:gd name="T85" fmla="*/ 233648 h 119"/>
                  <a:gd name="T86" fmla="*/ 135958 w 119"/>
                  <a:gd name="T87" fmla="*/ 219904 h 119"/>
                  <a:gd name="T88" fmla="*/ 175367 w 119"/>
                  <a:gd name="T89" fmla="*/ 204197 h 119"/>
                  <a:gd name="T90" fmla="*/ 189160 w 119"/>
                  <a:gd name="T91" fmla="*/ 210087 h 119"/>
                  <a:gd name="T92" fmla="*/ 189160 w 119"/>
                  <a:gd name="T93" fmla="*/ 210087 h 119"/>
                  <a:gd name="T94" fmla="*/ 199012 w 119"/>
                  <a:gd name="T95" fmla="*/ 200270 h 119"/>
                  <a:gd name="T96" fmla="*/ 206893 w 119"/>
                  <a:gd name="T97" fmla="*/ 192416 h 119"/>
                  <a:gd name="T98" fmla="*/ 208864 w 119"/>
                  <a:gd name="T99" fmla="*/ 190453 h 119"/>
                  <a:gd name="T100" fmla="*/ 202952 w 119"/>
                  <a:gd name="T101" fmla="*/ 176709 h 119"/>
                  <a:gd name="T102" fmla="*/ 218716 w 119"/>
                  <a:gd name="T103" fmla="*/ 137440 h 119"/>
                  <a:gd name="T104" fmla="*/ 232509 w 119"/>
                  <a:gd name="T105" fmla="*/ 131550 h 119"/>
                  <a:gd name="T106" fmla="*/ 234479 w 119"/>
                  <a:gd name="T107" fmla="*/ 131550 h 119"/>
                  <a:gd name="T108" fmla="*/ 234479 w 119"/>
                  <a:gd name="T109" fmla="*/ 117806 h 119"/>
                  <a:gd name="T110" fmla="*/ 234479 w 119"/>
                  <a:gd name="T111" fmla="*/ 106025 h 119"/>
                  <a:gd name="T112" fmla="*/ 232509 w 119"/>
                  <a:gd name="T113" fmla="*/ 104062 h 119"/>
                  <a:gd name="T114" fmla="*/ 116254 w 119"/>
                  <a:gd name="T115" fmla="*/ 180635 h 119"/>
                  <a:gd name="T116" fmla="*/ 53201 w 119"/>
                  <a:gd name="T117" fmla="*/ 117806 h 119"/>
                  <a:gd name="T118" fmla="*/ 116254 w 119"/>
                  <a:gd name="T119" fmla="*/ 54976 h 119"/>
                  <a:gd name="T120" fmla="*/ 179307 w 119"/>
                  <a:gd name="T121" fmla="*/ 117806 h 119"/>
                  <a:gd name="T122" fmla="*/ 116254 w 119"/>
                  <a:gd name="T123" fmla="*/ 180635 h 11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 h="119">
                    <a:moveTo>
                      <a:pt x="118" y="53"/>
                    </a:moveTo>
                    <a:cubicBezTo>
                      <a:pt x="111" y="50"/>
                      <a:pt x="111" y="50"/>
                      <a:pt x="111" y="50"/>
                    </a:cubicBezTo>
                    <a:cubicBezTo>
                      <a:pt x="110" y="43"/>
                      <a:pt x="107" y="36"/>
                      <a:pt x="103" y="30"/>
                    </a:cubicBezTo>
                    <a:cubicBezTo>
                      <a:pt x="106" y="23"/>
                      <a:pt x="106" y="23"/>
                      <a:pt x="106" y="23"/>
                    </a:cubicBezTo>
                    <a:cubicBezTo>
                      <a:pt x="106" y="22"/>
                      <a:pt x="106" y="22"/>
                      <a:pt x="106" y="22"/>
                    </a:cubicBezTo>
                    <a:cubicBezTo>
                      <a:pt x="101" y="18"/>
                      <a:pt x="101" y="18"/>
                      <a:pt x="101" y="18"/>
                    </a:cubicBezTo>
                    <a:cubicBezTo>
                      <a:pt x="97" y="14"/>
                      <a:pt x="97" y="14"/>
                      <a:pt x="97" y="14"/>
                    </a:cubicBezTo>
                    <a:cubicBezTo>
                      <a:pt x="96" y="13"/>
                      <a:pt x="96" y="13"/>
                      <a:pt x="96" y="13"/>
                    </a:cubicBezTo>
                    <a:cubicBezTo>
                      <a:pt x="89" y="16"/>
                      <a:pt x="89" y="16"/>
                      <a:pt x="89" y="16"/>
                    </a:cubicBezTo>
                    <a:cubicBezTo>
                      <a:pt x="83" y="12"/>
                      <a:pt x="76" y="9"/>
                      <a:pt x="69" y="8"/>
                    </a:cubicBezTo>
                    <a:cubicBezTo>
                      <a:pt x="66" y="1"/>
                      <a:pt x="66" y="1"/>
                      <a:pt x="66" y="1"/>
                    </a:cubicBezTo>
                    <a:cubicBezTo>
                      <a:pt x="66" y="0"/>
                      <a:pt x="66" y="0"/>
                      <a:pt x="66" y="0"/>
                    </a:cubicBezTo>
                    <a:cubicBezTo>
                      <a:pt x="59" y="0"/>
                      <a:pt x="59" y="0"/>
                      <a:pt x="59" y="0"/>
                    </a:cubicBezTo>
                    <a:cubicBezTo>
                      <a:pt x="53" y="0"/>
                      <a:pt x="53" y="0"/>
                      <a:pt x="53" y="0"/>
                    </a:cubicBezTo>
                    <a:cubicBezTo>
                      <a:pt x="52" y="1"/>
                      <a:pt x="52" y="1"/>
                      <a:pt x="52" y="1"/>
                    </a:cubicBezTo>
                    <a:cubicBezTo>
                      <a:pt x="49" y="8"/>
                      <a:pt x="49" y="8"/>
                      <a:pt x="49" y="8"/>
                    </a:cubicBezTo>
                    <a:cubicBezTo>
                      <a:pt x="42" y="9"/>
                      <a:pt x="35" y="12"/>
                      <a:pt x="29" y="16"/>
                    </a:cubicBezTo>
                    <a:cubicBezTo>
                      <a:pt x="22" y="13"/>
                      <a:pt x="22" y="13"/>
                      <a:pt x="22" y="13"/>
                    </a:cubicBezTo>
                    <a:cubicBezTo>
                      <a:pt x="22" y="13"/>
                      <a:pt x="22" y="13"/>
                      <a:pt x="22" y="13"/>
                    </a:cubicBezTo>
                    <a:cubicBezTo>
                      <a:pt x="17" y="18"/>
                      <a:pt x="17" y="18"/>
                      <a:pt x="17" y="18"/>
                    </a:cubicBezTo>
                    <a:cubicBezTo>
                      <a:pt x="13" y="22"/>
                      <a:pt x="13" y="22"/>
                      <a:pt x="13" y="22"/>
                    </a:cubicBezTo>
                    <a:cubicBezTo>
                      <a:pt x="13" y="23"/>
                      <a:pt x="13" y="23"/>
                      <a:pt x="13" y="23"/>
                    </a:cubicBezTo>
                    <a:cubicBezTo>
                      <a:pt x="15" y="30"/>
                      <a:pt x="15" y="30"/>
                      <a:pt x="15" y="30"/>
                    </a:cubicBezTo>
                    <a:cubicBezTo>
                      <a:pt x="11" y="36"/>
                      <a:pt x="8" y="42"/>
                      <a:pt x="7" y="50"/>
                    </a:cubicBezTo>
                    <a:cubicBezTo>
                      <a:pt x="0" y="53"/>
                      <a:pt x="0" y="53"/>
                      <a:pt x="0" y="53"/>
                    </a:cubicBezTo>
                    <a:cubicBezTo>
                      <a:pt x="0" y="53"/>
                      <a:pt x="0" y="53"/>
                      <a:pt x="0" y="53"/>
                    </a:cubicBezTo>
                    <a:cubicBezTo>
                      <a:pt x="0" y="60"/>
                      <a:pt x="0" y="60"/>
                      <a:pt x="0" y="60"/>
                    </a:cubicBezTo>
                    <a:cubicBezTo>
                      <a:pt x="0" y="66"/>
                      <a:pt x="0" y="66"/>
                      <a:pt x="0" y="66"/>
                    </a:cubicBezTo>
                    <a:cubicBezTo>
                      <a:pt x="0" y="67"/>
                      <a:pt x="0" y="67"/>
                      <a:pt x="0" y="67"/>
                    </a:cubicBezTo>
                    <a:cubicBezTo>
                      <a:pt x="7" y="69"/>
                      <a:pt x="7" y="69"/>
                      <a:pt x="7" y="69"/>
                    </a:cubicBezTo>
                    <a:cubicBezTo>
                      <a:pt x="8" y="77"/>
                      <a:pt x="11" y="84"/>
                      <a:pt x="15" y="90"/>
                    </a:cubicBezTo>
                    <a:cubicBezTo>
                      <a:pt x="12" y="97"/>
                      <a:pt x="12" y="97"/>
                      <a:pt x="12" y="97"/>
                    </a:cubicBezTo>
                    <a:cubicBezTo>
                      <a:pt x="12" y="97"/>
                      <a:pt x="12" y="97"/>
                      <a:pt x="12" y="97"/>
                    </a:cubicBezTo>
                    <a:cubicBezTo>
                      <a:pt x="17" y="102"/>
                      <a:pt x="17" y="102"/>
                      <a:pt x="17" y="102"/>
                    </a:cubicBezTo>
                    <a:cubicBezTo>
                      <a:pt x="21" y="106"/>
                      <a:pt x="21" y="106"/>
                      <a:pt x="21" y="106"/>
                    </a:cubicBezTo>
                    <a:cubicBezTo>
                      <a:pt x="22" y="106"/>
                      <a:pt x="22" y="106"/>
                      <a:pt x="22" y="106"/>
                    </a:cubicBezTo>
                    <a:cubicBezTo>
                      <a:pt x="29" y="104"/>
                      <a:pt x="29" y="104"/>
                      <a:pt x="29" y="104"/>
                    </a:cubicBezTo>
                    <a:cubicBezTo>
                      <a:pt x="35" y="108"/>
                      <a:pt x="42" y="111"/>
                      <a:pt x="49" y="112"/>
                    </a:cubicBezTo>
                    <a:cubicBezTo>
                      <a:pt x="52" y="119"/>
                      <a:pt x="52" y="119"/>
                      <a:pt x="52" y="119"/>
                    </a:cubicBezTo>
                    <a:cubicBezTo>
                      <a:pt x="52" y="119"/>
                      <a:pt x="52" y="119"/>
                      <a:pt x="52" y="119"/>
                    </a:cubicBezTo>
                    <a:cubicBezTo>
                      <a:pt x="59" y="119"/>
                      <a:pt x="59" y="119"/>
                      <a:pt x="59" y="119"/>
                    </a:cubicBezTo>
                    <a:cubicBezTo>
                      <a:pt x="65" y="119"/>
                      <a:pt x="65" y="119"/>
                      <a:pt x="65" y="119"/>
                    </a:cubicBezTo>
                    <a:cubicBezTo>
                      <a:pt x="66" y="119"/>
                      <a:pt x="66" y="119"/>
                      <a:pt x="66" y="119"/>
                    </a:cubicBezTo>
                    <a:cubicBezTo>
                      <a:pt x="69" y="112"/>
                      <a:pt x="69" y="112"/>
                      <a:pt x="69" y="112"/>
                    </a:cubicBezTo>
                    <a:cubicBezTo>
                      <a:pt x="76" y="111"/>
                      <a:pt x="83" y="108"/>
                      <a:pt x="89" y="104"/>
                    </a:cubicBezTo>
                    <a:cubicBezTo>
                      <a:pt x="96" y="107"/>
                      <a:pt x="96" y="107"/>
                      <a:pt x="96" y="107"/>
                    </a:cubicBezTo>
                    <a:cubicBezTo>
                      <a:pt x="96" y="107"/>
                      <a:pt x="96" y="107"/>
                      <a:pt x="96" y="107"/>
                    </a:cubicBezTo>
                    <a:cubicBezTo>
                      <a:pt x="101" y="102"/>
                      <a:pt x="101" y="102"/>
                      <a:pt x="101" y="102"/>
                    </a:cubicBezTo>
                    <a:cubicBezTo>
                      <a:pt x="105" y="98"/>
                      <a:pt x="105" y="98"/>
                      <a:pt x="105" y="98"/>
                    </a:cubicBezTo>
                    <a:cubicBezTo>
                      <a:pt x="106" y="97"/>
                      <a:pt x="106" y="97"/>
                      <a:pt x="106" y="97"/>
                    </a:cubicBezTo>
                    <a:cubicBezTo>
                      <a:pt x="103" y="90"/>
                      <a:pt x="103" y="90"/>
                      <a:pt x="103" y="90"/>
                    </a:cubicBezTo>
                    <a:cubicBezTo>
                      <a:pt x="107" y="84"/>
                      <a:pt x="110" y="77"/>
                      <a:pt x="111" y="70"/>
                    </a:cubicBezTo>
                    <a:cubicBezTo>
                      <a:pt x="118" y="67"/>
                      <a:pt x="118" y="67"/>
                      <a:pt x="118" y="67"/>
                    </a:cubicBezTo>
                    <a:cubicBezTo>
                      <a:pt x="119" y="67"/>
                      <a:pt x="119" y="67"/>
                      <a:pt x="119" y="67"/>
                    </a:cubicBezTo>
                    <a:cubicBezTo>
                      <a:pt x="119" y="60"/>
                      <a:pt x="119" y="60"/>
                      <a:pt x="119" y="60"/>
                    </a:cubicBezTo>
                    <a:cubicBezTo>
                      <a:pt x="119" y="54"/>
                      <a:pt x="119" y="54"/>
                      <a:pt x="119" y="54"/>
                    </a:cubicBezTo>
                    <a:lnTo>
                      <a:pt x="118" y="53"/>
                    </a:lnTo>
                    <a:close/>
                    <a:moveTo>
                      <a:pt x="59" y="92"/>
                    </a:moveTo>
                    <a:cubicBezTo>
                      <a:pt x="41" y="92"/>
                      <a:pt x="27" y="78"/>
                      <a:pt x="27" y="60"/>
                    </a:cubicBezTo>
                    <a:cubicBezTo>
                      <a:pt x="27" y="42"/>
                      <a:pt x="41" y="28"/>
                      <a:pt x="59" y="28"/>
                    </a:cubicBezTo>
                    <a:cubicBezTo>
                      <a:pt x="77" y="28"/>
                      <a:pt x="91" y="42"/>
                      <a:pt x="91" y="60"/>
                    </a:cubicBezTo>
                    <a:cubicBezTo>
                      <a:pt x="91" y="78"/>
                      <a:pt x="77" y="92"/>
                      <a:pt x="59" y="92"/>
                    </a:cubicBezTo>
                    <a:close/>
                  </a:path>
                </a:pathLst>
              </a:custGeom>
              <a:solidFill>
                <a:srgbClr val="F3F8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132"/>
              <p:cNvSpPr>
                <a:spLocks noEditPoints="1"/>
              </p:cNvSpPr>
              <p:nvPr/>
            </p:nvSpPr>
            <p:spPr bwMode="auto">
              <a:xfrm>
                <a:off x="6777424" y="976867"/>
                <a:ext cx="302661" cy="440688"/>
              </a:xfrm>
              <a:custGeom>
                <a:avLst/>
                <a:gdLst>
                  <a:gd name="T0" fmla="*/ 294800 w 154"/>
                  <a:gd name="T1" fmla="*/ 422982 h 224"/>
                  <a:gd name="T2" fmla="*/ 300696 w 154"/>
                  <a:gd name="T3" fmla="*/ 421014 h 224"/>
                  <a:gd name="T4" fmla="*/ 302661 w 154"/>
                  <a:gd name="T5" fmla="*/ 415112 h 224"/>
                  <a:gd name="T6" fmla="*/ 186706 w 154"/>
                  <a:gd name="T7" fmla="*/ 165258 h 224"/>
                  <a:gd name="T8" fmla="*/ 206360 w 154"/>
                  <a:gd name="T9" fmla="*/ 123944 h 224"/>
                  <a:gd name="T10" fmla="*/ 169018 w 154"/>
                  <a:gd name="T11" fmla="*/ 72792 h 224"/>
                  <a:gd name="T12" fmla="*/ 169018 w 154"/>
                  <a:gd name="T13" fmla="*/ 21641 h 224"/>
                  <a:gd name="T14" fmla="*/ 161157 w 154"/>
                  <a:gd name="T15" fmla="*/ 15739 h 224"/>
                  <a:gd name="T16" fmla="*/ 157226 w 154"/>
                  <a:gd name="T17" fmla="*/ 15739 h 224"/>
                  <a:gd name="T18" fmla="*/ 157226 w 154"/>
                  <a:gd name="T19" fmla="*/ 5902 h 224"/>
                  <a:gd name="T20" fmla="*/ 151331 w 154"/>
                  <a:gd name="T21" fmla="*/ 0 h 224"/>
                  <a:gd name="T22" fmla="*/ 145435 w 154"/>
                  <a:gd name="T23" fmla="*/ 5902 h 224"/>
                  <a:gd name="T24" fmla="*/ 145435 w 154"/>
                  <a:gd name="T25" fmla="*/ 15739 h 224"/>
                  <a:gd name="T26" fmla="*/ 141504 w 154"/>
                  <a:gd name="T27" fmla="*/ 15739 h 224"/>
                  <a:gd name="T28" fmla="*/ 133643 w 154"/>
                  <a:gd name="T29" fmla="*/ 21641 h 224"/>
                  <a:gd name="T30" fmla="*/ 133643 w 154"/>
                  <a:gd name="T31" fmla="*/ 72792 h 224"/>
                  <a:gd name="T32" fmla="*/ 96301 w 154"/>
                  <a:gd name="T33" fmla="*/ 123944 h 224"/>
                  <a:gd name="T34" fmla="*/ 115955 w 154"/>
                  <a:gd name="T35" fmla="*/ 165258 h 224"/>
                  <a:gd name="T36" fmla="*/ 0 w 154"/>
                  <a:gd name="T37" fmla="*/ 415112 h 224"/>
                  <a:gd name="T38" fmla="*/ 3931 w 154"/>
                  <a:gd name="T39" fmla="*/ 421014 h 224"/>
                  <a:gd name="T40" fmla="*/ 7861 w 154"/>
                  <a:gd name="T41" fmla="*/ 422982 h 224"/>
                  <a:gd name="T42" fmla="*/ 0 w 154"/>
                  <a:gd name="T43" fmla="*/ 440688 h 224"/>
                  <a:gd name="T44" fmla="*/ 9827 w 154"/>
                  <a:gd name="T45" fmla="*/ 424949 h 224"/>
                  <a:gd name="T46" fmla="*/ 15723 w 154"/>
                  <a:gd name="T47" fmla="*/ 426917 h 224"/>
                  <a:gd name="T48" fmla="*/ 21619 w 154"/>
                  <a:gd name="T49" fmla="*/ 424949 h 224"/>
                  <a:gd name="T50" fmla="*/ 92371 w 154"/>
                  <a:gd name="T51" fmla="*/ 267561 h 224"/>
                  <a:gd name="T52" fmla="*/ 151331 w 154"/>
                  <a:gd name="T53" fmla="*/ 285267 h 224"/>
                  <a:gd name="T54" fmla="*/ 210290 w 154"/>
                  <a:gd name="T55" fmla="*/ 267561 h 224"/>
                  <a:gd name="T56" fmla="*/ 281042 w 154"/>
                  <a:gd name="T57" fmla="*/ 424949 h 224"/>
                  <a:gd name="T58" fmla="*/ 286938 w 154"/>
                  <a:gd name="T59" fmla="*/ 426917 h 224"/>
                  <a:gd name="T60" fmla="*/ 292834 w 154"/>
                  <a:gd name="T61" fmla="*/ 424949 h 224"/>
                  <a:gd name="T62" fmla="*/ 302661 w 154"/>
                  <a:gd name="T63" fmla="*/ 440688 h 224"/>
                  <a:gd name="T64" fmla="*/ 294800 w 154"/>
                  <a:gd name="T65" fmla="*/ 422982 h 224"/>
                  <a:gd name="T66" fmla="*/ 151331 w 154"/>
                  <a:gd name="T67" fmla="*/ 90498 h 224"/>
                  <a:gd name="T68" fmla="*/ 184741 w 154"/>
                  <a:gd name="T69" fmla="*/ 123944 h 224"/>
                  <a:gd name="T70" fmla="*/ 151331 w 154"/>
                  <a:gd name="T71" fmla="*/ 157389 h 224"/>
                  <a:gd name="T72" fmla="*/ 117920 w 154"/>
                  <a:gd name="T73" fmla="*/ 123944 h 224"/>
                  <a:gd name="T74" fmla="*/ 151331 w 154"/>
                  <a:gd name="T75" fmla="*/ 90498 h 224"/>
                  <a:gd name="T76" fmla="*/ 151331 w 154"/>
                  <a:gd name="T77" fmla="*/ 269528 h 224"/>
                  <a:gd name="T78" fmla="*/ 100232 w 154"/>
                  <a:gd name="T79" fmla="*/ 253789 h 224"/>
                  <a:gd name="T80" fmla="*/ 135608 w 154"/>
                  <a:gd name="T81" fmla="*/ 177062 h 224"/>
                  <a:gd name="T82" fmla="*/ 151331 w 154"/>
                  <a:gd name="T83" fmla="*/ 179030 h 224"/>
                  <a:gd name="T84" fmla="*/ 167053 w 154"/>
                  <a:gd name="T85" fmla="*/ 177062 h 224"/>
                  <a:gd name="T86" fmla="*/ 202429 w 154"/>
                  <a:gd name="T87" fmla="*/ 253789 h 224"/>
                  <a:gd name="T88" fmla="*/ 151331 w 154"/>
                  <a:gd name="T89" fmla="*/ 269528 h 2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4" h="224">
                    <a:moveTo>
                      <a:pt x="150" y="215"/>
                    </a:moveTo>
                    <a:cubicBezTo>
                      <a:pt x="153" y="214"/>
                      <a:pt x="153" y="214"/>
                      <a:pt x="153" y="214"/>
                    </a:cubicBezTo>
                    <a:cubicBezTo>
                      <a:pt x="154" y="213"/>
                      <a:pt x="154" y="212"/>
                      <a:pt x="154" y="211"/>
                    </a:cubicBezTo>
                    <a:cubicBezTo>
                      <a:pt x="95" y="84"/>
                      <a:pt x="95" y="84"/>
                      <a:pt x="95" y="84"/>
                    </a:cubicBezTo>
                    <a:cubicBezTo>
                      <a:pt x="101" y="79"/>
                      <a:pt x="105" y="72"/>
                      <a:pt x="105" y="63"/>
                    </a:cubicBezTo>
                    <a:cubicBezTo>
                      <a:pt x="105" y="51"/>
                      <a:pt x="97" y="41"/>
                      <a:pt x="86" y="37"/>
                    </a:cubicBezTo>
                    <a:cubicBezTo>
                      <a:pt x="86" y="11"/>
                      <a:pt x="86" y="11"/>
                      <a:pt x="86" y="11"/>
                    </a:cubicBezTo>
                    <a:cubicBezTo>
                      <a:pt x="86" y="9"/>
                      <a:pt x="84" y="8"/>
                      <a:pt x="82" y="8"/>
                    </a:cubicBezTo>
                    <a:cubicBezTo>
                      <a:pt x="80" y="8"/>
                      <a:pt x="80" y="8"/>
                      <a:pt x="80" y="8"/>
                    </a:cubicBezTo>
                    <a:cubicBezTo>
                      <a:pt x="80" y="3"/>
                      <a:pt x="80" y="3"/>
                      <a:pt x="80" y="3"/>
                    </a:cubicBezTo>
                    <a:cubicBezTo>
                      <a:pt x="80" y="1"/>
                      <a:pt x="79" y="0"/>
                      <a:pt x="77" y="0"/>
                    </a:cubicBezTo>
                    <a:cubicBezTo>
                      <a:pt x="75" y="0"/>
                      <a:pt x="74" y="1"/>
                      <a:pt x="74" y="3"/>
                    </a:cubicBezTo>
                    <a:cubicBezTo>
                      <a:pt x="74" y="8"/>
                      <a:pt x="74" y="8"/>
                      <a:pt x="74" y="8"/>
                    </a:cubicBezTo>
                    <a:cubicBezTo>
                      <a:pt x="72" y="8"/>
                      <a:pt x="72" y="8"/>
                      <a:pt x="72" y="8"/>
                    </a:cubicBezTo>
                    <a:cubicBezTo>
                      <a:pt x="70" y="8"/>
                      <a:pt x="68" y="9"/>
                      <a:pt x="68" y="11"/>
                    </a:cubicBezTo>
                    <a:cubicBezTo>
                      <a:pt x="68" y="37"/>
                      <a:pt x="68" y="37"/>
                      <a:pt x="68" y="37"/>
                    </a:cubicBezTo>
                    <a:cubicBezTo>
                      <a:pt x="57" y="41"/>
                      <a:pt x="49" y="51"/>
                      <a:pt x="49" y="63"/>
                    </a:cubicBezTo>
                    <a:cubicBezTo>
                      <a:pt x="49" y="72"/>
                      <a:pt x="53" y="79"/>
                      <a:pt x="59" y="84"/>
                    </a:cubicBezTo>
                    <a:cubicBezTo>
                      <a:pt x="0" y="211"/>
                      <a:pt x="0" y="211"/>
                      <a:pt x="0" y="211"/>
                    </a:cubicBezTo>
                    <a:cubicBezTo>
                      <a:pt x="0" y="212"/>
                      <a:pt x="0" y="213"/>
                      <a:pt x="2" y="214"/>
                    </a:cubicBezTo>
                    <a:cubicBezTo>
                      <a:pt x="4" y="215"/>
                      <a:pt x="4" y="215"/>
                      <a:pt x="4" y="215"/>
                    </a:cubicBezTo>
                    <a:cubicBezTo>
                      <a:pt x="0" y="224"/>
                      <a:pt x="0" y="224"/>
                      <a:pt x="0" y="224"/>
                    </a:cubicBezTo>
                    <a:cubicBezTo>
                      <a:pt x="5" y="216"/>
                      <a:pt x="5" y="216"/>
                      <a:pt x="5" y="216"/>
                    </a:cubicBezTo>
                    <a:cubicBezTo>
                      <a:pt x="8" y="217"/>
                      <a:pt x="8" y="217"/>
                      <a:pt x="8" y="217"/>
                    </a:cubicBezTo>
                    <a:cubicBezTo>
                      <a:pt x="9" y="217"/>
                      <a:pt x="10" y="217"/>
                      <a:pt x="11" y="216"/>
                    </a:cubicBezTo>
                    <a:cubicBezTo>
                      <a:pt x="47" y="136"/>
                      <a:pt x="47" y="136"/>
                      <a:pt x="47" y="136"/>
                    </a:cubicBezTo>
                    <a:cubicBezTo>
                      <a:pt x="56" y="142"/>
                      <a:pt x="66" y="145"/>
                      <a:pt x="77" y="145"/>
                    </a:cubicBezTo>
                    <a:cubicBezTo>
                      <a:pt x="88" y="145"/>
                      <a:pt x="98" y="142"/>
                      <a:pt x="107" y="136"/>
                    </a:cubicBezTo>
                    <a:cubicBezTo>
                      <a:pt x="143" y="216"/>
                      <a:pt x="143" y="216"/>
                      <a:pt x="143" y="216"/>
                    </a:cubicBezTo>
                    <a:cubicBezTo>
                      <a:pt x="144" y="217"/>
                      <a:pt x="145" y="217"/>
                      <a:pt x="146" y="217"/>
                    </a:cubicBezTo>
                    <a:cubicBezTo>
                      <a:pt x="149" y="216"/>
                      <a:pt x="149" y="216"/>
                      <a:pt x="149" y="216"/>
                    </a:cubicBezTo>
                    <a:cubicBezTo>
                      <a:pt x="154" y="224"/>
                      <a:pt x="154" y="224"/>
                      <a:pt x="154" y="224"/>
                    </a:cubicBezTo>
                    <a:lnTo>
                      <a:pt x="150" y="215"/>
                    </a:lnTo>
                    <a:close/>
                    <a:moveTo>
                      <a:pt x="77" y="46"/>
                    </a:moveTo>
                    <a:cubicBezTo>
                      <a:pt x="86" y="46"/>
                      <a:pt x="94" y="54"/>
                      <a:pt x="94" y="63"/>
                    </a:cubicBezTo>
                    <a:cubicBezTo>
                      <a:pt x="94" y="73"/>
                      <a:pt x="86" y="80"/>
                      <a:pt x="77" y="80"/>
                    </a:cubicBezTo>
                    <a:cubicBezTo>
                      <a:pt x="68" y="80"/>
                      <a:pt x="60" y="73"/>
                      <a:pt x="60" y="63"/>
                    </a:cubicBezTo>
                    <a:cubicBezTo>
                      <a:pt x="60" y="54"/>
                      <a:pt x="68" y="46"/>
                      <a:pt x="77" y="46"/>
                    </a:cubicBezTo>
                    <a:close/>
                    <a:moveTo>
                      <a:pt x="77" y="137"/>
                    </a:moveTo>
                    <a:cubicBezTo>
                      <a:pt x="67" y="137"/>
                      <a:pt x="58" y="134"/>
                      <a:pt x="51" y="129"/>
                    </a:cubicBezTo>
                    <a:cubicBezTo>
                      <a:pt x="69" y="90"/>
                      <a:pt x="69" y="90"/>
                      <a:pt x="69" y="90"/>
                    </a:cubicBezTo>
                    <a:cubicBezTo>
                      <a:pt x="71" y="90"/>
                      <a:pt x="74" y="91"/>
                      <a:pt x="77" y="91"/>
                    </a:cubicBezTo>
                    <a:cubicBezTo>
                      <a:pt x="80" y="91"/>
                      <a:pt x="83" y="90"/>
                      <a:pt x="85" y="90"/>
                    </a:cubicBezTo>
                    <a:cubicBezTo>
                      <a:pt x="103" y="129"/>
                      <a:pt x="103" y="129"/>
                      <a:pt x="103" y="129"/>
                    </a:cubicBezTo>
                    <a:cubicBezTo>
                      <a:pt x="96" y="134"/>
                      <a:pt x="87" y="137"/>
                      <a:pt x="77" y="1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Freeform 133"/>
              <p:cNvSpPr>
                <a:spLocks noEditPoints="1"/>
              </p:cNvSpPr>
              <p:nvPr/>
            </p:nvSpPr>
            <p:spPr bwMode="auto">
              <a:xfrm>
                <a:off x="7561516" y="2614896"/>
                <a:ext cx="218681" cy="379158"/>
              </a:xfrm>
              <a:custGeom>
                <a:avLst/>
                <a:gdLst>
                  <a:gd name="T0" fmla="*/ 200950 w 111"/>
                  <a:gd name="T1" fmla="*/ 125731 h 193"/>
                  <a:gd name="T2" fmla="*/ 151698 w 111"/>
                  <a:gd name="T3" fmla="*/ 15716 h 193"/>
                  <a:gd name="T4" fmla="*/ 41372 w 111"/>
                  <a:gd name="T5" fmla="*/ 64830 h 193"/>
                  <a:gd name="T6" fmla="*/ 82744 w 111"/>
                  <a:gd name="T7" fmla="*/ 170916 h 193"/>
                  <a:gd name="T8" fmla="*/ 63043 w 111"/>
                  <a:gd name="T9" fmla="*/ 225923 h 193"/>
                  <a:gd name="T10" fmla="*/ 61073 w 111"/>
                  <a:gd name="T11" fmla="*/ 225923 h 193"/>
                  <a:gd name="T12" fmla="*/ 51223 w 111"/>
                  <a:gd name="T13" fmla="*/ 229852 h 193"/>
                  <a:gd name="T14" fmla="*/ 1970 w 111"/>
                  <a:gd name="T15" fmla="*/ 359513 h 193"/>
                  <a:gd name="T16" fmla="*/ 5910 w 111"/>
                  <a:gd name="T17" fmla="*/ 369335 h 193"/>
                  <a:gd name="T18" fmla="*/ 25611 w 111"/>
                  <a:gd name="T19" fmla="*/ 377193 h 193"/>
                  <a:gd name="T20" fmla="*/ 35462 w 111"/>
                  <a:gd name="T21" fmla="*/ 373264 h 193"/>
                  <a:gd name="T22" fmla="*/ 84714 w 111"/>
                  <a:gd name="T23" fmla="*/ 243604 h 193"/>
                  <a:gd name="T24" fmla="*/ 80774 w 111"/>
                  <a:gd name="T25" fmla="*/ 233781 h 193"/>
                  <a:gd name="T26" fmla="*/ 78804 w 111"/>
                  <a:gd name="T27" fmla="*/ 231817 h 193"/>
                  <a:gd name="T28" fmla="*/ 98505 w 111"/>
                  <a:gd name="T29" fmla="*/ 178774 h 193"/>
                  <a:gd name="T30" fmla="*/ 200950 w 111"/>
                  <a:gd name="T31" fmla="*/ 125731 h 193"/>
                  <a:gd name="T32" fmla="*/ 59103 w 111"/>
                  <a:gd name="T33" fmla="*/ 72688 h 193"/>
                  <a:gd name="T34" fmla="*/ 145787 w 111"/>
                  <a:gd name="T35" fmla="*/ 33397 h 193"/>
                  <a:gd name="T36" fmla="*/ 183219 w 111"/>
                  <a:gd name="T37" fmla="*/ 119838 h 193"/>
                  <a:gd name="T38" fmla="*/ 98505 w 111"/>
                  <a:gd name="T39" fmla="*/ 157164 h 193"/>
                  <a:gd name="T40" fmla="*/ 59103 w 111"/>
                  <a:gd name="T41" fmla="*/ 72688 h 19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1" h="193">
                    <a:moveTo>
                      <a:pt x="102" y="64"/>
                    </a:moveTo>
                    <a:cubicBezTo>
                      <a:pt x="111" y="42"/>
                      <a:pt x="99" y="17"/>
                      <a:pt x="77" y="8"/>
                    </a:cubicBezTo>
                    <a:cubicBezTo>
                      <a:pt x="54" y="0"/>
                      <a:pt x="30" y="11"/>
                      <a:pt x="21" y="33"/>
                    </a:cubicBezTo>
                    <a:cubicBezTo>
                      <a:pt x="13" y="54"/>
                      <a:pt x="23" y="78"/>
                      <a:pt x="42" y="87"/>
                    </a:cubicBezTo>
                    <a:cubicBezTo>
                      <a:pt x="32" y="115"/>
                      <a:pt x="32" y="115"/>
                      <a:pt x="32" y="115"/>
                    </a:cubicBezTo>
                    <a:cubicBezTo>
                      <a:pt x="31" y="115"/>
                      <a:pt x="31" y="115"/>
                      <a:pt x="31" y="115"/>
                    </a:cubicBezTo>
                    <a:cubicBezTo>
                      <a:pt x="29" y="114"/>
                      <a:pt x="26" y="115"/>
                      <a:pt x="26" y="117"/>
                    </a:cubicBezTo>
                    <a:cubicBezTo>
                      <a:pt x="1" y="183"/>
                      <a:pt x="1" y="183"/>
                      <a:pt x="1" y="183"/>
                    </a:cubicBezTo>
                    <a:cubicBezTo>
                      <a:pt x="0" y="185"/>
                      <a:pt x="1" y="188"/>
                      <a:pt x="3" y="188"/>
                    </a:cubicBezTo>
                    <a:cubicBezTo>
                      <a:pt x="13" y="192"/>
                      <a:pt x="13" y="192"/>
                      <a:pt x="13" y="192"/>
                    </a:cubicBezTo>
                    <a:cubicBezTo>
                      <a:pt x="15" y="193"/>
                      <a:pt x="17" y="192"/>
                      <a:pt x="18" y="190"/>
                    </a:cubicBezTo>
                    <a:cubicBezTo>
                      <a:pt x="43" y="124"/>
                      <a:pt x="43" y="124"/>
                      <a:pt x="43" y="124"/>
                    </a:cubicBezTo>
                    <a:cubicBezTo>
                      <a:pt x="44" y="122"/>
                      <a:pt x="43" y="120"/>
                      <a:pt x="41" y="119"/>
                    </a:cubicBezTo>
                    <a:cubicBezTo>
                      <a:pt x="40" y="118"/>
                      <a:pt x="40" y="118"/>
                      <a:pt x="40" y="118"/>
                    </a:cubicBezTo>
                    <a:cubicBezTo>
                      <a:pt x="50" y="91"/>
                      <a:pt x="50" y="91"/>
                      <a:pt x="50" y="91"/>
                    </a:cubicBezTo>
                    <a:cubicBezTo>
                      <a:pt x="72" y="96"/>
                      <a:pt x="94" y="85"/>
                      <a:pt x="102" y="64"/>
                    </a:cubicBezTo>
                    <a:close/>
                    <a:moveTo>
                      <a:pt x="30" y="37"/>
                    </a:moveTo>
                    <a:cubicBezTo>
                      <a:pt x="36" y="19"/>
                      <a:pt x="56" y="10"/>
                      <a:pt x="74" y="17"/>
                    </a:cubicBezTo>
                    <a:cubicBezTo>
                      <a:pt x="91" y="24"/>
                      <a:pt x="100" y="43"/>
                      <a:pt x="93" y="61"/>
                    </a:cubicBezTo>
                    <a:cubicBezTo>
                      <a:pt x="87" y="78"/>
                      <a:pt x="67" y="87"/>
                      <a:pt x="50" y="80"/>
                    </a:cubicBezTo>
                    <a:cubicBezTo>
                      <a:pt x="32" y="74"/>
                      <a:pt x="23" y="54"/>
                      <a:pt x="30"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6" name="Group 101"/>
              <p:cNvGrpSpPr>
                <a:grpSpLocks/>
              </p:cNvGrpSpPr>
              <p:nvPr/>
            </p:nvGrpSpPr>
            <p:grpSpPr bwMode="auto">
              <a:xfrm>
                <a:off x="6329253" y="5728815"/>
                <a:ext cx="560422" cy="467296"/>
                <a:chOff x="6329253" y="5728815"/>
                <a:chExt cx="560422" cy="467296"/>
              </a:xfrm>
            </p:grpSpPr>
            <p:sp>
              <p:nvSpPr>
                <p:cNvPr id="117" name="Freeform 134"/>
                <p:cNvSpPr>
                  <a:spLocks/>
                </p:cNvSpPr>
                <p:nvPr/>
              </p:nvSpPr>
              <p:spPr bwMode="auto">
                <a:xfrm>
                  <a:off x="6329253" y="5728815"/>
                  <a:ext cx="560422" cy="442351"/>
                </a:xfrm>
                <a:custGeom>
                  <a:avLst/>
                  <a:gdLst>
                    <a:gd name="T0" fmla="*/ 0 w 674"/>
                    <a:gd name="T1" fmla="*/ 275222 h 532"/>
                    <a:gd name="T2" fmla="*/ 560422 w 674"/>
                    <a:gd name="T3" fmla="*/ 0 h 532"/>
                    <a:gd name="T4" fmla="*/ 271065 w 674"/>
                    <a:gd name="T5" fmla="*/ 442351 h 532"/>
                    <a:gd name="T6" fmla="*/ 194568 w 674"/>
                    <a:gd name="T7" fmla="*/ 294346 h 532"/>
                    <a:gd name="T8" fmla="*/ 523005 w 674"/>
                    <a:gd name="T9" fmla="*/ 29102 h 532"/>
                    <a:gd name="T10" fmla="*/ 178770 w 674"/>
                    <a:gd name="T11" fmla="*/ 279380 h 532"/>
                    <a:gd name="T12" fmla="*/ 0 w 674"/>
                    <a:gd name="T13" fmla="*/ 275222 h 5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74" h="532">
                      <a:moveTo>
                        <a:pt x="0" y="331"/>
                      </a:moveTo>
                      <a:lnTo>
                        <a:pt x="674" y="0"/>
                      </a:lnTo>
                      <a:lnTo>
                        <a:pt x="326" y="532"/>
                      </a:lnTo>
                      <a:lnTo>
                        <a:pt x="234" y="354"/>
                      </a:lnTo>
                      <a:lnTo>
                        <a:pt x="629" y="35"/>
                      </a:lnTo>
                      <a:lnTo>
                        <a:pt x="215" y="336"/>
                      </a:lnTo>
                      <a:lnTo>
                        <a:pt x="0" y="3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Freeform 135"/>
                <p:cNvSpPr>
                  <a:spLocks/>
                </p:cNvSpPr>
                <p:nvPr/>
              </p:nvSpPr>
              <p:spPr bwMode="auto">
                <a:xfrm>
                  <a:off x="6499707" y="6038960"/>
                  <a:ext cx="57373" cy="157151"/>
                </a:xfrm>
                <a:custGeom>
                  <a:avLst/>
                  <a:gdLst>
                    <a:gd name="T0" fmla="*/ 0 w 29"/>
                    <a:gd name="T1" fmla="*/ 3929 h 80"/>
                    <a:gd name="T2" fmla="*/ 35611 w 29"/>
                    <a:gd name="T3" fmla="*/ 149293 h 80"/>
                    <a:gd name="T4" fmla="*/ 57373 w 29"/>
                    <a:gd name="T5" fmla="*/ 66789 h 80"/>
                    <a:gd name="T6" fmla="*/ 19784 w 29"/>
                    <a:gd name="T7" fmla="*/ 0 h 80"/>
                    <a:gd name="T8" fmla="*/ 0 w 29"/>
                    <a:gd name="T9" fmla="*/ 3929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80">
                      <a:moveTo>
                        <a:pt x="0" y="2"/>
                      </a:moveTo>
                      <a:cubicBezTo>
                        <a:pt x="0" y="2"/>
                        <a:pt x="18" y="80"/>
                        <a:pt x="18" y="76"/>
                      </a:cubicBezTo>
                      <a:cubicBezTo>
                        <a:pt x="18" y="71"/>
                        <a:pt x="29" y="34"/>
                        <a:pt x="29" y="34"/>
                      </a:cubicBezTo>
                      <a:cubicBezTo>
                        <a:pt x="10" y="0"/>
                        <a:pt x="10" y="0"/>
                        <a:pt x="10"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28" name="Rectangle 8"/>
            <p:cNvSpPr>
              <a:spLocks noChangeArrowheads="1"/>
            </p:cNvSpPr>
            <p:nvPr/>
          </p:nvSpPr>
          <p:spPr bwMode="auto">
            <a:xfrm>
              <a:off x="1512677" y="1791750"/>
              <a:ext cx="7761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eaLnBrk="1" hangingPunct="1"/>
              <a:r>
                <a:rPr lang="id-ID" altLang="zh-CN" sz="6000" dirty="0" err="1">
                  <a:solidFill>
                    <a:schemeClr val="bg1"/>
                  </a:solidFill>
                  <a:latin typeface="Modern Pictograms" charset="0"/>
                </a:rPr>
                <a:t>w</a:t>
              </a:r>
              <a:endParaRPr lang="en-US" altLang="zh-CN" sz="6000" dirty="0">
                <a:solidFill>
                  <a:schemeClr val="bg1"/>
                </a:solidFill>
              </a:endParaRPr>
            </a:p>
          </p:txBody>
        </p:sp>
        <p:sp>
          <p:nvSpPr>
            <p:cNvPr id="29" name="Rectangle 9"/>
            <p:cNvSpPr>
              <a:spLocks noChangeArrowheads="1"/>
            </p:cNvSpPr>
            <p:nvPr/>
          </p:nvSpPr>
          <p:spPr bwMode="auto">
            <a:xfrm>
              <a:off x="2896053" y="5491867"/>
              <a:ext cx="77938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eaLnBrk="1" hangingPunct="1"/>
              <a:r>
                <a:rPr lang="id-ID" altLang="zh-CN" sz="4800">
                  <a:solidFill>
                    <a:schemeClr val="bg1"/>
                  </a:solidFill>
                  <a:latin typeface="Modern Pictograms" charset="0"/>
                </a:rPr>
                <a:t>a</a:t>
              </a:r>
              <a:endParaRPr lang="en-US" altLang="zh-CN" sz="4800">
                <a:solidFill>
                  <a:schemeClr val="bg1"/>
                </a:solidFill>
              </a:endParaRPr>
            </a:p>
          </p:txBody>
        </p:sp>
      </p:grpSp>
      <p:sp>
        <p:nvSpPr>
          <p:cNvPr id="3" name="標題 2"/>
          <p:cNvSpPr>
            <a:spLocks noGrp="1"/>
          </p:cNvSpPr>
          <p:nvPr>
            <p:ph type="ctrTitle"/>
          </p:nvPr>
        </p:nvSpPr>
        <p:spPr>
          <a:xfrm>
            <a:off x="4910596" y="1122363"/>
            <a:ext cx="7210435" cy="2387600"/>
          </a:xfrm>
        </p:spPr>
        <p:txBody>
          <a:bodyPr/>
          <a:lstStyle/>
          <a:p>
            <a:pPr algn="dist"/>
            <a:r>
              <a:rPr lang="zh-TW" altLang="en-US" spc="-300" dirty="0" smtClean="0">
                <a:latin typeface="華康新特圓體" panose="020F0909000000000000" pitchFamily="49" charset="-120"/>
                <a:ea typeface="華康新特圓體" panose="020F0909000000000000" pitchFamily="49" charset="-120"/>
              </a:rPr>
              <a:t>ＴＨＡＮＫ　ＹＯＵ</a:t>
            </a:r>
            <a:endParaRPr lang="zh-TW" altLang="en-US" spc="-300" dirty="0">
              <a:latin typeface="華康新特圓體" panose="020F0909000000000000" pitchFamily="49" charset="-120"/>
              <a:ea typeface="華康新特圓體" panose="020F0909000000000000" pitchFamily="49" charset="-120"/>
            </a:endParaRPr>
          </a:p>
        </p:txBody>
      </p:sp>
      <p:sp>
        <p:nvSpPr>
          <p:cNvPr id="4" name="副標題 3"/>
          <p:cNvSpPr>
            <a:spLocks noGrp="1"/>
          </p:cNvSpPr>
          <p:nvPr>
            <p:ph type="subTitle" idx="1"/>
          </p:nvPr>
        </p:nvSpPr>
        <p:spPr>
          <a:xfrm>
            <a:off x="5863137" y="3665993"/>
            <a:ext cx="5053984" cy="1655762"/>
          </a:xfrm>
        </p:spPr>
        <p:txBody>
          <a:bodyPr>
            <a:normAutofit/>
          </a:bodyPr>
          <a:lstStyle/>
          <a:p>
            <a:r>
              <a:rPr lang="zh-TW" altLang="en-US" sz="8000" dirty="0" smtClean="0">
                <a:latin typeface="華康新特圓體" panose="020F0909000000000000" pitchFamily="49" charset="-120"/>
                <a:ea typeface="華康新特圓體" panose="020F0909000000000000" pitchFamily="49" charset="-120"/>
              </a:rPr>
              <a:t>謝謝聆聽</a:t>
            </a:r>
            <a:endParaRPr lang="zh-TW" altLang="en-US" sz="8000" dirty="0">
              <a:latin typeface="華康新特圓體" panose="020F0909000000000000" pitchFamily="49" charset="-120"/>
              <a:ea typeface="華康新特圓體" panose="020F0909000000000000" pitchFamily="49" charset="-120"/>
            </a:endParaRPr>
          </a:p>
        </p:txBody>
      </p:sp>
    </p:spTree>
    <p:extLst>
      <p:ext uri="{BB962C8B-B14F-4D97-AF65-F5344CB8AC3E}">
        <p14:creationId xmlns:p14="http://schemas.microsoft.com/office/powerpoint/2010/main" val="38138567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zh-TW" altLang="en-US" sz="6600" dirty="0" smtClean="0">
                <a:latin typeface="華康新特圓體" panose="020F0909000000000000" pitchFamily="49" charset="-120"/>
                <a:ea typeface="華康新特圓體" panose="020F0909000000000000" pitchFamily="49" charset="-120"/>
              </a:rPr>
              <a:t>根據勞動部的調查顯示</a:t>
            </a:r>
            <a:endParaRPr lang="zh-TW" altLang="en-US" sz="6600" dirty="0">
              <a:latin typeface="華康新特圓體" panose="020F0909000000000000" pitchFamily="49" charset="-120"/>
              <a:ea typeface="華康新特圓體" panose="020F0909000000000000" pitchFamily="49" charset="-120"/>
            </a:endParaRPr>
          </a:p>
        </p:txBody>
      </p:sp>
      <p:graphicFrame>
        <p:nvGraphicFramePr>
          <p:cNvPr id="6" name="內容版面配置區 5"/>
          <p:cNvGraphicFramePr>
            <a:graphicFrameLocks noGrp="1"/>
          </p:cNvGraphicFramePr>
          <p:nvPr>
            <p:ph idx="1"/>
            <p:extLst/>
          </p:nvPr>
        </p:nvGraphicFramePr>
        <p:xfrm>
          <a:off x="-2207623" y="1489166"/>
          <a:ext cx="12913401" cy="536883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p:cNvGraphicFramePr/>
          <p:nvPr>
            <p:extLst/>
          </p:nvPr>
        </p:nvGraphicFramePr>
        <p:xfrm>
          <a:off x="5355771" y="1450703"/>
          <a:ext cx="7834812" cy="5223208"/>
        </p:xfrm>
        <a:graphic>
          <a:graphicData uri="http://schemas.openxmlformats.org/drawingml/2006/chart">
            <c:chart xmlns:c="http://schemas.openxmlformats.org/drawingml/2006/chart" xmlns:r="http://schemas.openxmlformats.org/officeDocument/2006/relationships" r:id="rId4"/>
          </a:graphicData>
        </a:graphic>
      </p:graphicFrame>
      <p:sp>
        <p:nvSpPr>
          <p:cNvPr id="3" name="文字方塊 2"/>
          <p:cNvSpPr txBox="1"/>
          <p:nvPr/>
        </p:nvSpPr>
        <p:spPr>
          <a:xfrm>
            <a:off x="6238567" y="6488668"/>
            <a:ext cx="63834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prstClr val="white">
                    <a:lumMod val="50000"/>
                  </a:prstClr>
                </a:solidFill>
                <a:effectLst/>
                <a:uLnTx/>
                <a:uFillTx/>
                <a:latin typeface="華康新特圓體" panose="020F0909000000000000" pitchFamily="49" charset="-120"/>
                <a:ea typeface="華康新特圓體" panose="020F0909000000000000" pitchFamily="49" charset="-120"/>
                <a:cs typeface="+mn-cs"/>
              </a:rPr>
              <a:t>資料來源：勞動部</a:t>
            </a:r>
            <a:r>
              <a:rPr kumimoji="0" lang="en-US" altLang="zh-TW" sz="1800" b="0" i="0" u="none" strike="noStrike" kern="1200" cap="none" spc="0" normalizeH="0" baseline="0" noProof="0" dirty="0" smtClean="0">
                <a:ln>
                  <a:noFill/>
                </a:ln>
                <a:solidFill>
                  <a:prstClr val="white">
                    <a:lumMod val="50000"/>
                  </a:prstClr>
                </a:solidFill>
                <a:effectLst/>
                <a:uLnTx/>
                <a:uFillTx/>
                <a:latin typeface="華康新特圓體" panose="020F0909000000000000" pitchFamily="49" charset="-120"/>
                <a:ea typeface="華康新特圓體" panose="020F0909000000000000" pitchFamily="49" charset="-120"/>
                <a:cs typeface="+mn-cs"/>
              </a:rPr>
              <a:t>105</a:t>
            </a:r>
            <a:r>
              <a:rPr kumimoji="0" lang="zh-TW" altLang="en-US" sz="1800" b="0" i="0" u="none" strike="noStrike" kern="1200" cap="none" spc="0" normalizeH="0" baseline="0" noProof="0" dirty="0" smtClean="0">
                <a:ln>
                  <a:noFill/>
                </a:ln>
                <a:solidFill>
                  <a:prstClr val="white">
                    <a:lumMod val="50000"/>
                  </a:prstClr>
                </a:solidFill>
                <a:effectLst/>
                <a:uLnTx/>
                <a:uFillTx/>
                <a:latin typeface="華康新特圓體" panose="020F0909000000000000" pitchFamily="49" charset="-120"/>
                <a:ea typeface="華康新特圓體" panose="020F0909000000000000" pitchFamily="49" charset="-120"/>
                <a:cs typeface="+mn-cs"/>
              </a:rPr>
              <a:t>年「</a:t>
            </a:r>
            <a:r>
              <a:rPr kumimoji="0" lang="en-US" altLang="zh-TW" sz="1800" b="0" i="0" u="none" strike="noStrike" kern="1200" cap="none" spc="0" normalizeH="0" baseline="0" noProof="0" dirty="0" smtClean="0">
                <a:ln>
                  <a:noFill/>
                </a:ln>
                <a:solidFill>
                  <a:prstClr val="white">
                    <a:lumMod val="50000"/>
                  </a:prstClr>
                </a:solidFill>
                <a:effectLst/>
                <a:uLnTx/>
                <a:uFillTx/>
                <a:latin typeface="華康新特圓體" panose="020F0909000000000000" pitchFamily="49" charset="-120"/>
                <a:ea typeface="華康新特圓體" panose="020F0909000000000000" pitchFamily="49" charset="-120"/>
                <a:cs typeface="+mn-cs"/>
              </a:rPr>
              <a:t>15-29</a:t>
            </a:r>
            <a:r>
              <a:rPr kumimoji="0" lang="zh-TW" altLang="en-US" sz="1800" b="0" i="0" u="none" strike="noStrike" kern="1200" cap="none" spc="0" normalizeH="0" baseline="0" noProof="0" dirty="0" smtClean="0">
                <a:ln>
                  <a:noFill/>
                </a:ln>
                <a:solidFill>
                  <a:prstClr val="white">
                    <a:lumMod val="50000"/>
                  </a:prstClr>
                </a:solidFill>
                <a:effectLst/>
                <a:uLnTx/>
                <a:uFillTx/>
                <a:latin typeface="華康新特圓體" panose="020F0909000000000000" pitchFamily="49" charset="-120"/>
                <a:ea typeface="華康新特圓體" panose="020F0909000000000000" pitchFamily="49" charset="-120"/>
                <a:cs typeface="+mn-cs"/>
              </a:rPr>
              <a:t>歲青年勞工就業狀況調查」</a:t>
            </a:r>
            <a:endParaRPr kumimoji="0" lang="zh-TW" altLang="en-US" sz="1800" b="0" i="0" u="none" strike="noStrike" kern="1200" cap="none" spc="0" normalizeH="0" baseline="0" noProof="0" dirty="0">
              <a:ln>
                <a:noFill/>
              </a:ln>
              <a:solidFill>
                <a:prstClr val="white">
                  <a:lumMod val="50000"/>
                </a:prstClr>
              </a:solidFill>
              <a:effectLst/>
              <a:uLnTx/>
              <a:uFillTx/>
              <a:latin typeface="華康新特圓體" panose="020F0909000000000000" pitchFamily="49" charset="-120"/>
              <a:ea typeface="華康新特圓體" panose="020F0909000000000000" pitchFamily="49" charset="-120"/>
              <a:cs typeface="+mn-cs"/>
            </a:endParaRPr>
          </a:p>
        </p:txBody>
      </p:sp>
    </p:spTree>
    <p:extLst>
      <p:ext uri="{BB962C8B-B14F-4D97-AF65-F5344CB8AC3E}">
        <p14:creationId xmlns:p14="http://schemas.microsoft.com/office/powerpoint/2010/main" val="30980700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zh-TW" altLang="en-US" sz="6600" dirty="0" smtClean="0">
                <a:latin typeface="華康新特圓體" panose="020F0909000000000000" pitchFamily="49" charset="-120"/>
                <a:ea typeface="華康新特圓體" panose="020F0909000000000000" pitchFamily="49" charset="-120"/>
              </a:rPr>
              <a:t>社會上的工作百百種</a:t>
            </a:r>
            <a:endParaRPr lang="zh-TW" altLang="en-US" sz="6600" dirty="0">
              <a:latin typeface="華康新特圓體" panose="020F0909000000000000" pitchFamily="49" charset="-120"/>
              <a:ea typeface="華康新特圓體" panose="020F0909000000000000" pitchFamily="49" charset="-120"/>
            </a:endParaRPr>
          </a:p>
        </p:txBody>
      </p:sp>
      <p:pic>
        <p:nvPicPr>
          <p:cNvPr id="7" name="內容版面配置區 6"/>
          <p:cNvPicPr>
            <a:picLocks noGrp="1" noChangeAspect="1"/>
          </p:cNvPicPr>
          <p:nvPr>
            <p:ph idx="1"/>
          </p:nvPr>
        </p:nvPicPr>
        <p:blipFill>
          <a:blip r:embed="rId3"/>
          <a:stretch>
            <a:fillRect/>
          </a:stretch>
        </p:blipFill>
        <p:spPr>
          <a:xfrm>
            <a:off x="838200" y="1854927"/>
            <a:ext cx="6007054" cy="3889065"/>
          </a:xfrm>
          <a:prstGeom prst="rect">
            <a:avLst/>
          </a:prstGeom>
        </p:spPr>
      </p:pic>
      <p:pic>
        <p:nvPicPr>
          <p:cNvPr id="9" name="圖片 8"/>
          <p:cNvPicPr>
            <a:picLocks noChangeAspect="1"/>
          </p:cNvPicPr>
          <p:nvPr/>
        </p:nvPicPr>
        <p:blipFill>
          <a:blip r:embed="rId4"/>
          <a:stretch>
            <a:fillRect/>
          </a:stretch>
        </p:blipFill>
        <p:spPr>
          <a:xfrm>
            <a:off x="7273778" y="1690688"/>
            <a:ext cx="3657736" cy="4282230"/>
          </a:xfrm>
          <a:prstGeom prst="rect">
            <a:avLst/>
          </a:prstGeom>
        </p:spPr>
      </p:pic>
      <p:sp>
        <p:nvSpPr>
          <p:cNvPr id="10" name="矩形 9"/>
          <p:cNvSpPr/>
          <p:nvPr/>
        </p:nvSpPr>
        <p:spPr>
          <a:xfrm>
            <a:off x="838200" y="3831803"/>
            <a:ext cx="2884714" cy="3483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文字方塊 2"/>
          <p:cNvSpPr txBox="1"/>
          <p:nvPr/>
        </p:nvSpPr>
        <p:spPr>
          <a:xfrm>
            <a:off x="9624906" y="6488668"/>
            <a:ext cx="26132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prstClr val="white">
                    <a:lumMod val="50000"/>
                  </a:prstClr>
                </a:solidFill>
                <a:effectLst/>
                <a:uLnTx/>
                <a:uFillTx/>
                <a:latin typeface="華康新特圓體" panose="020F0909000000000000" pitchFamily="49" charset="-120"/>
                <a:ea typeface="華康新特圓體" panose="020F0909000000000000" pitchFamily="49" charset="-120"/>
                <a:cs typeface="+mn-cs"/>
              </a:rPr>
              <a:t>資料來源：</a:t>
            </a:r>
            <a:r>
              <a:rPr kumimoji="0" lang="en-US" altLang="zh-TW" sz="1800" b="0" i="0" u="none" strike="noStrike" kern="1200" cap="none" spc="0" normalizeH="0" baseline="0" noProof="0" dirty="0" smtClean="0">
                <a:ln>
                  <a:noFill/>
                </a:ln>
                <a:solidFill>
                  <a:prstClr val="white">
                    <a:lumMod val="50000"/>
                  </a:prstClr>
                </a:solidFill>
                <a:effectLst/>
                <a:uLnTx/>
                <a:uFillTx/>
                <a:latin typeface="華康新特圓體" panose="020F0909000000000000" pitchFamily="49" charset="-120"/>
                <a:ea typeface="華康新特圓體" panose="020F0909000000000000" pitchFamily="49" charset="-120"/>
                <a:cs typeface="+mn-cs"/>
              </a:rPr>
              <a:t>518</a:t>
            </a:r>
            <a:r>
              <a:rPr kumimoji="0" lang="zh-TW" altLang="en-US" sz="1800" b="0" i="0" u="none" strike="noStrike" kern="1200" cap="none" spc="0" normalizeH="0" baseline="0" noProof="0" dirty="0" smtClean="0">
                <a:ln>
                  <a:noFill/>
                </a:ln>
                <a:solidFill>
                  <a:prstClr val="white">
                    <a:lumMod val="50000"/>
                  </a:prstClr>
                </a:solidFill>
                <a:effectLst/>
                <a:uLnTx/>
                <a:uFillTx/>
                <a:latin typeface="華康新特圓體" panose="020F0909000000000000" pitchFamily="49" charset="-120"/>
                <a:ea typeface="華康新特圓體" panose="020F0909000000000000" pitchFamily="49" charset="-120"/>
                <a:cs typeface="+mn-cs"/>
              </a:rPr>
              <a:t>人力銀行</a:t>
            </a:r>
            <a:endParaRPr kumimoji="0" lang="zh-TW" altLang="en-US" sz="1800" b="0" i="0" u="none" strike="noStrike" kern="1200" cap="none" spc="0" normalizeH="0" baseline="0" noProof="0" dirty="0">
              <a:ln>
                <a:noFill/>
              </a:ln>
              <a:solidFill>
                <a:prstClr val="white">
                  <a:lumMod val="50000"/>
                </a:prstClr>
              </a:solidFill>
              <a:effectLst/>
              <a:uLnTx/>
              <a:uFillTx/>
              <a:latin typeface="華康新特圓體" panose="020F0909000000000000" pitchFamily="49" charset="-120"/>
              <a:ea typeface="華康新特圓體" panose="020F0909000000000000" pitchFamily="49" charset="-120"/>
              <a:cs typeface="+mn-cs"/>
            </a:endParaRPr>
          </a:p>
        </p:txBody>
      </p:sp>
      <p:cxnSp>
        <p:nvCxnSpPr>
          <p:cNvPr id="5" name="直線接點 4"/>
          <p:cNvCxnSpPr/>
          <p:nvPr/>
        </p:nvCxnSpPr>
        <p:spPr>
          <a:xfrm flipV="1">
            <a:off x="3722914" y="1690688"/>
            <a:ext cx="3550864" cy="2141115"/>
          </a:xfrm>
          <a:prstGeom prst="line">
            <a:avLst/>
          </a:prstGeom>
          <a:ln>
            <a:solidFill>
              <a:srgbClr val="FFA360"/>
            </a:solidFill>
          </a:ln>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3722914" y="4180114"/>
            <a:ext cx="3550864" cy="1792804"/>
          </a:xfrm>
          <a:prstGeom prst="line">
            <a:avLst/>
          </a:prstGeom>
          <a:ln>
            <a:solidFill>
              <a:srgbClr val="FFA3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0846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zh-TW" altLang="en-US" sz="6600" dirty="0" smtClean="0">
                <a:latin typeface="華康新特圓體" panose="020F0909000000000000" pitchFamily="49" charset="-120"/>
                <a:ea typeface="華康新特圓體" panose="020F0909000000000000" pitchFamily="49" charset="-120"/>
              </a:rPr>
              <a:t>資管系未來出路</a:t>
            </a:r>
            <a:endParaRPr lang="zh-TW" altLang="en-US" sz="6600" dirty="0">
              <a:latin typeface="華康新特圓體" panose="020F0909000000000000" pitchFamily="49" charset="-120"/>
              <a:ea typeface="華康新特圓體" panose="020F0909000000000000" pitchFamily="49" charset="-120"/>
            </a:endParaRPr>
          </a:p>
        </p:txBody>
      </p:sp>
      <p:graphicFrame>
        <p:nvGraphicFramePr>
          <p:cNvPr id="5" name="內容版面配置區 4"/>
          <p:cNvGraphicFramePr>
            <a:graphicFrameLocks noGrp="1"/>
          </p:cNvGraphicFramePr>
          <p:nvPr>
            <p:ph idx="1"/>
            <p:extLst/>
          </p:nvPr>
        </p:nvGraphicFramePr>
        <p:xfrm>
          <a:off x="391887" y="1541418"/>
          <a:ext cx="11403874" cy="4960582"/>
        </p:xfrm>
        <a:graphic>
          <a:graphicData uri="http://schemas.openxmlformats.org/drawingml/2006/table">
            <a:tbl>
              <a:tblPr firstRow="1" bandRow="1">
                <a:tableStyleId>{616DA210-FB5B-4158-B5E0-FEB733F419BA}</a:tableStyleId>
              </a:tblPr>
              <a:tblGrid>
                <a:gridCol w="3312554">
                  <a:extLst>
                    <a:ext uri="{9D8B030D-6E8A-4147-A177-3AD203B41FA5}">
                      <a16:colId xmlns:a16="http://schemas.microsoft.com/office/drawing/2014/main" val="423925468"/>
                    </a:ext>
                  </a:extLst>
                </a:gridCol>
                <a:gridCol w="8091320">
                  <a:extLst>
                    <a:ext uri="{9D8B030D-6E8A-4147-A177-3AD203B41FA5}">
                      <a16:colId xmlns:a16="http://schemas.microsoft.com/office/drawing/2014/main" val="324963382"/>
                    </a:ext>
                  </a:extLst>
                </a:gridCol>
              </a:tblGrid>
              <a:tr h="898700">
                <a:tc>
                  <a:txBody>
                    <a:bodyPr/>
                    <a:lstStyle/>
                    <a:p>
                      <a:pPr algn="l">
                        <a:lnSpc>
                          <a:spcPct val="250000"/>
                        </a:lnSpc>
                      </a:pPr>
                      <a:r>
                        <a:rPr lang="zh-TW" altLang="en-US" sz="1800" b="1" dirty="0" smtClean="0">
                          <a:latin typeface="MS Gothic" panose="020B0609070205080204" pitchFamily="49" charset="-128"/>
                          <a:ea typeface="MS Gothic" panose="020B0609070205080204" pitchFamily="49" charset="-128"/>
                        </a:rPr>
                        <a:t>軟體開發及程式設計</a:t>
                      </a:r>
                      <a:endParaRPr lang="zh-TW" altLang="en-US" sz="1800" b="1" dirty="0">
                        <a:latin typeface="MS Gothic" panose="020B0609070205080204" pitchFamily="49" charset="-128"/>
                        <a:ea typeface="MS Gothic"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zh-TW" altLang="en-US" b="0" dirty="0" smtClean="0">
                          <a:latin typeface="MS Gothic" panose="020B0609070205080204" pitchFamily="49" charset="-128"/>
                          <a:ea typeface="MS Gothic" panose="020B0609070205080204" pitchFamily="49" charset="-128"/>
                        </a:rPr>
                        <a:t>系統分析與設計工程師、軟體開發人員</a:t>
                      </a:r>
                      <a:r>
                        <a:rPr lang="en-US" altLang="zh-TW" b="0" dirty="0" smtClean="0">
                          <a:latin typeface="MS Gothic" panose="020B0609070205080204" pitchFamily="49" charset="-128"/>
                          <a:ea typeface="MS Gothic" panose="020B0609070205080204" pitchFamily="49" charset="-128"/>
                        </a:rPr>
                        <a:t>/</a:t>
                      </a:r>
                      <a:r>
                        <a:rPr lang="zh-TW" altLang="en-US" b="0" dirty="0" smtClean="0">
                          <a:latin typeface="MS Gothic" panose="020B0609070205080204" pitchFamily="49" charset="-128"/>
                          <a:ea typeface="MS Gothic" panose="020B0609070205080204" pitchFamily="49" charset="-128"/>
                        </a:rPr>
                        <a:t>專案經理、韌體工程師、電玩軟體程式工程師</a:t>
                      </a:r>
                      <a:endParaRPr lang="zh-TW" altLang="en-US" b="0" dirty="0">
                        <a:latin typeface="MS Gothic" panose="020B0609070205080204" pitchFamily="49" charset="-128"/>
                        <a:ea typeface="MS Gothic"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58331490"/>
                  </a:ext>
                </a:extLst>
              </a:tr>
              <a:tr h="764769">
                <a:tc>
                  <a:txBody>
                    <a:bodyPr/>
                    <a:lstStyle/>
                    <a:p>
                      <a:pPr>
                        <a:lnSpc>
                          <a:spcPct val="200000"/>
                        </a:lnSpc>
                      </a:pPr>
                      <a:r>
                        <a:rPr lang="zh-TW" altLang="en-US" b="1" dirty="0" smtClean="0">
                          <a:latin typeface="MS Gothic" panose="020B0609070205080204" pitchFamily="49" charset="-128"/>
                          <a:ea typeface="MS Gothic" panose="020B0609070205080204" pitchFamily="49" charset="-128"/>
                        </a:rPr>
                        <a:t>企業經營與管理</a:t>
                      </a:r>
                      <a:endParaRPr lang="zh-TW" altLang="en-US" b="1" dirty="0">
                        <a:latin typeface="MS Gothic" panose="020B0609070205080204" pitchFamily="49" charset="-128"/>
                        <a:ea typeface="MS Gothic" panose="020B0609070205080204" pitchFamily="49" charset="-128"/>
                      </a:endParaRPr>
                    </a:p>
                  </a:txBody>
                  <a:tcPr>
                    <a:lnT w="12700" cap="flat" cmpd="sng" algn="ctr">
                      <a:solidFill>
                        <a:schemeClr val="tx1"/>
                      </a:solidFill>
                      <a:prstDash val="solid"/>
                      <a:round/>
                      <a:headEnd type="none" w="med" len="med"/>
                      <a:tailEnd type="none" w="med" len="med"/>
                    </a:lnT>
                    <a:solidFill>
                      <a:srgbClr val="F26218">
                        <a:alpha val="20000"/>
                      </a:srgbClr>
                    </a:solidFill>
                  </a:tcPr>
                </a:tc>
                <a:tc>
                  <a:txBody>
                    <a:bodyPr/>
                    <a:lstStyle/>
                    <a:p>
                      <a:pPr>
                        <a:lnSpc>
                          <a:spcPct val="200000"/>
                        </a:lnSpc>
                      </a:pPr>
                      <a:r>
                        <a:rPr lang="en-US" altLang="zh-TW" dirty="0" smtClean="0">
                          <a:latin typeface="MS Gothic" panose="020B0609070205080204" pitchFamily="49" charset="-128"/>
                          <a:ea typeface="MS Gothic" panose="020B0609070205080204" pitchFamily="49" charset="-128"/>
                        </a:rPr>
                        <a:t>MIS</a:t>
                      </a:r>
                      <a:r>
                        <a:rPr lang="zh-TW" altLang="en-US" dirty="0" smtClean="0">
                          <a:latin typeface="MS Gothic" panose="020B0609070205080204" pitchFamily="49" charset="-128"/>
                          <a:ea typeface="MS Gothic" panose="020B0609070205080204" pitchFamily="49" charset="-128"/>
                        </a:rPr>
                        <a:t>網管人員、</a:t>
                      </a:r>
                      <a:r>
                        <a:rPr lang="en-US" altLang="zh-TW" dirty="0" smtClean="0">
                          <a:latin typeface="MS Gothic" panose="020B0609070205080204" pitchFamily="49" charset="-128"/>
                          <a:ea typeface="MS Gothic" panose="020B0609070205080204" pitchFamily="49" charset="-128"/>
                        </a:rPr>
                        <a:t>MIS</a:t>
                      </a:r>
                      <a:r>
                        <a:rPr lang="zh-TW" altLang="en-US" dirty="0" smtClean="0">
                          <a:latin typeface="MS Gothic" panose="020B0609070205080204" pitchFamily="49" charset="-128"/>
                          <a:ea typeface="MS Gothic" panose="020B0609070205080204" pitchFamily="49" charset="-128"/>
                        </a:rPr>
                        <a:t>工程師、巨量資料分析師</a:t>
                      </a:r>
                      <a:endParaRPr lang="zh-TW" altLang="en-US" dirty="0">
                        <a:latin typeface="MS Gothic" panose="020B0609070205080204" pitchFamily="49" charset="-128"/>
                        <a:ea typeface="MS Gothic" panose="020B0609070205080204" pitchFamily="49" charset="-128"/>
                      </a:endParaRPr>
                    </a:p>
                  </a:txBody>
                  <a:tcPr>
                    <a:lnT w="12700" cap="flat" cmpd="sng" algn="ctr">
                      <a:solidFill>
                        <a:schemeClr val="tx1"/>
                      </a:solidFill>
                      <a:prstDash val="solid"/>
                      <a:round/>
                      <a:headEnd type="none" w="med" len="med"/>
                      <a:tailEnd type="none" w="med" len="med"/>
                    </a:lnT>
                    <a:solidFill>
                      <a:srgbClr val="F26218">
                        <a:alpha val="20000"/>
                      </a:srgbClr>
                    </a:solidFill>
                  </a:tcPr>
                </a:tc>
                <a:extLst>
                  <a:ext uri="{0D108BD9-81ED-4DB2-BD59-A6C34878D82A}">
                    <a16:rowId xmlns:a16="http://schemas.microsoft.com/office/drawing/2014/main" val="2534573531"/>
                  </a:ext>
                </a:extLst>
              </a:tr>
              <a:tr h="764769">
                <a:tc>
                  <a:txBody>
                    <a:bodyPr/>
                    <a:lstStyle/>
                    <a:p>
                      <a:pPr>
                        <a:lnSpc>
                          <a:spcPct val="200000"/>
                        </a:lnSpc>
                      </a:pPr>
                      <a:r>
                        <a:rPr lang="zh-TW" altLang="en-US" b="1" dirty="0" smtClean="0">
                          <a:latin typeface="MS Gothic" panose="020B0609070205080204" pitchFamily="49" charset="-128"/>
                          <a:ea typeface="MS Gothic" panose="020B0609070205080204" pitchFamily="49" charset="-128"/>
                        </a:rPr>
                        <a:t>網路規劃與建置</a:t>
                      </a:r>
                      <a:endParaRPr lang="zh-TW" altLang="en-US" b="1" dirty="0">
                        <a:latin typeface="MS Gothic" panose="020B0609070205080204" pitchFamily="49" charset="-128"/>
                        <a:ea typeface="MS Gothic" panose="020B0609070205080204" pitchFamily="49" charset="-128"/>
                      </a:endParaRPr>
                    </a:p>
                  </a:txBody>
                  <a:tcPr>
                    <a:solidFill>
                      <a:schemeClr val="bg1"/>
                    </a:solidFill>
                  </a:tcPr>
                </a:tc>
                <a:tc>
                  <a:txBody>
                    <a:bodyPr/>
                    <a:lstStyle/>
                    <a:p>
                      <a:pPr>
                        <a:lnSpc>
                          <a:spcPct val="200000"/>
                        </a:lnSpc>
                      </a:pPr>
                      <a:r>
                        <a:rPr lang="zh-TW" altLang="en-US" dirty="0" smtClean="0">
                          <a:latin typeface="MS Gothic" panose="020B0609070205080204" pitchFamily="49" charset="-128"/>
                          <a:ea typeface="MS Gothic" panose="020B0609070205080204" pitchFamily="49" charset="-128"/>
                        </a:rPr>
                        <a:t>資訊安全工程師、網路安全分析師、網路管理工程師</a:t>
                      </a:r>
                      <a:endParaRPr lang="zh-TW" altLang="en-US" dirty="0">
                        <a:latin typeface="MS Gothic" panose="020B0609070205080204" pitchFamily="49" charset="-128"/>
                        <a:ea typeface="MS Gothic" panose="020B0609070205080204" pitchFamily="49" charset="-128"/>
                      </a:endParaRPr>
                    </a:p>
                  </a:txBody>
                  <a:tcPr>
                    <a:solidFill>
                      <a:schemeClr val="bg1"/>
                    </a:solidFill>
                  </a:tcPr>
                </a:tc>
                <a:extLst>
                  <a:ext uri="{0D108BD9-81ED-4DB2-BD59-A6C34878D82A}">
                    <a16:rowId xmlns:a16="http://schemas.microsoft.com/office/drawing/2014/main" val="1643299512"/>
                  </a:ext>
                </a:extLst>
              </a:tr>
              <a:tr h="955041">
                <a:tc>
                  <a:txBody>
                    <a:bodyPr/>
                    <a:lstStyle/>
                    <a:p>
                      <a:pPr>
                        <a:lnSpc>
                          <a:spcPct val="250000"/>
                        </a:lnSpc>
                      </a:pPr>
                      <a:r>
                        <a:rPr lang="zh-TW" altLang="en-US" b="1" dirty="0" smtClean="0">
                          <a:latin typeface="MS Gothic" panose="020B0609070205080204" pitchFamily="49" charset="-128"/>
                          <a:ea typeface="MS Gothic" panose="020B0609070205080204" pitchFamily="49" charset="-128"/>
                        </a:rPr>
                        <a:t>技術支援與服務</a:t>
                      </a:r>
                      <a:endParaRPr lang="zh-TW" altLang="en-US" b="1" dirty="0">
                        <a:latin typeface="MS Gothic" panose="020B0609070205080204" pitchFamily="49" charset="-128"/>
                        <a:ea typeface="MS Gothic" panose="020B0609070205080204" pitchFamily="49" charset="-128"/>
                      </a:endParaRPr>
                    </a:p>
                  </a:txBody>
                  <a:tcPr>
                    <a:solidFill>
                      <a:srgbClr val="F26218">
                        <a:alpha val="20000"/>
                      </a:srgbClr>
                    </a:solidFill>
                  </a:tcPr>
                </a:tc>
                <a:tc>
                  <a:txBody>
                    <a:bodyPr/>
                    <a:lstStyle/>
                    <a:p>
                      <a:pPr>
                        <a:lnSpc>
                          <a:spcPct val="150000"/>
                        </a:lnSpc>
                      </a:pPr>
                      <a:r>
                        <a:rPr lang="zh-TW" altLang="en-US" dirty="0" smtClean="0">
                          <a:latin typeface="MS Gothic" panose="020B0609070205080204" pitchFamily="49" charset="-128"/>
                          <a:ea typeface="MS Gothic" panose="020B0609070205080204" pitchFamily="49" charset="-128"/>
                        </a:rPr>
                        <a:t>產品設備維修工程師、資訊及通訊操作技術人員、電腦網路及系統技術人員、網站技術人員</a:t>
                      </a:r>
                      <a:endParaRPr lang="zh-TW" altLang="en-US" dirty="0">
                        <a:latin typeface="MS Gothic" panose="020B0609070205080204" pitchFamily="49" charset="-128"/>
                        <a:ea typeface="MS Gothic" panose="020B0609070205080204" pitchFamily="49" charset="-128"/>
                      </a:endParaRPr>
                    </a:p>
                  </a:txBody>
                  <a:tcPr>
                    <a:solidFill>
                      <a:srgbClr val="F26218">
                        <a:alpha val="20000"/>
                      </a:srgbClr>
                    </a:solidFill>
                  </a:tcPr>
                </a:tc>
                <a:extLst>
                  <a:ext uri="{0D108BD9-81ED-4DB2-BD59-A6C34878D82A}">
                    <a16:rowId xmlns:a16="http://schemas.microsoft.com/office/drawing/2014/main" val="1737528990"/>
                  </a:ext>
                </a:extLst>
              </a:tr>
              <a:tr h="796834">
                <a:tc>
                  <a:txBody>
                    <a:bodyPr/>
                    <a:lstStyle/>
                    <a:p>
                      <a:pPr>
                        <a:lnSpc>
                          <a:spcPct val="200000"/>
                        </a:lnSpc>
                      </a:pPr>
                      <a:r>
                        <a:rPr lang="zh-TW" altLang="en-US" b="1" dirty="0" smtClean="0">
                          <a:latin typeface="MS Gothic" panose="020B0609070205080204" pitchFamily="49" charset="-128"/>
                          <a:ea typeface="MS Gothic" panose="020B0609070205080204" pitchFamily="49" charset="-128"/>
                        </a:rPr>
                        <a:t>數位內容與傳播</a:t>
                      </a:r>
                      <a:endParaRPr lang="zh-TW" altLang="en-US" b="1" dirty="0">
                        <a:latin typeface="MS Gothic" panose="020B0609070205080204" pitchFamily="49" charset="-128"/>
                        <a:ea typeface="MS Gothic" panose="020B0609070205080204" pitchFamily="49" charset="-128"/>
                      </a:endParaRPr>
                    </a:p>
                  </a:txBody>
                  <a:tcPr>
                    <a:solidFill>
                      <a:schemeClr val="bg1"/>
                    </a:solidFill>
                  </a:tcPr>
                </a:tc>
                <a:tc>
                  <a:txBody>
                    <a:bodyPr/>
                    <a:lstStyle/>
                    <a:p>
                      <a:pPr>
                        <a:lnSpc>
                          <a:spcPct val="200000"/>
                        </a:lnSpc>
                      </a:pPr>
                      <a:r>
                        <a:rPr lang="zh-TW" altLang="en-US" dirty="0" smtClean="0">
                          <a:latin typeface="MS Gothic" panose="020B0609070205080204" pitchFamily="49" charset="-128"/>
                          <a:ea typeface="MS Gothic" panose="020B0609070205080204" pitchFamily="49" charset="-128"/>
                        </a:rPr>
                        <a:t>多媒體動畫設計人員、電腦繪圖</a:t>
                      </a:r>
                      <a:r>
                        <a:rPr lang="en-US" altLang="zh-TW" dirty="0" smtClean="0">
                          <a:latin typeface="MS Gothic" panose="020B0609070205080204" pitchFamily="49" charset="-128"/>
                          <a:ea typeface="MS Gothic" panose="020B0609070205080204" pitchFamily="49" charset="-128"/>
                        </a:rPr>
                        <a:t>/</a:t>
                      </a:r>
                      <a:r>
                        <a:rPr lang="zh-TW" altLang="en-US" dirty="0" smtClean="0">
                          <a:latin typeface="MS Gothic" panose="020B0609070205080204" pitchFamily="49" charset="-128"/>
                          <a:ea typeface="MS Gothic" panose="020B0609070205080204" pitchFamily="49" charset="-128"/>
                        </a:rPr>
                        <a:t>遊戲設計人員、網站多媒體程式開發人員</a:t>
                      </a:r>
                      <a:endParaRPr lang="zh-TW" altLang="en-US" dirty="0">
                        <a:latin typeface="MS Gothic" panose="020B0609070205080204" pitchFamily="49" charset="-128"/>
                        <a:ea typeface="MS Gothic" panose="020B0609070205080204" pitchFamily="49" charset="-128"/>
                      </a:endParaRPr>
                    </a:p>
                  </a:txBody>
                  <a:tcPr>
                    <a:solidFill>
                      <a:schemeClr val="bg1"/>
                    </a:solidFill>
                  </a:tcPr>
                </a:tc>
                <a:extLst>
                  <a:ext uri="{0D108BD9-81ED-4DB2-BD59-A6C34878D82A}">
                    <a16:rowId xmlns:a16="http://schemas.microsoft.com/office/drawing/2014/main" val="1259780252"/>
                  </a:ext>
                </a:extLst>
              </a:tr>
              <a:tr h="764769">
                <a:tc>
                  <a:txBody>
                    <a:bodyPr/>
                    <a:lstStyle/>
                    <a:p>
                      <a:pPr>
                        <a:lnSpc>
                          <a:spcPct val="200000"/>
                        </a:lnSpc>
                      </a:pPr>
                      <a:r>
                        <a:rPr lang="zh-TW" altLang="en-US" b="1" dirty="0" smtClean="0">
                          <a:latin typeface="MS Gothic" panose="020B0609070205080204" pitchFamily="49" charset="-128"/>
                          <a:ea typeface="MS Gothic" panose="020B0609070205080204" pitchFamily="49" charset="-128"/>
                        </a:rPr>
                        <a:t>電子商務與網路行銷</a:t>
                      </a:r>
                      <a:endParaRPr lang="zh-TW" altLang="en-US" b="1" dirty="0">
                        <a:latin typeface="MS Gothic" panose="020B0609070205080204" pitchFamily="49" charset="-128"/>
                        <a:ea typeface="MS Gothic" panose="020B0609070205080204" pitchFamily="49" charset="-128"/>
                      </a:endParaRPr>
                    </a:p>
                  </a:txBody>
                  <a:tcPr>
                    <a:solidFill>
                      <a:srgbClr val="F26218">
                        <a:alpha val="20000"/>
                      </a:srgbClr>
                    </a:solidFill>
                  </a:tcPr>
                </a:tc>
                <a:tc>
                  <a:txBody>
                    <a:bodyPr/>
                    <a:lstStyle/>
                    <a:p>
                      <a:pPr>
                        <a:lnSpc>
                          <a:spcPct val="200000"/>
                        </a:lnSpc>
                      </a:pPr>
                      <a:r>
                        <a:rPr lang="zh-TW" altLang="en-US" dirty="0" smtClean="0">
                          <a:latin typeface="MS Gothic" panose="020B0609070205080204" pitchFamily="49" charset="-128"/>
                          <a:ea typeface="MS Gothic" panose="020B0609070205080204" pitchFamily="49" charset="-128"/>
                        </a:rPr>
                        <a:t>廣告行銷企劃人員、品牌企劃人員、網路行銷人員</a:t>
                      </a:r>
                      <a:endParaRPr lang="zh-TW" altLang="en-US" dirty="0">
                        <a:latin typeface="MS Gothic" panose="020B0609070205080204" pitchFamily="49" charset="-128"/>
                        <a:ea typeface="MS Gothic" panose="020B0609070205080204" pitchFamily="49" charset="-128"/>
                      </a:endParaRPr>
                    </a:p>
                  </a:txBody>
                  <a:tcPr>
                    <a:solidFill>
                      <a:srgbClr val="F26218">
                        <a:alpha val="20000"/>
                      </a:srgbClr>
                    </a:solidFill>
                  </a:tcPr>
                </a:tc>
                <a:extLst>
                  <a:ext uri="{0D108BD9-81ED-4DB2-BD59-A6C34878D82A}">
                    <a16:rowId xmlns:a16="http://schemas.microsoft.com/office/drawing/2014/main" val="2206872736"/>
                  </a:ext>
                </a:extLst>
              </a:tr>
            </a:tbl>
          </a:graphicData>
        </a:graphic>
      </p:graphicFrame>
      <p:sp>
        <p:nvSpPr>
          <p:cNvPr id="3" name="文字方塊 2"/>
          <p:cNvSpPr txBox="1"/>
          <p:nvPr/>
        </p:nvSpPr>
        <p:spPr>
          <a:xfrm>
            <a:off x="6813754" y="6502000"/>
            <a:ext cx="54938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prstClr val="white">
                    <a:lumMod val="50000"/>
                  </a:prstClr>
                </a:solidFill>
                <a:effectLst/>
                <a:uLnTx/>
                <a:uFillTx/>
                <a:latin typeface="華康新特圓體" panose="020F0909000000000000" pitchFamily="49" charset="-120"/>
                <a:ea typeface="華康新特圓體" panose="020F0909000000000000" pitchFamily="49" charset="-120"/>
                <a:cs typeface="+mn-cs"/>
              </a:rPr>
              <a:t>資料來源：長庚大學資管系網站以及他校資管系網站</a:t>
            </a:r>
            <a:endParaRPr kumimoji="0" lang="zh-TW" altLang="en-US" sz="1800" b="0" i="0" u="none" strike="noStrike" kern="1200" cap="none" spc="0" normalizeH="0" baseline="0" noProof="0" dirty="0">
              <a:ln>
                <a:noFill/>
              </a:ln>
              <a:solidFill>
                <a:prstClr val="white">
                  <a:lumMod val="50000"/>
                </a:prstClr>
              </a:solidFill>
              <a:effectLst/>
              <a:uLnTx/>
              <a:uFillTx/>
              <a:latin typeface="華康新特圓體" panose="020F0909000000000000" pitchFamily="49" charset="-120"/>
              <a:ea typeface="華康新特圓體" panose="020F0909000000000000" pitchFamily="49" charset="-120"/>
              <a:cs typeface="+mn-cs"/>
            </a:endParaRPr>
          </a:p>
        </p:txBody>
      </p:sp>
    </p:spTree>
    <p:extLst>
      <p:ext uri="{BB962C8B-B14F-4D97-AF65-F5344CB8AC3E}">
        <p14:creationId xmlns:p14="http://schemas.microsoft.com/office/powerpoint/2010/main" val="20479949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ctrTitle"/>
          </p:nvPr>
        </p:nvSpPr>
        <p:spPr>
          <a:xfrm>
            <a:off x="1524000" y="1122362"/>
            <a:ext cx="9144000" cy="3106737"/>
          </a:xfrm>
        </p:spPr>
        <p:txBody>
          <a:bodyPr>
            <a:normAutofit/>
          </a:bodyPr>
          <a:lstStyle/>
          <a:p>
            <a:pPr>
              <a:tabLst>
                <a:tab pos="533400" algn="l"/>
              </a:tabLst>
            </a:pPr>
            <a:r>
              <a:rPr lang="en-US" altLang="zh-TW" sz="8800" dirty="0" smtClean="0">
                <a:latin typeface="華康新特圓體" panose="020F0909000000000000" pitchFamily="49" charset="-120"/>
                <a:ea typeface="華康新特圓體" panose="020F0909000000000000" pitchFamily="49" charset="-120"/>
              </a:rPr>
              <a:t>02</a:t>
            </a:r>
            <a:r>
              <a:rPr lang="en-US" altLang="zh-TW" sz="8800" dirty="0">
                <a:latin typeface="華康新特圓體" panose="020F0909000000000000" pitchFamily="49" charset="-120"/>
                <a:ea typeface="華康新特圓體" panose="020F0909000000000000" pitchFamily="49" charset="-120"/>
              </a:rPr>
              <a:t/>
            </a:r>
            <a:br>
              <a:rPr lang="en-US" altLang="zh-TW" sz="8800" dirty="0">
                <a:latin typeface="華康新特圓體" panose="020F0909000000000000" pitchFamily="49" charset="-120"/>
                <a:ea typeface="華康新特圓體" panose="020F0909000000000000" pitchFamily="49" charset="-120"/>
              </a:rPr>
            </a:br>
            <a:r>
              <a:rPr lang="zh-TW" altLang="en-US" sz="8800" dirty="0" smtClean="0">
                <a:latin typeface="華康新特圓體" panose="020F0909000000000000" pitchFamily="49" charset="-120"/>
                <a:ea typeface="華康新特圓體" panose="020F0909000000000000" pitchFamily="49" charset="-120"/>
              </a:rPr>
              <a:t>研究動</a:t>
            </a:r>
            <a:r>
              <a:rPr lang="zh-TW" altLang="en-US" sz="8800" dirty="0">
                <a:latin typeface="華康新特圓體" panose="020F0909000000000000" pitchFamily="49" charset="-120"/>
                <a:ea typeface="華康新特圓體" panose="020F0909000000000000" pitchFamily="49" charset="-120"/>
              </a:rPr>
              <a:t>機</a:t>
            </a:r>
          </a:p>
        </p:txBody>
      </p:sp>
      <p:sp>
        <p:nvSpPr>
          <p:cNvPr id="11" name="Freeform 5"/>
          <p:cNvSpPr>
            <a:spLocks/>
          </p:cNvSpPr>
          <p:nvPr/>
        </p:nvSpPr>
        <p:spPr bwMode="auto">
          <a:xfrm>
            <a:off x="-21417" y="5908676"/>
            <a:ext cx="2663017" cy="949325"/>
          </a:xfrm>
          <a:custGeom>
            <a:avLst/>
            <a:gdLst>
              <a:gd name="T0" fmla="*/ 0 w 733"/>
              <a:gd name="T1" fmla="*/ 307 h 307"/>
              <a:gd name="T2" fmla="*/ 733 w 733"/>
              <a:gd name="T3" fmla="*/ 307 h 307"/>
              <a:gd name="T4" fmla="*/ 587 w 733"/>
              <a:gd name="T5" fmla="*/ 190 h 307"/>
              <a:gd name="T6" fmla="*/ 587 w 733"/>
              <a:gd name="T7" fmla="*/ 185 h 307"/>
              <a:gd name="T8" fmla="*/ 367 w 733"/>
              <a:gd name="T9" fmla="*/ 0 h 307"/>
              <a:gd name="T10" fmla="*/ 147 w 733"/>
              <a:gd name="T11" fmla="*/ 185 h 307"/>
              <a:gd name="T12" fmla="*/ 147 w 733"/>
              <a:gd name="T13" fmla="*/ 190 h 307"/>
              <a:gd name="T14" fmla="*/ 0 w 733"/>
              <a:gd name="T15" fmla="*/ 307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3" h="307">
                <a:moveTo>
                  <a:pt x="0" y="307"/>
                </a:moveTo>
                <a:cubicBezTo>
                  <a:pt x="733" y="307"/>
                  <a:pt x="733" y="307"/>
                  <a:pt x="733" y="307"/>
                </a:cubicBezTo>
                <a:cubicBezTo>
                  <a:pt x="713" y="249"/>
                  <a:pt x="657" y="204"/>
                  <a:pt x="587" y="190"/>
                </a:cubicBezTo>
                <a:cubicBezTo>
                  <a:pt x="587" y="188"/>
                  <a:pt x="587" y="187"/>
                  <a:pt x="587" y="185"/>
                </a:cubicBezTo>
                <a:cubicBezTo>
                  <a:pt x="587" y="83"/>
                  <a:pt x="488" y="0"/>
                  <a:pt x="367" y="0"/>
                </a:cubicBezTo>
                <a:cubicBezTo>
                  <a:pt x="245" y="0"/>
                  <a:pt x="147" y="83"/>
                  <a:pt x="147" y="185"/>
                </a:cubicBezTo>
                <a:cubicBezTo>
                  <a:pt x="147" y="187"/>
                  <a:pt x="147" y="188"/>
                  <a:pt x="147" y="190"/>
                </a:cubicBezTo>
                <a:cubicBezTo>
                  <a:pt x="77" y="204"/>
                  <a:pt x="21" y="249"/>
                  <a:pt x="0" y="307"/>
                </a:cubicBezTo>
                <a:close/>
              </a:path>
            </a:pathLst>
          </a:custGeom>
          <a:solidFill>
            <a:srgbClr val="0A96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31"/>
          <p:cNvSpPr>
            <a:spLocks/>
          </p:cNvSpPr>
          <p:nvPr/>
        </p:nvSpPr>
        <p:spPr bwMode="auto">
          <a:xfrm>
            <a:off x="3454400" y="6332541"/>
            <a:ext cx="908053" cy="525463"/>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0A96B7"/>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6"/>
          <p:cNvSpPr>
            <a:spLocks/>
          </p:cNvSpPr>
          <p:nvPr/>
        </p:nvSpPr>
        <p:spPr bwMode="auto">
          <a:xfrm>
            <a:off x="8229600" y="5088455"/>
            <a:ext cx="3961648" cy="1769548"/>
          </a:xfrm>
          <a:custGeom>
            <a:avLst/>
            <a:gdLst>
              <a:gd name="T0" fmla="*/ 1624 w 1624"/>
              <a:gd name="T1" fmla="*/ 0 h 739"/>
              <a:gd name="T2" fmla="*/ 1238 w 1624"/>
              <a:gd name="T3" fmla="*/ 372 h 739"/>
              <a:gd name="T4" fmla="*/ 1238 w 1624"/>
              <a:gd name="T5" fmla="*/ 381 h 739"/>
              <a:gd name="T6" fmla="*/ 936 w 1624"/>
              <a:gd name="T7" fmla="*/ 638 h 739"/>
              <a:gd name="T8" fmla="*/ 787 w 1624"/>
              <a:gd name="T9" fmla="*/ 556 h 739"/>
              <a:gd name="T10" fmla="*/ 787 w 1624"/>
              <a:gd name="T11" fmla="*/ 550 h 739"/>
              <a:gd name="T12" fmla="*/ 494 w 1624"/>
              <a:gd name="T13" fmla="*/ 304 h 739"/>
              <a:gd name="T14" fmla="*/ 201 w 1624"/>
              <a:gd name="T15" fmla="*/ 550 h 739"/>
              <a:gd name="T16" fmla="*/ 202 w 1624"/>
              <a:gd name="T17" fmla="*/ 556 h 739"/>
              <a:gd name="T18" fmla="*/ 0 w 1624"/>
              <a:gd name="T19" fmla="*/ 739 h 739"/>
              <a:gd name="T20" fmla="*/ 1624 w 1624"/>
              <a:gd name="T21" fmla="*/ 739 h 739"/>
              <a:gd name="T22" fmla="*/ 1624 w 1624"/>
              <a:gd name="T23" fmla="*/ 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4" h="739">
                <a:moveTo>
                  <a:pt x="1624" y="0"/>
                </a:moveTo>
                <a:cubicBezTo>
                  <a:pt x="1406" y="25"/>
                  <a:pt x="1238" y="182"/>
                  <a:pt x="1238" y="372"/>
                </a:cubicBezTo>
                <a:cubicBezTo>
                  <a:pt x="1238" y="375"/>
                  <a:pt x="1238" y="378"/>
                  <a:pt x="1238" y="381"/>
                </a:cubicBezTo>
                <a:cubicBezTo>
                  <a:pt x="1089" y="412"/>
                  <a:pt x="971" y="512"/>
                  <a:pt x="936" y="638"/>
                </a:cubicBezTo>
                <a:cubicBezTo>
                  <a:pt x="899" y="598"/>
                  <a:pt x="847" y="568"/>
                  <a:pt x="787" y="556"/>
                </a:cubicBezTo>
                <a:cubicBezTo>
                  <a:pt x="787" y="554"/>
                  <a:pt x="787" y="552"/>
                  <a:pt x="787" y="550"/>
                </a:cubicBezTo>
                <a:cubicBezTo>
                  <a:pt x="787" y="414"/>
                  <a:pt x="656" y="304"/>
                  <a:pt x="494" y="304"/>
                </a:cubicBezTo>
                <a:cubicBezTo>
                  <a:pt x="333" y="304"/>
                  <a:pt x="201" y="414"/>
                  <a:pt x="201" y="550"/>
                </a:cubicBezTo>
                <a:cubicBezTo>
                  <a:pt x="201" y="552"/>
                  <a:pt x="202" y="554"/>
                  <a:pt x="202" y="556"/>
                </a:cubicBezTo>
                <a:cubicBezTo>
                  <a:pt x="98" y="577"/>
                  <a:pt x="17" y="650"/>
                  <a:pt x="0" y="739"/>
                </a:cubicBezTo>
                <a:cubicBezTo>
                  <a:pt x="1624" y="739"/>
                  <a:pt x="1624" y="739"/>
                  <a:pt x="1624" y="739"/>
                </a:cubicBezTo>
                <a:lnTo>
                  <a:pt x="1624" y="0"/>
                </a:lnTo>
                <a:close/>
              </a:path>
            </a:pathLst>
          </a:custGeom>
          <a:solidFill>
            <a:srgbClr val="0A96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
          <p:cNvSpPr>
            <a:spLocks/>
          </p:cNvSpPr>
          <p:nvPr/>
        </p:nvSpPr>
        <p:spPr bwMode="auto">
          <a:xfrm>
            <a:off x="10696332" y="3175"/>
            <a:ext cx="1524000" cy="941388"/>
          </a:xfrm>
          <a:custGeom>
            <a:avLst/>
            <a:gdLst>
              <a:gd name="T0" fmla="*/ 135 w 484"/>
              <a:gd name="T1" fmla="*/ 0 h 304"/>
              <a:gd name="T2" fmla="*/ 134 w 484"/>
              <a:gd name="T3" fmla="*/ 14 h 304"/>
              <a:gd name="T4" fmla="*/ 134 w 484"/>
              <a:gd name="T5" fmla="*/ 18 h 304"/>
              <a:gd name="T6" fmla="*/ 0 w 484"/>
              <a:gd name="T7" fmla="*/ 161 h 304"/>
              <a:gd name="T8" fmla="*/ 153 w 484"/>
              <a:gd name="T9" fmla="*/ 304 h 304"/>
              <a:gd name="T10" fmla="*/ 484 w 484"/>
              <a:gd name="T11" fmla="*/ 304 h 304"/>
              <a:gd name="T12" fmla="*/ 484 w 484"/>
              <a:gd name="T13" fmla="*/ 0 h 304"/>
              <a:gd name="T14" fmla="*/ 135 w 484"/>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4" h="304">
                <a:moveTo>
                  <a:pt x="135" y="0"/>
                </a:moveTo>
                <a:cubicBezTo>
                  <a:pt x="134" y="5"/>
                  <a:pt x="134" y="9"/>
                  <a:pt x="134" y="14"/>
                </a:cubicBezTo>
                <a:cubicBezTo>
                  <a:pt x="134" y="15"/>
                  <a:pt x="134" y="17"/>
                  <a:pt x="134" y="18"/>
                </a:cubicBezTo>
                <a:cubicBezTo>
                  <a:pt x="57" y="34"/>
                  <a:pt x="0" y="92"/>
                  <a:pt x="0" y="161"/>
                </a:cubicBezTo>
                <a:cubicBezTo>
                  <a:pt x="0" y="235"/>
                  <a:pt x="67" y="304"/>
                  <a:pt x="153" y="304"/>
                </a:cubicBezTo>
                <a:cubicBezTo>
                  <a:pt x="484" y="304"/>
                  <a:pt x="484" y="304"/>
                  <a:pt x="484" y="304"/>
                </a:cubicBezTo>
                <a:cubicBezTo>
                  <a:pt x="484" y="0"/>
                  <a:pt x="484" y="0"/>
                  <a:pt x="484" y="0"/>
                </a:cubicBezTo>
                <a:lnTo>
                  <a:pt x="135" y="0"/>
                </a:lnTo>
                <a:close/>
              </a:path>
            </a:pathLst>
          </a:custGeom>
          <a:solidFill>
            <a:srgbClr val="92DE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32"/>
          <p:cNvSpPr>
            <a:spLocks/>
          </p:cNvSpPr>
          <p:nvPr/>
        </p:nvSpPr>
        <p:spPr bwMode="auto">
          <a:xfrm>
            <a:off x="812800" y="5105400"/>
            <a:ext cx="528869" cy="381000"/>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40"/>
          <p:cNvSpPr>
            <a:spLocks/>
          </p:cNvSpPr>
          <p:nvPr/>
        </p:nvSpPr>
        <p:spPr bwMode="auto">
          <a:xfrm>
            <a:off x="538458" y="457204"/>
            <a:ext cx="1591090" cy="1066796"/>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33"/>
          <p:cNvSpPr>
            <a:spLocks/>
          </p:cNvSpPr>
          <p:nvPr/>
        </p:nvSpPr>
        <p:spPr bwMode="auto">
          <a:xfrm>
            <a:off x="187684" y="2918055"/>
            <a:ext cx="1039112" cy="695309"/>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FFA360"/>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3"/>
          <p:cNvSpPr>
            <a:spLocks/>
          </p:cNvSpPr>
          <p:nvPr/>
        </p:nvSpPr>
        <p:spPr bwMode="auto">
          <a:xfrm>
            <a:off x="4883156" y="213220"/>
            <a:ext cx="704845" cy="472585"/>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FFA360"/>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9" name="圖片 18"/>
          <p:cNvPicPr>
            <a:picLocks noChangeAspect="1"/>
          </p:cNvPicPr>
          <p:nvPr/>
        </p:nvPicPr>
        <p:blipFill>
          <a:blip r:embed="rId3"/>
          <a:stretch>
            <a:fillRect/>
          </a:stretch>
        </p:blipFill>
        <p:spPr>
          <a:xfrm>
            <a:off x="10793959" y="3638551"/>
            <a:ext cx="713294" cy="475529"/>
          </a:xfrm>
          <a:prstGeom prst="rect">
            <a:avLst/>
          </a:prstGeom>
        </p:spPr>
      </p:pic>
      <p:sp>
        <p:nvSpPr>
          <p:cNvPr id="20" name="Freeform 8"/>
          <p:cNvSpPr>
            <a:spLocks/>
          </p:cNvSpPr>
          <p:nvPr/>
        </p:nvSpPr>
        <p:spPr bwMode="auto">
          <a:xfrm>
            <a:off x="5758170" y="5467300"/>
            <a:ext cx="1501153" cy="1011857"/>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92DE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1171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TotalTime>
  <Words>1770</Words>
  <Application>Microsoft Office PowerPoint</Application>
  <PresentationFormat>寬螢幕</PresentationFormat>
  <Paragraphs>272</Paragraphs>
  <Slides>51</Slides>
  <Notes>38</Notes>
  <HiddenSlides>0</HiddenSlides>
  <MMClips>0</MMClips>
  <ScaleCrop>false</ScaleCrop>
  <HeadingPairs>
    <vt:vector size="6" baseType="variant">
      <vt:variant>
        <vt:lpstr>使用字型</vt:lpstr>
      </vt:variant>
      <vt:variant>
        <vt:i4>22</vt:i4>
      </vt:variant>
      <vt:variant>
        <vt:lpstr>佈景主題</vt:lpstr>
      </vt:variant>
      <vt:variant>
        <vt:i4>12</vt:i4>
      </vt:variant>
      <vt:variant>
        <vt:lpstr>投影片標題</vt:lpstr>
      </vt:variant>
      <vt:variant>
        <vt:i4>51</vt:i4>
      </vt:variant>
    </vt:vector>
  </HeadingPairs>
  <TitlesOfParts>
    <vt:vector size="85" baseType="lpstr">
      <vt:lpstr>等线</vt:lpstr>
      <vt:lpstr>Gill Sans</vt:lpstr>
      <vt:lpstr>Lantinghei SC Demibold</vt:lpstr>
      <vt:lpstr>微软雅黑</vt:lpstr>
      <vt:lpstr>Modern Pictograms</vt:lpstr>
      <vt:lpstr>MS Gothic</vt:lpstr>
      <vt:lpstr>MS PGothic</vt:lpstr>
      <vt:lpstr>Open Sans Light</vt:lpstr>
      <vt:lpstr>Roboto</vt:lpstr>
      <vt:lpstr>Roboto Light</vt:lpstr>
      <vt:lpstr>宋体</vt:lpstr>
      <vt:lpstr>Source Sans Pro Light</vt:lpstr>
      <vt:lpstr>Yuanti SC</vt:lpstr>
      <vt:lpstr>华文圆体 Regular</vt:lpstr>
      <vt:lpstr>时尚中黑简体</vt:lpstr>
      <vt:lpstr>華康新特圓體</vt:lpstr>
      <vt:lpstr>超世紀新粗黑</vt:lpstr>
      <vt:lpstr>微軟正黑體</vt:lpstr>
      <vt:lpstr>新細明體</vt:lpstr>
      <vt:lpstr>Arial</vt:lpstr>
      <vt:lpstr>Calibri</vt:lpstr>
      <vt:lpstr>Calibri Light</vt:lpstr>
      <vt:lpstr>Office 佈景主題</vt: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PowerPoint 簡報</vt:lpstr>
      <vt:lpstr>PowerPoint 簡報</vt:lpstr>
      <vt:lpstr>PowerPoint 簡報</vt:lpstr>
      <vt:lpstr>01 研究背景</vt:lpstr>
      <vt:lpstr>研究背景</vt:lpstr>
      <vt:lpstr>根據勞動部的調查顯示</vt:lpstr>
      <vt:lpstr>社會上的工作百百種</vt:lpstr>
      <vt:lpstr>資管系未來出路</vt:lpstr>
      <vt:lpstr>02 研究動機</vt:lpstr>
      <vt:lpstr>研究動機</vt:lpstr>
      <vt:lpstr>PowerPoint 簡報</vt:lpstr>
      <vt:lpstr>03 系統介紹</vt:lpstr>
      <vt:lpstr>系統介紹</vt:lpstr>
      <vt:lpstr>04 系統架構</vt:lpstr>
      <vt:lpstr>系統架構</vt:lpstr>
      <vt:lpstr>系統架構</vt:lpstr>
      <vt:lpstr>系統架構</vt:lpstr>
      <vt:lpstr>系統架構</vt:lpstr>
      <vt:lpstr>系統架構</vt:lpstr>
      <vt:lpstr>系統架構</vt:lpstr>
      <vt:lpstr>開發工具</vt:lpstr>
      <vt:lpstr>資料蒐集</vt:lpstr>
      <vt:lpstr>資料蒐集</vt:lpstr>
      <vt:lpstr>資料蒐集</vt:lpstr>
      <vt:lpstr>系統</vt:lpstr>
      <vt:lpstr>使用者介面</vt:lpstr>
      <vt:lpstr>05 系統特色</vt:lpstr>
      <vt:lpstr>系統特色(Career)</vt:lpstr>
      <vt:lpstr>系統特色(Career)</vt:lpstr>
      <vt:lpstr>系統特色(Career)</vt:lpstr>
      <vt:lpstr>系統特色(Career)</vt:lpstr>
      <vt:lpstr>系統特色(Career)</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06 系統實作與功能介紹</vt:lpstr>
      <vt:lpstr>PowerPoint 簡報</vt:lpstr>
      <vt:lpstr>07 系統優勢</vt:lpstr>
      <vt:lpstr>系統的優勢</vt:lpstr>
      <vt:lpstr>08 未來展望</vt:lpstr>
      <vt:lpstr>未來展望</vt:lpstr>
      <vt:lpstr>09 參考資料</vt:lpstr>
      <vt:lpstr>參考資料</vt:lpstr>
      <vt:lpstr>ＴＨＡＮＫ　ＹＯＵ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Yangpofang</dc:creator>
  <cp:lastModifiedBy>yianchen</cp:lastModifiedBy>
  <cp:revision>41</cp:revision>
  <dcterms:created xsi:type="dcterms:W3CDTF">2018-12-19T07:16:10Z</dcterms:created>
  <dcterms:modified xsi:type="dcterms:W3CDTF">2018-12-20T09:49:12Z</dcterms:modified>
</cp:coreProperties>
</file>